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76"/>
  </p:notesMasterIdLst>
  <p:handoutMasterIdLst>
    <p:handoutMasterId r:id="rId77"/>
  </p:handoutMasterIdLst>
  <p:sldIdLst>
    <p:sldId id="478" r:id="rId2"/>
    <p:sldId id="518" r:id="rId3"/>
    <p:sldId id="519" r:id="rId4"/>
    <p:sldId id="520" r:id="rId5"/>
    <p:sldId id="521" r:id="rId6"/>
    <p:sldId id="522" r:id="rId7"/>
    <p:sldId id="567" r:id="rId8"/>
    <p:sldId id="574" r:id="rId9"/>
    <p:sldId id="523" r:id="rId10"/>
    <p:sldId id="524" r:id="rId11"/>
    <p:sldId id="525" r:id="rId12"/>
    <p:sldId id="526" r:id="rId13"/>
    <p:sldId id="528" r:id="rId14"/>
    <p:sldId id="529" r:id="rId15"/>
    <p:sldId id="530" r:id="rId16"/>
    <p:sldId id="577" r:id="rId17"/>
    <p:sldId id="578" r:id="rId18"/>
    <p:sldId id="579" r:id="rId19"/>
    <p:sldId id="558" r:id="rId20"/>
    <p:sldId id="559" r:id="rId21"/>
    <p:sldId id="576" r:id="rId22"/>
    <p:sldId id="573" r:id="rId23"/>
    <p:sldId id="568" r:id="rId24"/>
    <p:sldId id="569" r:id="rId25"/>
    <p:sldId id="570" r:id="rId26"/>
    <p:sldId id="571" r:id="rId27"/>
    <p:sldId id="572" r:id="rId28"/>
    <p:sldId id="560" r:id="rId29"/>
    <p:sldId id="585" r:id="rId30"/>
    <p:sldId id="561" r:id="rId31"/>
    <p:sldId id="582" r:id="rId32"/>
    <p:sldId id="527" r:id="rId33"/>
    <p:sldId id="563" r:id="rId34"/>
    <p:sldId id="562" r:id="rId35"/>
    <p:sldId id="531" r:id="rId36"/>
    <p:sldId id="532" r:id="rId37"/>
    <p:sldId id="533" r:id="rId38"/>
    <p:sldId id="534" r:id="rId39"/>
    <p:sldId id="553" r:id="rId40"/>
    <p:sldId id="554" r:id="rId41"/>
    <p:sldId id="580" r:id="rId42"/>
    <p:sldId id="581" r:id="rId43"/>
    <p:sldId id="556" r:id="rId44"/>
    <p:sldId id="557" r:id="rId45"/>
    <p:sldId id="552" r:id="rId46"/>
    <p:sldId id="535" r:id="rId47"/>
    <p:sldId id="536" r:id="rId48"/>
    <p:sldId id="537" r:id="rId49"/>
    <p:sldId id="538" r:id="rId50"/>
    <p:sldId id="551" r:id="rId51"/>
    <p:sldId id="555" r:id="rId52"/>
    <p:sldId id="583" r:id="rId53"/>
    <p:sldId id="539" r:id="rId54"/>
    <p:sldId id="541" r:id="rId55"/>
    <p:sldId id="544" r:id="rId56"/>
    <p:sldId id="545" r:id="rId57"/>
    <p:sldId id="546" r:id="rId58"/>
    <p:sldId id="547" r:id="rId59"/>
    <p:sldId id="548" r:id="rId60"/>
    <p:sldId id="549" r:id="rId61"/>
    <p:sldId id="588" r:id="rId62"/>
    <p:sldId id="589" r:id="rId63"/>
    <p:sldId id="543" r:id="rId64"/>
    <p:sldId id="540" r:id="rId65"/>
    <p:sldId id="565" r:id="rId66"/>
    <p:sldId id="566" r:id="rId67"/>
    <p:sldId id="564" r:id="rId68"/>
    <p:sldId id="575" r:id="rId69"/>
    <p:sldId id="584" r:id="rId70"/>
    <p:sldId id="586" r:id="rId71"/>
    <p:sldId id="587" r:id="rId72"/>
    <p:sldId id="550" r:id="rId73"/>
    <p:sldId id="542" r:id="rId74"/>
    <p:sldId id="505" r:id="rId75"/>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Futura Bk" pitchFamily="34" charset="0"/>
        <a:ea typeface="+mn-ea"/>
        <a:cs typeface="+mn-cs"/>
      </a:defRPr>
    </a:lvl1pPr>
    <a:lvl2pPr marL="457200" algn="l" rtl="0" fontAlgn="base">
      <a:spcBef>
        <a:spcPct val="0"/>
      </a:spcBef>
      <a:spcAft>
        <a:spcPct val="0"/>
      </a:spcAft>
      <a:defRPr kern="1200">
        <a:solidFill>
          <a:schemeClr val="tx1"/>
        </a:solidFill>
        <a:latin typeface="Futura Bk" pitchFamily="34" charset="0"/>
        <a:ea typeface="+mn-ea"/>
        <a:cs typeface="+mn-cs"/>
      </a:defRPr>
    </a:lvl2pPr>
    <a:lvl3pPr marL="914400" algn="l" rtl="0" fontAlgn="base">
      <a:spcBef>
        <a:spcPct val="0"/>
      </a:spcBef>
      <a:spcAft>
        <a:spcPct val="0"/>
      </a:spcAft>
      <a:defRPr kern="1200">
        <a:solidFill>
          <a:schemeClr val="tx1"/>
        </a:solidFill>
        <a:latin typeface="Futura Bk" pitchFamily="34" charset="0"/>
        <a:ea typeface="+mn-ea"/>
        <a:cs typeface="+mn-cs"/>
      </a:defRPr>
    </a:lvl3pPr>
    <a:lvl4pPr marL="1371600" algn="l" rtl="0" fontAlgn="base">
      <a:spcBef>
        <a:spcPct val="0"/>
      </a:spcBef>
      <a:spcAft>
        <a:spcPct val="0"/>
      </a:spcAft>
      <a:defRPr kern="1200">
        <a:solidFill>
          <a:schemeClr val="tx1"/>
        </a:solidFill>
        <a:latin typeface="Futura Bk" pitchFamily="34" charset="0"/>
        <a:ea typeface="+mn-ea"/>
        <a:cs typeface="+mn-cs"/>
      </a:defRPr>
    </a:lvl4pPr>
    <a:lvl5pPr marL="1828800" algn="l" rtl="0" fontAlgn="base">
      <a:spcBef>
        <a:spcPct val="0"/>
      </a:spcBef>
      <a:spcAft>
        <a:spcPct val="0"/>
      </a:spcAft>
      <a:defRPr kern="1200">
        <a:solidFill>
          <a:schemeClr val="tx1"/>
        </a:solidFill>
        <a:latin typeface="Futura Bk" pitchFamily="34" charset="0"/>
        <a:ea typeface="+mn-ea"/>
        <a:cs typeface="+mn-cs"/>
      </a:defRPr>
    </a:lvl5pPr>
    <a:lvl6pPr marL="2286000" algn="l" defTabSz="914400" rtl="0" eaLnBrk="1" latinLnBrk="0" hangingPunct="1">
      <a:defRPr kern="1200">
        <a:solidFill>
          <a:schemeClr val="tx1"/>
        </a:solidFill>
        <a:latin typeface="Futura Bk" pitchFamily="34" charset="0"/>
        <a:ea typeface="+mn-ea"/>
        <a:cs typeface="+mn-cs"/>
      </a:defRPr>
    </a:lvl6pPr>
    <a:lvl7pPr marL="2743200" algn="l" defTabSz="914400" rtl="0" eaLnBrk="1" latinLnBrk="0" hangingPunct="1">
      <a:defRPr kern="1200">
        <a:solidFill>
          <a:schemeClr val="tx1"/>
        </a:solidFill>
        <a:latin typeface="Futura Bk" pitchFamily="34" charset="0"/>
        <a:ea typeface="+mn-ea"/>
        <a:cs typeface="+mn-cs"/>
      </a:defRPr>
    </a:lvl7pPr>
    <a:lvl8pPr marL="3200400" algn="l" defTabSz="914400" rtl="0" eaLnBrk="1" latinLnBrk="0" hangingPunct="1">
      <a:defRPr kern="1200">
        <a:solidFill>
          <a:schemeClr val="tx1"/>
        </a:solidFill>
        <a:latin typeface="Futura Bk" pitchFamily="34" charset="0"/>
        <a:ea typeface="+mn-ea"/>
        <a:cs typeface="+mn-cs"/>
      </a:defRPr>
    </a:lvl8pPr>
    <a:lvl9pPr marL="3657600" algn="l" defTabSz="914400" rtl="0" eaLnBrk="1" latinLnBrk="0" hangingPunct="1">
      <a:defRPr kern="1200">
        <a:solidFill>
          <a:schemeClr val="tx1"/>
        </a:solidFill>
        <a:latin typeface="Futura Bk"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Lindell1" initials="" lastIdx="23" clrIdx="0"/>
  <p:cmAuthor id="1" name="Rick Stern"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558E"/>
    <a:srgbClr val="0071B5"/>
    <a:srgbClr val="2990CA"/>
    <a:srgbClr val="51AEDD"/>
    <a:srgbClr val="79C1E5"/>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0" autoAdjust="0"/>
    <p:restoredTop sz="70404" autoAdjust="0"/>
  </p:normalViewPr>
  <p:slideViewPr>
    <p:cSldViewPr snapToGrid="0">
      <p:cViewPr varScale="1">
        <p:scale>
          <a:sx n="49" d="100"/>
          <a:sy n="49" d="100"/>
        </p:scale>
        <p:origin x="-118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370"/>
    </p:cViewPr>
  </p:sorterViewPr>
  <p:notesViewPr>
    <p:cSldViewPr snapToGrid="0">
      <p:cViewPr varScale="1">
        <p:scale>
          <a:sx n="70" d="100"/>
          <a:sy n="70" d="100"/>
        </p:scale>
        <p:origin x="-978" y="-108"/>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8" name="Rectangle 6"/>
          <p:cNvSpPr>
            <a:spLocks noGrp="1" noChangeArrowheads="1"/>
          </p:cNvSpPr>
          <p:nvPr>
            <p:ph type="hdr" sz="quarter"/>
          </p:nvPr>
        </p:nvSpPr>
        <p:spPr bwMode="auto">
          <a:xfrm>
            <a:off x="382588" y="33338"/>
            <a:ext cx="6196012" cy="3508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a:latin typeface="Futura Hv" pitchFamily="34" charset="0"/>
              </a:defRPr>
            </a:lvl1pPr>
          </a:lstStyle>
          <a:p>
            <a:r>
              <a:rPr lang="en-US" dirty="0" smtClean="0"/>
              <a:t>Webcast 2Aug 011</a:t>
            </a:r>
            <a:endParaRPr lang="en-US" dirty="0"/>
          </a:p>
        </p:txBody>
      </p:sp>
      <p:sp>
        <p:nvSpPr>
          <p:cNvPr id="79879" name="Line 7"/>
          <p:cNvSpPr>
            <a:spLocks noChangeShapeType="1"/>
          </p:cNvSpPr>
          <p:nvPr/>
        </p:nvSpPr>
        <p:spPr bwMode="auto">
          <a:xfrm>
            <a:off x="492125" y="6867525"/>
            <a:ext cx="8340725" cy="0"/>
          </a:xfrm>
          <a:prstGeom prst="line">
            <a:avLst/>
          </a:prstGeom>
          <a:noFill/>
          <a:ln w="6350">
            <a:solidFill>
              <a:schemeClr val="tx1"/>
            </a:solidFill>
            <a:round/>
            <a:headEnd/>
            <a:tailEnd/>
          </a:ln>
          <a:effectLst/>
        </p:spPr>
        <p:txBody>
          <a:bodyPr/>
          <a:lstStyle/>
          <a:p>
            <a:endParaRPr lang="en-US" dirty="0"/>
          </a:p>
        </p:txBody>
      </p:sp>
      <p:sp>
        <p:nvSpPr>
          <p:cNvPr id="79880" name="Rectangle 8"/>
          <p:cNvSpPr>
            <a:spLocks noGrp="1" noChangeArrowheads="1"/>
          </p:cNvSpPr>
          <p:nvPr>
            <p:ph type="sldNum" sz="quarter" idx="3"/>
          </p:nvPr>
        </p:nvSpPr>
        <p:spPr bwMode="auto">
          <a:xfrm>
            <a:off x="8424863" y="6853238"/>
            <a:ext cx="52070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fld id="{1FA0B633-11B7-461C-AA94-88094F665B63}" type="slidenum">
              <a:rPr lang="en-US"/>
              <a:pPr/>
              <a:t>‹#›</a:t>
            </a:fld>
            <a:endParaRPr lang="en-US" dirty="0"/>
          </a:p>
        </p:txBody>
      </p:sp>
      <p:sp>
        <p:nvSpPr>
          <p:cNvPr id="79881" name="Rectangle 9"/>
          <p:cNvSpPr>
            <a:spLocks noGrp="1" noChangeArrowheads="1"/>
          </p:cNvSpPr>
          <p:nvPr>
            <p:ph type="ftr" sz="quarter" idx="2"/>
          </p:nvPr>
        </p:nvSpPr>
        <p:spPr bwMode="auto">
          <a:xfrm>
            <a:off x="369888" y="6853238"/>
            <a:ext cx="786765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8" name="Rectangle 4"/>
          <p:cNvSpPr>
            <a:spLocks noGrp="1" noRot="1" noChangeAspect="1" noChangeArrowheads="1" noTextEdit="1"/>
          </p:cNvSpPr>
          <p:nvPr>
            <p:ph type="sldImg" idx="2"/>
          </p:nvPr>
        </p:nvSpPr>
        <p:spPr bwMode="auto">
          <a:xfrm>
            <a:off x="5013325" y="173038"/>
            <a:ext cx="2794000" cy="2095500"/>
          </a:xfrm>
          <a:prstGeom prst="rect">
            <a:avLst/>
          </a:prstGeom>
          <a:noFill/>
          <a:ln w="9525">
            <a:solidFill>
              <a:srgbClr val="000000"/>
            </a:solidFill>
            <a:miter lim="800000"/>
            <a:headEnd/>
            <a:tailEnd/>
          </a:ln>
          <a:effectLst/>
        </p:spPr>
      </p:sp>
      <p:sp>
        <p:nvSpPr>
          <p:cNvPr id="11272" name="Rectangle 8"/>
          <p:cNvSpPr>
            <a:spLocks noGrp="1" noChangeArrowheads="1"/>
          </p:cNvSpPr>
          <p:nvPr>
            <p:ph type="hdr" sz="quarter"/>
          </p:nvPr>
        </p:nvSpPr>
        <p:spPr bwMode="auto">
          <a:xfrm>
            <a:off x="385763" y="173038"/>
            <a:ext cx="3435350" cy="2349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a:latin typeface="Futura Hv" pitchFamily="34" charset="0"/>
              </a:defRPr>
            </a:lvl1pPr>
          </a:lstStyle>
          <a:p>
            <a:r>
              <a:rPr lang="en-US" dirty="0" smtClean="0"/>
              <a:t>Webcast Aug 2011</a:t>
            </a:r>
            <a:endParaRPr lang="en-US" dirty="0"/>
          </a:p>
        </p:txBody>
      </p:sp>
      <p:sp>
        <p:nvSpPr>
          <p:cNvPr id="11273" name="Rectangle 9"/>
          <p:cNvSpPr>
            <a:spLocks noGrp="1" noChangeArrowheads="1"/>
          </p:cNvSpPr>
          <p:nvPr>
            <p:ph type="body" sz="quarter" idx="3"/>
          </p:nvPr>
        </p:nvSpPr>
        <p:spPr bwMode="auto">
          <a:xfrm>
            <a:off x="341313" y="2454275"/>
            <a:ext cx="8529637" cy="4310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74" name="Rectangle 10"/>
          <p:cNvSpPr>
            <a:spLocks noGrp="1" noChangeArrowheads="1"/>
          </p:cNvSpPr>
          <p:nvPr>
            <p:ph type="ftr" sz="quarter" idx="4"/>
          </p:nvPr>
        </p:nvSpPr>
        <p:spPr bwMode="auto">
          <a:xfrm>
            <a:off x="374650" y="6837363"/>
            <a:ext cx="7870825" cy="1730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endParaRPr lang="en-US" dirty="0"/>
          </a:p>
        </p:txBody>
      </p:sp>
      <p:sp>
        <p:nvSpPr>
          <p:cNvPr id="11275" name="Rectangle 11"/>
          <p:cNvSpPr>
            <a:spLocks noGrp="1" noChangeArrowheads="1"/>
          </p:cNvSpPr>
          <p:nvPr>
            <p:ph type="sldNum" sz="quarter" idx="5"/>
          </p:nvPr>
        </p:nvSpPr>
        <p:spPr bwMode="auto">
          <a:xfrm>
            <a:off x="8413750" y="6846888"/>
            <a:ext cx="519113" cy="1635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fld id="{BFFB0D0A-4C2E-4DC3-B19F-826D9054FD95}" type="slidenum">
              <a:rPr lang="en-US"/>
              <a:pPr/>
              <a:t>‹#›</a:t>
            </a:fld>
            <a:endParaRPr lang="en-US" dirty="0"/>
          </a:p>
        </p:txBody>
      </p:sp>
    </p:spTree>
  </p:cSld>
  <p:clrMap bg1="lt1" tx1="dk1" bg2="lt2" tx2="dk2" accent1="accent1" accent2="accent2" accent3="accent3" accent4="accent4" accent5="accent5" accent6="accent6" hlink="hlink" folHlink="folHlink"/>
  <p:hf ftr="0" dt="0"/>
  <p:notesStyle>
    <a:lvl1pPr marL="119063" indent="-119063" algn="l" rtl="0" fontAlgn="base">
      <a:spcBef>
        <a:spcPct val="30000"/>
      </a:spcBef>
      <a:spcAft>
        <a:spcPct val="0"/>
      </a:spcAft>
      <a:buChar char="•"/>
      <a:defRPr sz="1200" kern="1200">
        <a:solidFill>
          <a:schemeClr val="tx1"/>
        </a:solidFill>
        <a:latin typeface="Futura Bk" pitchFamily="34" charset="0"/>
        <a:ea typeface="+mn-ea"/>
        <a:cs typeface="+mn-cs"/>
      </a:defRPr>
    </a:lvl1pPr>
    <a:lvl2pPr marL="344488" indent="-111125" algn="l" rtl="0" fontAlgn="base">
      <a:spcBef>
        <a:spcPct val="30000"/>
      </a:spcBef>
      <a:spcAft>
        <a:spcPct val="0"/>
      </a:spcAft>
      <a:buChar char="•"/>
      <a:defRPr sz="1000" kern="1200">
        <a:solidFill>
          <a:schemeClr val="tx1"/>
        </a:solidFill>
        <a:latin typeface="Futura Bk" pitchFamily="34" charset="0"/>
        <a:ea typeface="+mn-ea"/>
        <a:cs typeface="+mn-cs"/>
      </a:defRPr>
    </a:lvl2pPr>
    <a:lvl3pPr marL="569913" indent="-106363" algn="l" rtl="0" fontAlgn="base">
      <a:spcBef>
        <a:spcPct val="30000"/>
      </a:spcBef>
      <a:spcAft>
        <a:spcPct val="0"/>
      </a:spcAft>
      <a:buChar char="•"/>
      <a:defRPr sz="900" kern="1200">
        <a:solidFill>
          <a:schemeClr val="tx1"/>
        </a:solidFill>
        <a:latin typeface="Futura Bk" pitchFamily="34" charset="0"/>
        <a:ea typeface="+mn-ea"/>
        <a:cs typeface="+mn-cs"/>
      </a:defRPr>
    </a:lvl3pPr>
    <a:lvl4pPr marL="795338" indent="-106363" algn="l" rtl="0" fontAlgn="base">
      <a:spcBef>
        <a:spcPct val="30000"/>
      </a:spcBef>
      <a:spcAft>
        <a:spcPct val="0"/>
      </a:spcAft>
      <a:buChar char="•"/>
      <a:defRPr sz="900" kern="1200">
        <a:solidFill>
          <a:schemeClr val="tx1"/>
        </a:solidFill>
        <a:latin typeface="Futura Bk" pitchFamily="34" charset="0"/>
        <a:ea typeface="+mn-ea"/>
        <a:cs typeface="+mn-cs"/>
      </a:defRPr>
    </a:lvl4pPr>
    <a:lvl5pPr marL="1033463" indent="-119063" algn="l" rtl="0" fontAlgn="base">
      <a:spcBef>
        <a:spcPct val="30000"/>
      </a:spcBef>
      <a:spcAft>
        <a:spcPct val="0"/>
      </a:spcAft>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11"/>
          <p:cNvSpPr>
            <a:spLocks noGrp="1" noChangeArrowheads="1"/>
          </p:cNvSpPr>
          <p:nvPr>
            <p:ph type="sldNum" sz="quarter" idx="5"/>
          </p:nvPr>
        </p:nvSpPr>
        <p:spPr/>
        <p:txBody>
          <a:bodyPr/>
          <a:lstStyle/>
          <a:p>
            <a:pPr>
              <a:defRPr/>
            </a:pPr>
            <a:fld id="{EA45A7BA-3323-4FA5-BBC5-42FE978B24E8}" type="slidenum">
              <a:rPr lang="en-US" smtClean="0"/>
              <a:pPr>
                <a:defRPr/>
              </a:pPr>
              <a:t>2</a:t>
            </a:fld>
            <a:endParaRPr lang="en-US" dirty="0" smtClean="0"/>
          </a:p>
        </p:txBody>
      </p:sp>
      <p:sp>
        <p:nvSpPr>
          <p:cNvPr id="3891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38917" name="Rectangle 3"/>
          <p:cNvSpPr>
            <a:spLocks noGrp="1" noChangeArrowheads="1"/>
          </p:cNvSpPr>
          <p:nvPr>
            <p:ph type="body" idx="1"/>
          </p:nvPr>
        </p:nvSpPr>
        <p:spPr>
          <a:noFill/>
          <a:ln/>
        </p:spPr>
        <p:txBody>
          <a:bodyPr/>
          <a:lstStyle/>
          <a:p>
            <a:pPr eaLnBrk="1" hangingPunct="1">
              <a:buFontTx/>
              <a:buNone/>
            </a:pPr>
            <a:r>
              <a:rPr lang="en-AU" dirty="0" smtClean="0">
                <a:solidFill>
                  <a:schemeClr val="bg1"/>
                </a:solidFill>
              </a:rPr>
              <a:t>* I will use “paging device” to describe “swap”. Both mean the same in this context.</a:t>
            </a:r>
          </a:p>
          <a:p>
            <a:pPr eaLnBrk="1" hangingPunct="1">
              <a:buFontTx/>
              <a:buNone/>
            </a:pPr>
            <a:endParaRPr lang="en-A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1"/>
          <p:cNvSpPr>
            <a:spLocks noGrp="1" noChangeArrowheads="1"/>
          </p:cNvSpPr>
          <p:nvPr>
            <p:ph type="sldNum" sz="quarter" idx="5"/>
          </p:nvPr>
        </p:nvSpPr>
        <p:spPr/>
        <p:txBody>
          <a:bodyPr/>
          <a:lstStyle/>
          <a:p>
            <a:pPr>
              <a:defRPr/>
            </a:pPr>
            <a:fld id="{C27A39D4-1A8C-43CC-AA78-1A37095B2860}" type="slidenum">
              <a:rPr lang="en-US" smtClean="0"/>
              <a:pPr>
                <a:defRPr/>
              </a:pPr>
              <a:t>3</a:t>
            </a:fld>
            <a:endParaRPr lang="en-US" dirty="0" smtClean="0"/>
          </a:p>
        </p:txBody>
      </p:sp>
      <p:sp>
        <p:nvSpPr>
          <p:cNvPr id="3994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3994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11"/>
          <p:cNvSpPr>
            <a:spLocks noGrp="1" noChangeArrowheads="1"/>
          </p:cNvSpPr>
          <p:nvPr>
            <p:ph type="sldNum" sz="quarter" idx="5"/>
          </p:nvPr>
        </p:nvSpPr>
        <p:spPr/>
        <p:txBody>
          <a:bodyPr/>
          <a:lstStyle/>
          <a:p>
            <a:pPr>
              <a:defRPr/>
            </a:pPr>
            <a:fld id="{51A2FDE3-1F37-45B5-AB64-9BC1EF15B7B3}" type="slidenum">
              <a:rPr lang="en-US" smtClean="0"/>
              <a:pPr>
                <a:defRPr/>
              </a:pPr>
              <a:t>4</a:t>
            </a:fld>
            <a:endParaRPr lang="en-US" dirty="0" smtClean="0"/>
          </a:p>
        </p:txBody>
      </p:sp>
      <p:sp>
        <p:nvSpPr>
          <p:cNvPr id="40964"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0965" name="Rectangle 3"/>
          <p:cNvSpPr>
            <a:spLocks noGrp="1" noChangeArrowheads="1"/>
          </p:cNvSpPr>
          <p:nvPr>
            <p:ph type="body" idx="1"/>
          </p:nvPr>
        </p:nvSpPr>
        <p:spPr>
          <a:noFill/>
          <a:ln/>
        </p:spPr>
        <p:txBody>
          <a:bodyPr/>
          <a:lstStyle/>
          <a:p>
            <a:pPr>
              <a:buNone/>
            </a:pPr>
            <a:r>
              <a:rPr lang="en-AU" dirty="0" smtClean="0"/>
              <a:t>* “</a:t>
            </a:r>
            <a:r>
              <a:rPr lang="en-US" sz="1200" kern="1200" baseline="0" dirty="0" smtClean="0">
                <a:solidFill>
                  <a:schemeClr val="tx1"/>
                </a:solidFill>
                <a:latin typeface="Futura Bk" pitchFamily="34" charset="0"/>
                <a:ea typeface="+mn-ea"/>
                <a:cs typeface="+mn-cs"/>
              </a:rPr>
              <a:t>HP-UX System Administrator's Guide: Logical Volume Management HP-UX 11i Version 3”</a:t>
            </a:r>
            <a:endParaRPr lang="en-AU"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1"/>
          <p:cNvSpPr>
            <a:spLocks noGrp="1" noChangeArrowheads="1"/>
          </p:cNvSpPr>
          <p:nvPr>
            <p:ph type="sldNum" sz="quarter" idx="5"/>
          </p:nvPr>
        </p:nvSpPr>
        <p:spPr/>
        <p:txBody>
          <a:bodyPr/>
          <a:lstStyle/>
          <a:p>
            <a:pPr>
              <a:defRPr/>
            </a:pPr>
            <a:fld id="{5A536FF7-4E88-4C0E-A4F5-E665F549AB58}" type="slidenum">
              <a:rPr lang="en-US" smtClean="0"/>
              <a:pPr>
                <a:defRPr/>
              </a:pPr>
              <a:t>5</a:t>
            </a:fld>
            <a:endParaRPr lang="en-US" dirty="0" smtClean="0"/>
          </a:p>
        </p:txBody>
      </p:sp>
      <p:sp>
        <p:nvSpPr>
          <p:cNvPr id="41988"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1989" name="Rectangle 3"/>
          <p:cNvSpPr>
            <a:spLocks noGrp="1" noChangeArrowheads="1"/>
          </p:cNvSpPr>
          <p:nvPr>
            <p:ph type="body" idx="1"/>
          </p:nvPr>
        </p:nvSpPr>
        <p:spPr>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t>* “</a:t>
            </a:r>
            <a:r>
              <a:rPr lang="en-US" sz="1200" kern="1200" baseline="0" dirty="0" smtClean="0">
                <a:solidFill>
                  <a:schemeClr val="tx1"/>
                </a:solidFill>
                <a:latin typeface="Futura Bk" pitchFamily="34" charset="0"/>
                <a:ea typeface="+mn-ea"/>
                <a:cs typeface="+mn-cs"/>
              </a:rPr>
              <a:t>HP-UX System Administrator's Guide: Logical Volume Management HP-UX 11i Version 3”</a:t>
            </a:r>
            <a:endParaRPr lang="en-A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11"/>
          <p:cNvSpPr>
            <a:spLocks noGrp="1" noChangeArrowheads="1"/>
          </p:cNvSpPr>
          <p:nvPr>
            <p:ph type="sldNum" sz="quarter" idx="5"/>
          </p:nvPr>
        </p:nvSpPr>
        <p:spPr/>
        <p:txBody>
          <a:bodyPr/>
          <a:lstStyle/>
          <a:p>
            <a:pPr>
              <a:defRPr/>
            </a:pPr>
            <a:fld id="{D39F87CA-DA4A-42FF-AD86-1F8B0DE9C384}" type="slidenum">
              <a:rPr lang="en-US" smtClean="0"/>
              <a:pPr>
                <a:defRPr/>
              </a:pPr>
              <a:t>6</a:t>
            </a:fld>
            <a:endParaRPr lang="en-US" dirty="0" smtClean="0"/>
          </a:p>
        </p:txBody>
      </p:sp>
      <p:sp>
        <p:nvSpPr>
          <p:cNvPr id="4301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301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11"/>
          <p:cNvSpPr>
            <a:spLocks noGrp="1" noChangeArrowheads="1"/>
          </p:cNvSpPr>
          <p:nvPr>
            <p:ph type="sldNum" sz="quarter" idx="5"/>
          </p:nvPr>
        </p:nvSpPr>
        <p:spPr/>
        <p:txBody>
          <a:bodyPr/>
          <a:lstStyle/>
          <a:p>
            <a:pPr>
              <a:defRPr/>
            </a:pPr>
            <a:fld id="{D39F87CA-DA4A-42FF-AD86-1F8B0DE9C384}" type="slidenum">
              <a:rPr lang="en-US" smtClean="0"/>
              <a:pPr>
                <a:defRPr/>
              </a:pPr>
              <a:t>7</a:t>
            </a:fld>
            <a:endParaRPr lang="en-US" dirty="0" smtClean="0"/>
          </a:p>
        </p:txBody>
      </p:sp>
      <p:sp>
        <p:nvSpPr>
          <p:cNvPr id="4301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3013" name="Rectangle 3"/>
          <p:cNvSpPr>
            <a:spLocks noGrp="1" noChangeArrowheads="1"/>
          </p:cNvSpPr>
          <p:nvPr>
            <p:ph type="body" idx="1"/>
          </p:nvPr>
        </p:nvSpPr>
        <p:spPr>
          <a:noFill/>
          <a:ln/>
        </p:spPr>
        <p:txBody>
          <a:bodyPr/>
          <a:lstStyle/>
          <a:p>
            <a:pPr eaLnBrk="1" hangingPunct="1">
              <a:buFont typeface="Arial" pitchFamily="34" charset="0"/>
              <a:buChar char="•"/>
            </a:pPr>
            <a:r>
              <a:rPr lang="en-AU" dirty="0" smtClean="0"/>
              <a:t>I have seen customers using the following formulas for crash dump device sizing:</a:t>
            </a:r>
          </a:p>
          <a:p>
            <a:pPr eaLnBrk="1" hangingPunct="1">
              <a:buFont typeface="Arial" pitchFamily="34" charset="0"/>
              <a:buChar char="•"/>
            </a:pPr>
            <a:endParaRPr lang="en-AU" dirty="0" smtClean="0"/>
          </a:p>
          <a:p>
            <a:pPr eaLnBrk="1" hangingPunct="1">
              <a:buFont typeface="Arial" pitchFamily="34" charset="0"/>
              <a:buNone/>
            </a:pPr>
            <a:r>
              <a:rPr lang="en-US" dirty="0" smtClean="0"/>
              <a:t>Crash for 32-bit system =&gt;  2^32 = 4 GB</a:t>
            </a:r>
          </a:p>
          <a:p>
            <a:pPr eaLnBrk="1" hangingPunct="1">
              <a:buFont typeface="Arial" pitchFamily="34" charset="0"/>
              <a:buNone/>
            </a:pPr>
            <a:r>
              <a:rPr lang="en-US" dirty="0" smtClean="0"/>
              <a:t>Crash for 64-bit system =&gt;  2^64 = 8 GB</a:t>
            </a:r>
            <a:endParaRPr lang="en-A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11"/>
          <p:cNvSpPr>
            <a:spLocks noGrp="1" noChangeArrowheads="1"/>
          </p:cNvSpPr>
          <p:nvPr>
            <p:ph type="sldNum" sz="quarter" idx="5"/>
          </p:nvPr>
        </p:nvSpPr>
        <p:spPr/>
        <p:txBody>
          <a:bodyPr/>
          <a:lstStyle/>
          <a:p>
            <a:pPr>
              <a:defRPr/>
            </a:pPr>
            <a:fld id="{D39F87CA-DA4A-42FF-AD86-1F8B0DE9C384}" type="slidenum">
              <a:rPr lang="en-US" smtClean="0"/>
              <a:pPr>
                <a:defRPr/>
              </a:pPr>
              <a:t>8</a:t>
            </a:fld>
            <a:endParaRPr lang="en-US" dirty="0" smtClean="0"/>
          </a:p>
        </p:txBody>
      </p:sp>
      <p:sp>
        <p:nvSpPr>
          <p:cNvPr id="4301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3013" name="Rectangle 3"/>
          <p:cNvSpPr>
            <a:spLocks noGrp="1" noChangeArrowheads="1"/>
          </p:cNvSpPr>
          <p:nvPr>
            <p:ph type="body" idx="1"/>
          </p:nvPr>
        </p:nvSpPr>
        <p:spPr>
          <a:noFill/>
          <a:ln/>
        </p:spPr>
        <p:txBody>
          <a:bodyPr/>
          <a:lstStyle/>
          <a:p>
            <a:pPr eaLnBrk="1" hangingPunct="1">
              <a:buFont typeface="Arial" pitchFamily="34" charset="0"/>
              <a:buNone/>
            </a:pPr>
            <a:endParaRPr lang="en-AU"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3"/>
          <p:cNvSpPr>
            <a:spLocks noGrp="1" noChangeArrowheads="1"/>
          </p:cNvSpPr>
          <p:nvPr>
            <p:ph type="dt" sz="quarter" idx="4294967295"/>
          </p:nvPr>
        </p:nvSpPr>
        <p:spPr bwMode="auto">
          <a:xfrm>
            <a:off x="5265738" y="0"/>
            <a:ext cx="4029075" cy="350838"/>
          </a:xfrm>
          <a:prstGeom prst="rect">
            <a:avLst/>
          </a:prstGeom>
          <a:noFill/>
          <a:ln>
            <a:miter lim="800000"/>
            <a:headEnd/>
            <a:tailEnd/>
          </a:ln>
        </p:spPr>
        <p:txBody>
          <a:bodyPr/>
          <a:lstStyle/>
          <a:p>
            <a:r>
              <a:rPr lang="en-US" dirty="0"/>
              <a:t>[Module Title]</a:t>
            </a:r>
          </a:p>
        </p:txBody>
      </p:sp>
      <p:sp>
        <p:nvSpPr>
          <p:cNvPr id="33796" name="Rectangle 14"/>
          <p:cNvSpPr>
            <a:spLocks noGrp="1" noChangeArrowheads="1"/>
          </p:cNvSpPr>
          <p:nvPr>
            <p:ph type="ftr" sz="quarter" idx="4"/>
          </p:nvPr>
        </p:nvSpPr>
        <p:spPr/>
        <p:txBody>
          <a:bodyPr/>
          <a:lstStyle/>
          <a:p>
            <a:pPr>
              <a:defRPr/>
            </a:pPr>
            <a:r>
              <a:rPr lang="en-US" dirty="0" smtClean="0"/>
              <a:t>[Rev. # or date] – © 2008 Hewlett-Packard Development Company, L.P.</a:t>
            </a:r>
          </a:p>
        </p:txBody>
      </p:sp>
      <p:sp>
        <p:nvSpPr>
          <p:cNvPr id="44037"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4038"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10</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11"/>
          <p:cNvSpPr>
            <a:spLocks noGrp="1" noChangeArrowheads="1"/>
          </p:cNvSpPr>
          <p:nvPr>
            <p:ph type="sldNum" sz="quarter" idx="5"/>
          </p:nvPr>
        </p:nvSpPr>
        <p:spPr/>
        <p:txBody>
          <a:bodyPr/>
          <a:lstStyle/>
          <a:p>
            <a:pPr>
              <a:defRPr/>
            </a:pPr>
            <a:fld id="{343AC384-8AD2-4147-BA8E-E8527BA01205}" type="slidenum">
              <a:rPr lang="en-US" smtClean="0"/>
              <a:pPr>
                <a:defRPr/>
              </a:pPr>
              <a:t>11</a:t>
            </a:fld>
            <a:endParaRPr lang="en-US" dirty="0" smtClean="0"/>
          </a:p>
        </p:txBody>
      </p:sp>
      <p:sp>
        <p:nvSpPr>
          <p:cNvPr id="46084"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6085" name="Rectangle 3"/>
          <p:cNvSpPr>
            <a:spLocks noGrp="1" noChangeArrowheads="1"/>
          </p:cNvSpPr>
          <p:nvPr>
            <p:ph type="body" idx="1"/>
          </p:nvPr>
        </p:nvSpPr>
        <p:spPr>
          <a:noFill/>
          <a:ln/>
        </p:spPr>
        <p:txBody>
          <a:bodyPr/>
          <a:lstStyle/>
          <a:p>
            <a:pPr eaLnBrk="1" hangingPunct="1">
              <a:buFontTx/>
              <a:buNone/>
            </a:pPr>
            <a:r>
              <a:rPr lang="en-AU" dirty="0" smtClean="0"/>
              <a:t>* Courtesy of HP document </a:t>
            </a:r>
            <a:r>
              <a:rPr lang="en-AU" sz="2400" dirty="0" smtClean="0"/>
              <a:t>“</a:t>
            </a:r>
            <a:r>
              <a:rPr lang="en-US" sz="2400" dirty="0" smtClean="0"/>
              <a:t>Crash Dumps”, Nov 2004</a:t>
            </a:r>
          </a:p>
          <a:p>
            <a:pPr eaLnBrk="1" hangingPunct="1">
              <a:buFontTx/>
              <a:buNone/>
            </a:pPr>
            <a:endParaRPr lang="en-AU" sz="2400" dirty="0" smtClean="0"/>
          </a:p>
          <a:p>
            <a:r>
              <a:rPr lang="en-US" dirty="0" smtClean="0"/>
              <a:t>Prior to HP-UX 11.0, one of the first user space tasks in the boot process</a:t>
            </a:r>
          </a:p>
          <a:p>
            <a:pPr>
              <a:buFontTx/>
              <a:buNone/>
            </a:pPr>
            <a:r>
              <a:rPr lang="en-US" dirty="0" smtClean="0"/>
              <a:t>   was running savecore (now obsolete), which would check for a crash</a:t>
            </a:r>
          </a:p>
          <a:p>
            <a:pPr>
              <a:buFontTx/>
              <a:buNone/>
            </a:pPr>
            <a:r>
              <a:rPr lang="en-US" dirty="0" smtClean="0"/>
              <a:t>   dump and, if found, copy it from the dump device(s) to the file system.</a:t>
            </a:r>
          </a:p>
          <a:p>
            <a:pPr>
              <a:buFontTx/>
              <a:buNone/>
            </a:pPr>
            <a:r>
              <a:rPr lang="en-US" dirty="0" smtClean="0"/>
              <a:t>   This same program had many other features used by system</a:t>
            </a:r>
          </a:p>
          <a:p>
            <a:pPr>
              <a:buFontTx/>
              <a:buNone/>
            </a:pPr>
            <a:r>
              <a:rPr lang="en-US" dirty="0" smtClean="0"/>
              <a:t>   administrators after the system was up.</a:t>
            </a:r>
          </a:p>
          <a:p>
            <a:pPr>
              <a:buFontTx/>
              <a:buNone/>
            </a:pPr>
            <a:r>
              <a:rPr lang="en-US" dirty="0" smtClean="0"/>
              <a:t>   In HP-UX release 11i v1 and later releases, savecrash(1M) and</a:t>
            </a:r>
          </a:p>
          <a:p>
            <a:pPr>
              <a:buFontTx/>
              <a:buNone/>
            </a:pPr>
            <a:r>
              <a:rPr lang="en-US" dirty="0" smtClean="0"/>
              <a:t>   crashconf(1M) handle boot-time tasks and post-boot tasks, respectively.</a:t>
            </a:r>
          </a:p>
          <a:p>
            <a:pPr>
              <a:buFontTx/>
              <a:buNone/>
            </a:pPr>
            <a:r>
              <a:rPr lang="en-US" dirty="0" smtClean="0"/>
              <a:t>   The savecrash(1M) command runs at boot time and exports raw data</a:t>
            </a:r>
          </a:p>
          <a:p>
            <a:pPr>
              <a:buFontTx/>
              <a:buNone/>
            </a:pPr>
            <a:r>
              <a:rPr lang="en-US" dirty="0" smtClean="0"/>
              <a:t>    from dump areas to /var/adm/crash (by default); it preserves any and all</a:t>
            </a:r>
          </a:p>
          <a:p>
            <a:pPr>
              <a:buFontTx/>
              <a:buNone/>
            </a:pPr>
            <a:r>
              <a:rPr lang="en-US" dirty="0" smtClean="0"/>
              <a:t>   crash-related information which could be lost as system activity</a:t>
            </a:r>
          </a:p>
          <a:p>
            <a:pPr>
              <a:buFontTx/>
              <a:buNone/>
            </a:pPr>
            <a:r>
              <a:rPr lang="en-US" dirty="0" smtClean="0"/>
              <a:t>   continues. It has many options, which may be set in</a:t>
            </a:r>
          </a:p>
          <a:p>
            <a:pPr>
              <a:buFontTx/>
              <a:buNone/>
            </a:pPr>
            <a:r>
              <a:rPr lang="en-US" dirty="0" smtClean="0"/>
              <a:t>   /etc/rc.config.d/savecrash.</a:t>
            </a:r>
          </a:p>
          <a:p>
            <a:r>
              <a:rPr lang="en-AU" dirty="0" smtClean="0"/>
              <a:t>On servers with large amount of RAM, savecrash can take</a:t>
            </a:r>
          </a:p>
          <a:p>
            <a:pPr>
              <a:buFontTx/>
              <a:buNone/>
            </a:pPr>
            <a:r>
              <a:rPr lang="en-AU" dirty="0" smtClean="0"/>
              <a:t>   significant amount of time!</a:t>
            </a:r>
            <a:endParaRPr lang="en-AU" sz="240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11"/>
          <p:cNvSpPr>
            <a:spLocks noGrp="1" noChangeArrowheads="1"/>
          </p:cNvSpPr>
          <p:nvPr>
            <p:ph type="sldNum" sz="quarter" idx="5"/>
          </p:nvPr>
        </p:nvSpPr>
        <p:spPr/>
        <p:txBody>
          <a:bodyPr/>
          <a:lstStyle/>
          <a:p>
            <a:pPr>
              <a:defRPr/>
            </a:pPr>
            <a:fld id="{2F66E086-9940-4B64-B3F7-4EA2F755E9FA}" type="slidenum">
              <a:rPr lang="en-US" smtClean="0"/>
              <a:pPr>
                <a:defRPr/>
              </a:pPr>
              <a:t>12</a:t>
            </a:fld>
            <a:endParaRPr lang="en-US" dirty="0" smtClean="0"/>
          </a:p>
        </p:txBody>
      </p:sp>
      <p:sp>
        <p:nvSpPr>
          <p:cNvPr id="47108"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7109" name="Rectangle 3"/>
          <p:cNvSpPr>
            <a:spLocks noGrp="1" noChangeArrowheads="1"/>
          </p:cNvSpPr>
          <p:nvPr>
            <p:ph type="body" idx="1"/>
          </p:nvPr>
        </p:nvSpPr>
        <p:spPr>
          <a:noFill/>
          <a:ln/>
        </p:spPr>
        <p:txBody>
          <a:bodyPr/>
          <a:lstStyle/>
          <a:p>
            <a:pPr eaLnBrk="1" hangingPunct="1"/>
            <a:r>
              <a:rPr lang="en-AU" dirty="0" smtClean="0"/>
              <a:t>This is a copy of swapinfo(1M) results taken on a mission-critical SD32 vPar.</a:t>
            </a:r>
          </a:p>
          <a:p>
            <a:pPr eaLnBrk="1" hangingPunct="1">
              <a:buFontTx/>
              <a:buNone/>
            </a:pPr>
            <a:r>
              <a:rPr lang="en-AU" dirty="0" smtClean="0"/>
              <a:t>   It was not taken to “find” the culprit but to highlight the fact that even</a:t>
            </a:r>
          </a:p>
          <a:p>
            <a:pPr eaLnBrk="1" hangingPunct="1">
              <a:buFontTx/>
              <a:buNone/>
            </a:pPr>
            <a:r>
              <a:rPr lang="en-AU" dirty="0" smtClean="0"/>
              <a:t>   engineers can make very wrong decisions (at least the good news is that</a:t>
            </a:r>
          </a:p>
          <a:p>
            <a:pPr eaLnBrk="1" hangingPunct="1">
              <a:buFontTx/>
              <a:buNone/>
            </a:pPr>
            <a:r>
              <a:rPr lang="en-AU" dirty="0" smtClean="0"/>
              <a:t>   vg00 has eight physical volumes):</a:t>
            </a:r>
          </a:p>
          <a:p>
            <a:pPr eaLnBrk="1" hangingPunct="1">
              <a:buFontTx/>
              <a:buNone/>
            </a:pPr>
            <a:endParaRPr lang="en-AU" dirty="0" smtClean="0"/>
          </a:p>
          <a:p>
            <a:pPr eaLnBrk="1" hangingPunct="1">
              <a:buFontTx/>
              <a:buNone/>
            </a:pPr>
            <a:r>
              <a:rPr lang="en-AU" dirty="0" smtClean="0"/>
              <a:t># /usr/sbin/lvdisplay -v /dev/vg00/lvol2</a:t>
            </a:r>
          </a:p>
          <a:p>
            <a:pPr eaLnBrk="1" hangingPunct="1">
              <a:buFontTx/>
              <a:buNone/>
            </a:pPr>
            <a:r>
              <a:rPr lang="en-AU" dirty="0" smtClean="0"/>
              <a:t>--- Logical volumes ---</a:t>
            </a:r>
          </a:p>
          <a:p>
            <a:pPr eaLnBrk="1" hangingPunct="1">
              <a:buFontTx/>
              <a:buNone/>
            </a:pPr>
            <a:r>
              <a:rPr lang="en-AU" dirty="0" smtClean="0"/>
              <a:t>LV Name                     /dev/vg00/lvol2</a:t>
            </a:r>
          </a:p>
          <a:p>
            <a:pPr eaLnBrk="1" hangingPunct="1">
              <a:buFontTx/>
              <a:buNone/>
            </a:pPr>
            <a:r>
              <a:rPr lang="en-AU" dirty="0" smtClean="0"/>
              <a:t>VG Name                     /dev/vg00</a:t>
            </a:r>
          </a:p>
          <a:p>
            <a:pPr eaLnBrk="1" hangingPunct="1">
              <a:buFontTx/>
              <a:buNone/>
            </a:pPr>
            <a:r>
              <a:rPr lang="en-AU" dirty="0" smtClean="0"/>
              <a:t>LV Permission               read/write</a:t>
            </a:r>
          </a:p>
          <a:p>
            <a:pPr eaLnBrk="1" hangingPunct="1">
              <a:buFontTx/>
              <a:buNone/>
            </a:pPr>
            <a:r>
              <a:rPr lang="en-AU" dirty="0" smtClean="0"/>
              <a:t>LV Status                   available/syncd</a:t>
            </a:r>
          </a:p>
          <a:p>
            <a:pPr eaLnBrk="1" hangingPunct="1">
              <a:buFontTx/>
              <a:buNone/>
            </a:pPr>
            <a:r>
              <a:rPr lang="en-AU" dirty="0" smtClean="0"/>
              <a:t>Mirror copies               1</a:t>
            </a:r>
          </a:p>
          <a:p>
            <a:pPr eaLnBrk="1" hangingPunct="1">
              <a:buFontTx/>
              <a:buNone/>
            </a:pPr>
            <a:r>
              <a:rPr lang="en-AU" dirty="0" smtClean="0"/>
              <a:t>Consistency Recovery        MWC</a:t>
            </a:r>
          </a:p>
          <a:p>
            <a:pPr eaLnBrk="1" hangingPunct="1">
              <a:buFontTx/>
              <a:buNone/>
            </a:pPr>
            <a:r>
              <a:rPr lang="en-AU" dirty="0" smtClean="0"/>
              <a:t>Schedule                    parallel</a:t>
            </a:r>
          </a:p>
          <a:p>
            <a:pPr eaLnBrk="1" hangingPunct="1">
              <a:buFontTx/>
              <a:buNone/>
            </a:pPr>
            <a:r>
              <a:rPr lang="en-AU" dirty="0" smtClean="0"/>
              <a:t>LV Size (Mbytes)            30464</a:t>
            </a:r>
          </a:p>
          <a:p>
            <a:pPr eaLnBrk="1" hangingPunct="1">
              <a:buFontTx/>
              <a:buNone/>
            </a:pPr>
            <a:r>
              <a:rPr lang="en-AU" dirty="0" smtClean="0"/>
              <a:t>Current LE                  1904</a:t>
            </a:r>
          </a:p>
          <a:p>
            <a:pPr eaLnBrk="1" hangingPunct="1">
              <a:buFontTx/>
              <a:buNone/>
            </a:pPr>
            <a:r>
              <a:rPr lang="en-AU" dirty="0" smtClean="0"/>
              <a:t>Allocated PE                3808</a:t>
            </a:r>
          </a:p>
          <a:p>
            <a:pPr eaLnBrk="1" hangingPunct="1">
              <a:buFontTx/>
              <a:buNone/>
            </a:pPr>
            <a:r>
              <a:rPr lang="en-AU" dirty="0" smtClean="0"/>
              <a:t>Stripes                     0</a:t>
            </a:r>
          </a:p>
          <a:p>
            <a:pPr eaLnBrk="1" hangingPunct="1">
              <a:buFontTx/>
              <a:buNone/>
            </a:pPr>
            <a:r>
              <a:rPr lang="en-AU" dirty="0" smtClean="0"/>
              <a:t>Stripe Size (Kbytes)        0</a:t>
            </a:r>
          </a:p>
          <a:p>
            <a:pPr eaLnBrk="1" hangingPunct="1">
              <a:buFontTx/>
              <a:buNone/>
            </a:pPr>
            <a:r>
              <a:rPr lang="en-AU" dirty="0" smtClean="0"/>
              <a:t>Bad block                   off</a:t>
            </a:r>
          </a:p>
          <a:p>
            <a:pPr eaLnBrk="1" hangingPunct="1">
              <a:buFontTx/>
              <a:buNone/>
            </a:pPr>
            <a:r>
              <a:rPr lang="en-AU" dirty="0" smtClean="0"/>
              <a:t>Allocation                  strict/contiguous</a:t>
            </a:r>
          </a:p>
          <a:p>
            <a:pPr eaLnBrk="1" hangingPunct="1">
              <a:buFontTx/>
              <a:buNone/>
            </a:pPr>
            <a:r>
              <a:rPr lang="en-AU" dirty="0" smtClean="0"/>
              <a:t>IO Timeout (Seconds)        default</a:t>
            </a:r>
          </a:p>
          <a:p>
            <a:pPr eaLnBrk="1" hangingPunct="1">
              <a:buFontTx/>
              <a:buNone/>
            </a:pPr>
            <a:endParaRPr lang="en-AU" dirty="0" smtClean="0"/>
          </a:p>
          <a:p>
            <a:pPr eaLnBrk="1" hangingPunct="1">
              <a:buFontTx/>
              <a:buNone/>
            </a:pPr>
            <a:r>
              <a:rPr lang="en-AU" dirty="0" smtClean="0"/>
              <a:t>   --- Distribution of logical volume ---</a:t>
            </a:r>
          </a:p>
          <a:p>
            <a:pPr eaLnBrk="1" hangingPunct="1">
              <a:buFontTx/>
              <a:buNone/>
            </a:pPr>
            <a:r>
              <a:rPr lang="en-AU" dirty="0" smtClean="0"/>
              <a:t>   PV Name            LE on PV  PE on PV</a:t>
            </a:r>
          </a:p>
          <a:p>
            <a:pPr eaLnBrk="1" hangingPunct="1">
              <a:buFontTx/>
              <a:buNone/>
            </a:pPr>
            <a:r>
              <a:rPr lang="en-AU" dirty="0" smtClean="0"/>
              <a:t>   /dev/dsk/c0t0d0    1904      1904</a:t>
            </a:r>
          </a:p>
          <a:p>
            <a:pPr eaLnBrk="1" hangingPunct="1">
              <a:buFontTx/>
              <a:buNone/>
            </a:pPr>
            <a:r>
              <a:rPr lang="en-AU" dirty="0" smtClean="0"/>
              <a:t>   /dev/dsk/c2t0d0    1904      1904</a:t>
            </a:r>
          </a:p>
          <a:p>
            <a:pPr eaLnBrk="1" hangingPunct="1">
              <a:buFontTx/>
              <a:buNone/>
            </a:pPr>
            <a:endParaRPr lang="en-AU" dirty="0" smtClean="0"/>
          </a:p>
          <a:p>
            <a:pPr eaLnBrk="1" hangingPunct="1">
              <a:buFontTx/>
              <a:buNone/>
            </a:pPr>
            <a:r>
              <a:rPr lang="en-AU" dirty="0" smtClean="0"/>
              <a:t># /usr/sbin/lvdisplay -v /dev/vg00/swap1</a:t>
            </a:r>
          </a:p>
          <a:p>
            <a:pPr eaLnBrk="1" hangingPunct="1">
              <a:buFontTx/>
              <a:buNone/>
            </a:pPr>
            <a:r>
              <a:rPr lang="en-AU" dirty="0" smtClean="0"/>
              <a:t>--- Logical volumes ---</a:t>
            </a:r>
          </a:p>
          <a:p>
            <a:pPr eaLnBrk="1" hangingPunct="1">
              <a:buFontTx/>
              <a:buNone/>
            </a:pPr>
            <a:r>
              <a:rPr lang="en-AU" dirty="0" smtClean="0"/>
              <a:t>LV Name                     /dev/vg00/swap1</a:t>
            </a:r>
          </a:p>
          <a:p>
            <a:pPr eaLnBrk="1" hangingPunct="1">
              <a:buFontTx/>
              <a:buNone/>
            </a:pPr>
            <a:r>
              <a:rPr lang="en-AU" dirty="0" smtClean="0"/>
              <a:t>VG Name                     /dev/vg00</a:t>
            </a:r>
          </a:p>
          <a:p>
            <a:pPr eaLnBrk="1" hangingPunct="1">
              <a:buFontTx/>
              <a:buNone/>
            </a:pPr>
            <a:r>
              <a:rPr lang="en-AU" dirty="0" smtClean="0"/>
              <a:t>LV Permission               read/write</a:t>
            </a:r>
          </a:p>
          <a:p>
            <a:pPr eaLnBrk="1" hangingPunct="1">
              <a:buFontTx/>
              <a:buNone/>
            </a:pPr>
            <a:r>
              <a:rPr lang="en-AU" dirty="0" smtClean="0"/>
              <a:t>LV Status                   available/syncd</a:t>
            </a:r>
          </a:p>
          <a:p>
            <a:pPr eaLnBrk="1" hangingPunct="1">
              <a:buFontTx/>
              <a:buNone/>
            </a:pPr>
            <a:r>
              <a:rPr lang="en-AU" dirty="0" smtClean="0"/>
              <a:t>Mirror copies               1</a:t>
            </a:r>
          </a:p>
          <a:p>
            <a:pPr eaLnBrk="1" hangingPunct="1">
              <a:buFontTx/>
              <a:buNone/>
            </a:pPr>
            <a:r>
              <a:rPr lang="en-AU" dirty="0" smtClean="0"/>
              <a:t>Consistency Recovery        MWC</a:t>
            </a:r>
          </a:p>
          <a:p>
            <a:pPr eaLnBrk="1" hangingPunct="1">
              <a:buFontTx/>
              <a:buNone/>
            </a:pPr>
            <a:r>
              <a:rPr lang="en-AU" dirty="0" smtClean="0"/>
              <a:t>Schedule                    parallel</a:t>
            </a:r>
          </a:p>
          <a:p>
            <a:pPr eaLnBrk="1" hangingPunct="1">
              <a:buFontTx/>
              <a:buNone/>
            </a:pPr>
            <a:r>
              <a:rPr lang="en-AU" dirty="0" smtClean="0"/>
              <a:t>LV Size (Mbytes)            30464</a:t>
            </a:r>
          </a:p>
          <a:p>
            <a:pPr eaLnBrk="1" hangingPunct="1">
              <a:buFontTx/>
              <a:buNone/>
            </a:pPr>
            <a:r>
              <a:rPr lang="en-AU" dirty="0" smtClean="0"/>
              <a:t>Current LE                  1904</a:t>
            </a:r>
          </a:p>
          <a:p>
            <a:pPr eaLnBrk="1" hangingPunct="1">
              <a:buFontTx/>
              <a:buNone/>
            </a:pPr>
            <a:r>
              <a:rPr lang="en-AU" dirty="0" smtClean="0"/>
              <a:t>Allocated PE                3808</a:t>
            </a:r>
          </a:p>
          <a:p>
            <a:pPr eaLnBrk="1" hangingPunct="1">
              <a:buFontTx/>
              <a:buNone/>
            </a:pPr>
            <a:r>
              <a:rPr lang="en-AU" dirty="0" smtClean="0"/>
              <a:t>Stripes                     0</a:t>
            </a:r>
          </a:p>
          <a:p>
            <a:pPr eaLnBrk="1" hangingPunct="1">
              <a:buFontTx/>
              <a:buNone/>
            </a:pPr>
            <a:r>
              <a:rPr lang="en-AU" dirty="0" smtClean="0"/>
              <a:t>Stripe Size (Kbytes)        0</a:t>
            </a:r>
          </a:p>
          <a:p>
            <a:pPr eaLnBrk="1" hangingPunct="1">
              <a:buFontTx/>
              <a:buNone/>
            </a:pPr>
            <a:r>
              <a:rPr lang="en-AU" dirty="0" smtClean="0"/>
              <a:t>Bad block                   off</a:t>
            </a:r>
          </a:p>
          <a:p>
            <a:pPr eaLnBrk="1" hangingPunct="1">
              <a:buFontTx/>
              <a:buNone/>
            </a:pPr>
            <a:r>
              <a:rPr lang="en-AU" dirty="0" smtClean="0"/>
              <a:t>Allocation                  strict/contiguous</a:t>
            </a:r>
          </a:p>
          <a:p>
            <a:pPr eaLnBrk="1" hangingPunct="1">
              <a:buFontTx/>
              <a:buNone/>
            </a:pPr>
            <a:r>
              <a:rPr lang="en-AU" dirty="0" smtClean="0"/>
              <a:t>IO Timeout (Seconds)        default</a:t>
            </a:r>
          </a:p>
          <a:p>
            <a:pPr eaLnBrk="1" hangingPunct="1">
              <a:buFontTx/>
              <a:buNone/>
            </a:pPr>
            <a:endParaRPr lang="en-AU" dirty="0" smtClean="0"/>
          </a:p>
          <a:p>
            <a:pPr eaLnBrk="1" hangingPunct="1">
              <a:buFontTx/>
              <a:buNone/>
            </a:pPr>
            <a:r>
              <a:rPr lang="en-AU" dirty="0" smtClean="0"/>
              <a:t>   --- Distribution of logical volume ---</a:t>
            </a:r>
          </a:p>
          <a:p>
            <a:pPr eaLnBrk="1" hangingPunct="1">
              <a:buFontTx/>
              <a:buNone/>
            </a:pPr>
            <a:r>
              <a:rPr lang="en-AU" dirty="0" smtClean="0"/>
              <a:t>   PV Name            LE on PV  PE on PV</a:t>
            </a:r>
          </a:p>
          <a:p>
            <a:pPr eaLnBrk="1" hangingPunct="1">
              <a:buFontTx/>
              <a:buNone/>
            </a:pPr>
            <a:r>
              <a:rPr lang="en-AU" dirty="0" smtClean="0"/>
              <a:t>   /dev/dsk/c0t2d0    1904      1904</a:t>
            </a:r>
          </a:p>
          <a:p>
            <a:pPr eaLnBrk="1" hangingPunct="1">
              <a:buFontTx/>
              <a:buNone/>
            </a:pPr>
            <a:r>
              <a:rPr lang="en-AU" dirty="0" smtClean="0"/>
              <a:t>   /dev/dsk/c2t2d0    1904      1904</a:t>
            </a:r>
          </a:p>
          <a:p>
            <a:pPr eaLnBrk="1" hangingPunct="1">
              <a:buFontTx/>
              <a:buNone/>
            </a:pPr>
            <a:endParaRPr lang="en-AU" dirty="0" smtClean="0"/>
          </a:p>
          <a:p>
            <a:pPr eaLnBrk="1" hangingPunct="1">
              <a:buFontTx/>
              <a:buNone/>
            </a:pPr>
            <a:r>
              <a:rPr lang="en-AU" dirty="0" smtClean="0"/>
              <a:t># /usr/sbin/lvdisplay -v /dev/vg00/swap2</a:t>
            </a:r>
          </a:p>
          <a:p>
            <a:pPr eaLnBrk="1" hangingPunct="1">
              <a:buFontTx/>
              <a:buNone/>
            </a:pPr>
            <a:r>
              <a:rPr lang="en-AU" dirty="0" smtClean="0"/>
              <a:t>--- Logical volumes ---</a:t>
            </a:r>
          </a:p>
          <a:p>
            <a:pPr eaLnBrk="1" hangingPunct="1">
              <a:buFontTx/>
              <a:buNone/>
            </a:pPr>
            <a:r>
              <a:rPr lang="en-AU" dirty="0" smtClean="0"/>
              <a:t>LV Name                     /dev/vg00/swap2</a:t>
            </a:r>
          </a:p>
          <a:p>
            <a:pPr eaLnBrk="1" hangingPunct="1">
              <a:buFontTx/>
              <a:buNone/>
            </a:pPr>
            <a:r>
              <a:rPr lang="en-AU" dirty="0" smtClean="0"/>
              <a:t>VG Name                     /dev/vg00</a:t>
            </a:r>
          </a:p>
          <a:p>
            <a:pPr eaLnBrk="1" hangingPunct="1">
              <a:buFontTx/>
              <a:buNone/>
            </a:pPr>
            <a:r>
              <a:rPr lang="en-AU" dirty="0" smtClean="0"/>
              <a:t>LV Permission               read/write</a:t>
            </a:r>
          </a:p>
          <a:p>
            <a:pPr eaLnBrk="1" hangingPunct="1">
              <a:buFontTx/>
              <a:buNone/>
            </a:pPr>
            <a:r>
              <a:rPr lang="en-AU" dirty="0" smtClean="0"/>
              <a:t>LV Status                   available/syncd</a:t>
            </a:r>
          </a:p>
          <a:p>
            <a:pPr eaLnBrk="1" hangingPunct="1">
              <a:buFontTx/>
              <a:buNone/>
            </a:pPr>
            <a:r>
              <a:rPr lang="en-AU" dirty="0" smtClean="0"/>
              <a:t>Mirror copies               1</a:t>
            </a:r>
          </a:p>
          <a:p>
            <a:pPr eaLnBrk="1" hangingPunct="1">
              <a:buFontTx/>
              <a:buNone/>
            </a:pPr>
            <a:r>
              <a:rPr lang="en-AU" dirty="0" smtClean="0"/>
              <a:t>Consistency Recovery        MWC</a:t>
            </a:r>
          </a:p>
          <a:p>
            <a:pPr eaLnBrk="1" hangingPunct="1">
              <a:buFontTx/>
              <a:buNone/>
            </a:pPr>
            <a:r>
              <a:rPr lang="en-AU" dirty="0" smtClean="0"/>
              <a:t>Schedule                    parallel</a:t>
            </a:r>
          </a:p>
          <a:p>
            <a:pPr eaLnBrk="1" hangingPunct="1">
              <a:buFontTx/>
              <a:buNone/>
            </a:pPr>
            <a:r>
              <a:rPr lang="en-AU" dirty="0" smtClean="0"/>
              <a:t>LV Size (Mbytes)            30464</a:t>
            </a:r>
          </a:p>
          <a:p>
            <a:pPr eaLnBrk="1" hangingPunct="1">
              <a:buFontTx/>
              <a:buNone/>
            </a:pPr>
            <a:r>
              <a:rPr lang="en-AU" dirty="0" smtClean="0"/>
              <a:t>Current LE                  1904</a:t>
            </a:r>
          </a:p>
          <a:p>
            <a:pPr eaLnBrk="1" hangingPunct="1">
              <a:buFontTx/>
              <a:buNone/>
            </a:pPr>
            <a:r>
              <a:rPr lang="en-AU" dirty="0" smtClean="0"/>
              <a:t>Allocated PE                3808</a:t>
            </a:r>
          </a:p>
          <a:p>
            <a:pPr eaLnBrk="1" hangingPunct="1">
              <a:buFontTx/>
              <a:buNone/>
            </a:pPr>
            <a:r>
              <a:rPr lang="en-AU" dirty="0" smtClean="0"/>
              <a:t>Stripes                     0</a:t>
            </a:r>
          </a:p>
          <a:p>
            <a:pPr eaLnBrk="1" hangingPunct="1">
              <a:buFontTx/>
              <a:buNone/>
            </a:pPr>
            <a:r>
              <a:rPr lang="en-AU" dirty="0" smtClean="0"/>
              <a:t>Stripe Size (Kbytes)        0</a:t>
            </a:r>
          </a:p>
          <a:p>
            <a:pPr eaLnBrk="1" hangingPunct="1">
              <a:buFontTx/>
              <a:buNone/>
            </a:pPr>
            <a:r>
              <a:rPr lang="en-AU" dirty="0" smtClean="0"/>
              <a:t>Bad block                   off</a:t>
            </a:r>
          </a:p>
          <a:p>
            <a:pPr eaLnBrk="1" hangingPunct="1">
              <a:buFontTx/>
              <a:buNone/>
            </a:pPr>
            <a:r>
              <a:rPr lang="en-AU" dirty="0" smtClean="0"/>
              <a:t>Allocation                  strict/contiguous</a:t>
            </a:r>
          </a:p>
          <a:p>
            <a:pPr eaLnBrk="1" hangingPunct="1">
              <a:buFontTx/>
              <a:buNone/>
            </a:pPr>
            <a:r>
              <a:rPr lang="en-AU" dirty="0" smtClean="0"/>
              <a:t>IO Timeout (Seconds)        default</a:t>
            </a:r>
          </a:p>
          <a:p>
            <a:pPr eaLnBrk="1" hangingPunct="1">
              <a:buFontTx/>
              <a:buNone/>
            </a:pPr>
            <a:endParaRPr lang="en-AU" dirty="0" smtClean="0"/>
          </a:p>
          <a:p>
            <a:pPr eaLnBrk="1" hangingPunct="1">
              <a:buFontTx/>
              <a:buNone/>
            </a:pPr>
            <a:r>
              <a:rPr lang="en-AU" dirty="0" smtClean="0"/>
              <a:t>   --- Distribution of logical volume ---</a:t>
            </a:r>
          </a:p>
          <a:p>
            <a:pPr eaLnBrk="1" hangingPunct="1">
              <a:buFontTx/>
              <a:buNone/>
            </a:pPr>
            <a:r>
              <a:rPr lang="en-AU" dirty="0" smtClean="0"/>
              <a:t>   PV Name            LE on PV  PE on PV</a:t>
            </a:r>
          </a:p>
          <a:p>
            <a:pPr eaLnBrk="1" hangingPunct="1">
              <a:buFontTx/>
              <a:buNone/>
            </a:pPr>
            <a:r>
              <a:rPr lang="en-AU" dirty="0" smtClean="0"/>
              <a:t>   /dev/dsk/c0t4d0    1904      1904</a:t>
            </a:r>
          </a:p>
          <a:p>
            <a:pPr eaLnBrk="1" hangingPunct="1">
              <a:buFontTx/>
              <a:buNone/>
            </a:pPr>
            <a:r>
              <a:rPr lang="en-AU" dirty="0" smtClean="0"/>
              <a:t>   /dev/dsk/c2t4d0    1904      1904</a:t>
            </a:r>
          </a:p>
          <a:p>
            <a:pPr eaLnBrk="1" hangingPunct="1">
              <a:buFontTx/>
              <a:buNone/>
            </a:pPr>
            <a:endParaRPr lang="en-AU" dirty="0" smtClean="0"/>
          </a:p>
          <a:p>
            <a:pPr eaLnBrk="1" hangingPunct="1">
              <a:buFontTx/>
              <a:buNone/>
            </a:pPr>
            <a:r>
              <a:rPr lang="en-AU" dirty="0" smtClean="0"/>
              <a:t># /usr/sbin/lvdisplay -v /dev/vg00/swap3</a:t>
            </a:r>
          </a:p>
          <a:p>
            <a:pPr eaLnBrk="1" hangingPunct="1">
              <a:buFontTx/>
              <a:buNone/>
            </a:pPr>
            <a:r>
              <a:rPr lang="en-AU" dirty="0" smtClean="0"/>
              <a:t>--- Logical volumes ---</a:t>
            </a:r>
          </a:p>
          <a:p>
            <a:pPr eaLnBrk="1" hangingPunct="1">
              <a:buFontTx/>
              <a:buNone/>
            </a:pPr>
            <a:r>
              <a:rPr lang="en-AU" dirty="0" smtClean="0"/>
              <a:t>LV Name                     /dev/vg00/swap3</a:t>
            </a:r>
          </a:p>
          <a:p>
            <a:pPr eaLnBrk="1" hangingPunct="1">
              <a:buFontTx/>
              <a:buNone/>
            </a:pPr>
            <a:r>
              <a:rPr lang="en-AU" dirty="0" smtClean="0"/>
              <a:t>VG Name                     /dev/vg00</a:t>
            </a:r>
          </a:p>
          <a:p>
            <a:pPr eaLnBrk="1" hangingPunct="1">
              <a:buFontTx/>
              <a:buNone/>
            </a:pPr>
            <a:r>
              <a:rPr lang="en-AU" dirty="0" smtClean="0"/>
              <a:t>LV Permission               read/write</a:t>
            </a:r>
          </a:p>
          <a:p>
            <a:pPr eaLnBrk="1" hangingPunct="1">
              <a:buFontTx/>
              <a:buNone/>
            </a:pPr>
            <a:r>
              <a:rPr lang="en-AU" dirty="0" smtClean="0"/>
              <a:t>LV Status                   available/syncd</a:t>
            </a:r>
          </a:p>
          <a:p>
            <a:pPr eaLnBrk="1" hangingPunct="1">
              <a:buFontTx/>
              <a:buNone/>
            </a:pPr>
            <a:r>
              <a:rPr lang="en-AU" dirty="0" smtClean="0"/>
              <a:t>Mirror copies               1</a:t>
            </a:r>
          </a:p>
          <a:p>
            <a:pPr eaLnBrk="1" hangingPunct="1">
              <a:buFontTx/>
              <a:buNone/>
            </a:pPr>
            <a:r>
              <a:rPr lang="en-AU" dirty="0" smtClean="0"/>
              <a:t>Consistency Recovery        MWC</a:t>
            </a:r>
          </a:p>
          <a:p>
            <a:pPr eaLnBrk="1" hangingPunct="1">
              <a:buFontTx/>
              <a:buNone/>
            </a:pPr>
            <a:r>
              <a:rPr lang="en-AU" dirty="0" smtClean="0"/>
              <a:t>Schedule                    parallel</a:t>
            </a:r>
          </a:p>
          <a:p>
            <a:pPr eaLnBrk="1" hangingPunct="1">
              <a:buFontTx/>
              <a:buNone/>
            </a:pPr>
            <a:r>
              <a:rPr lang="en-AU" dirty="0" smtClean="0"/>
              <a:t>LV Size (Mbytes)            30464</a:t>
            </a:r>
          </a:p>
          <a:p>
            <a:pPr eaLnBrk="1" hangingPunct="1">
              <a:buFontTx/>
              <a:buNone/>
            </a:pPr>
            <a:r>
              <a:rPr lang="en-AU" dirty="0" smtClean="0"/>
              <a:t>Current LE                  1904</a:t>
            </a:r>
          </a:p>
          <a:p>
            <a:pPr eaLnBrk="1" hangingPunct="1">
              <a:buFontTx/>
              <a:buNone/>
            </a:pPr>
            <a:r>
              <a:rPr lang="en-AU" dirty="0" smtClean="0"/>
              <a:t>Allocated PE                3808</a:t>
            </a:r>
          </a:p>
          <a:p>
            <a:pPr eaLnBrk="1" hangingPunct="1">
              <a:buFontTx/>
              <a:buNone/>
            </a:pPr>
            <a:r>
              <a:rPr lang="en-AU" dirty="0" smtClean="0"/>
              <a:t>Stripes                     0</a:t>
            </a:r>
          </a:p>
          <a:p>
            <a:pPr eaLnBrk="1" hangingPunct="1">
              <a:buFontTx/>
              <a:buNone/>
            </a:pPr>
            <a:r>
              <a:rPr lang="en-AU" dirty="0" smtClean="0"/>
              <a:t>Stripe Size (Kbytes)        0</a:t>
            </a:r>
          </a:p>
          <a:p>
            <a:pPr eaLnBrk="1" hangingPunct="1">
              <a:buFontTx/>
              <a:buNone/>
            </a:pPr>
            <a:r>
              <a:rPr lang="en-AU" dirty="0" smtClean="0"/>
              <a:t>Bad block                   off</a:t>
            </a:r>
          </a:p>
          <a:p>
            <a:pPr eaLnBrk="1" hangingPunct="1">
              <a:buFontTx/>
              <a:buNone/>
            </a:pPr>
            <a:r>
              <a:rPr lang="en-AU" dirty="0" smtClean="0"/>
              <a:t>Allocation                  strict/contiguous</a:t>
            </a:r>
          </a:p>
          <a:p>
            <a:pPr eaLnBrk="1" hangingPunct="1">
              <a:buFontTx/>
              <a:buNone/>
            </a:pPr>
            <a:r>
              <a:rPr lang="en-AU" dirty="0" smtClean="0"/>
              <a:t>IO Timeout (Seconds)        default</a:t>
            </a:r>
          </a:p>
          <a:p>
            <a:pPr eaLnBrk="1" hangingPunct="1">
              <a:buFontTx/>
              <a:buNone/>
            </a:pPr>
            <a:endParaRPr lang="en-AU" dirty="0" smtClean="0"/>
          </a:p>
          <a:p>
            <a:pPr eaLnBrk="1" hangingPunct="1">
              <a:buFontTx/>
              <a:buNone/>
            </a:pPr>
            <a:r>
              <a:rPr lang="en-AU" dirty="0" smtClean="0"/>
              <a:t>   --- Distribution of logical volume ---</a:t>
            </a:r>
          </a:p>
          <a:p>
            <a:pPr eaLnBrk="1" hangingPunct="1">
              <a:buFontTx/>
              <a:buNone/>
            </a:pPr>
            <a:r>
              <a:rPr lang="en-AU" dirty="0" smtClean="0"/>
              <a:t>   PV Name            LE on PV  PE on PV</a:t>
            </a:r>
          </a:p>
          <a:p>
            <a:pPr eaLnBrk="1" hangingPunct="1">
              <a:buFontTx/>
              <a:buNone/>
            </a:pPr>
            <a:r>
              <a:rPr lang="en-AU" dirty="0" smtClean="0"/>
              <a:t>   /dev/dsk/c0t6d0    1904      1904</a:t>
            </a:r>
          </a:p>
          <a:p>
            <a:pPr eaLnBrk="1" hangingPunct="1">
              <a:buFontTx/>
              <a:buNone/>
            </a:pPr>
            <a:r>
              <a:rPr lang="en-AU" dirty="0" smtClean="0"/>
              <a:t>   /dev/dsk/c2t6d0    1904      1904</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11"/>
          <p:cNvSpPr>
            <a:spLocks noGrp="1" noChangeArrowheads="1"/>
          </p:cNvSpPr>
          <p:nvPr>
            <p:ph type="sldNum" sz="quarter" idx="5"/>
          </p:nvPr>
        </p:nvSpPr>
        <p:spPr/>
        <p:txBody>
          <a:bodyPr/>
          <a:lstStyle/>
          <a:p>
            <a:pPr>
              <a:defRPr/>
            </a:pPr>
            <a:fld id="{66CBED2C-E62F-45FC-A7F0-088ECE1B7A03}" type="slidenum">
              <a:rPr lang="en-US" smtClean="0"/>
              <a:pPr>
                <a:defRPr/>
              </a:pPr>
              <a:t>13</a:t>
            </a:fld>
            <a:endParaRPr lang="en-US" dirty="0" smtClean="0"/>
          </a:p>
        </p:txBody>
      </p:sp>
      <p:sp>
        <p:nvSpPr>
          <p:cNvPr id="4915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915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11"/>
          <p:cNvSpPr>
            <a:spLocks noGrp="1" noChangeArrowheads="1"/>
          </p:cNvSpPr>
          <p:nvPr>
            <p:ph type="sldNum" sz="quarter" idx="5"/>
          </p:nvPr>
        </p:nvSpPr>
        <p:spPr/>
        <p:txBody>
          <a:bodyPr/>
          <a:lstStyle/>
          <a:p>
            <a:pPr>
              <a:defRPr/>
            </a:pPr>
            <a:fld id="{E7D02F4E-C4E2-4357-968E-9686DC1D7057}" type="slidenum">
              <a:rPr lang="en-US" smtClean="0"/>
              <a:pPr>
                <a:defRPr/>
              </a:pPr>
              <a:t>14</a:t>
            </a:fld>
            <a:endParaRPr lang="en-US" dirty="0" smtClean="0"/>
          </a:p>
        </p:txBody>
      </p:sp>
      <p:sp>
        <p:nvSpPr>
          <p:cNvPr id="5018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018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p:cNvSpPr>
            <a:spLocks noGrp="1" noChangeArrowheads="1"/>
          </p:cNvSpPr>
          <p:nvPr>
            <p:ph type="sldNum" sz="quarter" idx="5"/>
          </p:nvPr>
        </p:nvSpPr>
        <p:spPr/>
        <p:txBody>
          <a:bodyPr/>
          <a:lstStyle/>
          <a:p>
            <a:pPr>
              <a:defRPr/>
            </a:pPr>
            <a:fld id="{20501DDB-C587-4F87-B794-2A8953F44ABC}" type="slidenum">
              <a:rPr lang="en-US" smtClean="0"/>
              <a:pPr>
                <a:defRPr/>
              </a:pPr>
              <a:t>15</a:t>
            </a:fld>
            <a:endParaRPr lang="en-US" dirty="0" smtClean="0"/>
          </a:p>
        </p:txBody>
      </p:sp>
      <p:sp>
        <p:nvSpPr>
          <p:cNvPr id="51204"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1205"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0899"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0900"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0901" name="Rectangle 2"/>
          <p:cNvSpPr>
            <a:spLocks noGrp="1" noRot="1" noChangeAspect="1" noChangeArrowheads="1" noTextEdit="1"/>
          </p:cNvSpPr>
          <p:nvPr>
            <p:ph type="sldImg"/>
          </p:nvPr>
        </p:nvSpPr>
        <p:spPr>
          <a:xfrm>
            <a:off x="3122613" y="300038"/>
            <a:ext cx="3049587" cy="2286000"/>
          </a:xfrm>
          <a:ln/>
        </p:spPr>
      </p:sp>
      <p:sp>
        <p:nvSpPr>
          <p:cNvPr id="80902"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0899"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0900"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0901" name="Rectangle 2"/>
          <p:cNvSpPr>
            <a:spLocks noGrp="1" noRot="1" noChangeAspect="1" noChangeArrowheads="1" noTextEdit="1"/>
          </p:cNvSpPr>
          <p:nvPr>
            <p:ph type="sldImg"/>
          </p:nvPr>
        </p:nvSpPr>
        <p:spPr>
          <a:xfrm>
            <a:off x="3122613" y="300038"/>
            <a:ext cx="3049587" cy="2286000"/>
          </a:xfrm>
          <a:ln/>
        </p:spPr>
      </p:sp>
      <p:sp>
        <p:nvSpPr>
          <p:cNvPr id="80902" name="Rectangle 3"/>
          <p:cNvSpPr>
            <a:spLocks noGrp="1" noChangeArrowheads="1"/>
          </p:cNvSpPr>
          <p:nvPr>
            <p:ph type="body" idx="1"/>
          </p:nvPr>
        </p:nvSpPr>
        <p:spPr>
          <a:xfrm>
            <a:off x="710142" y="2640344"/>
            <a:ext cx="7858901" cy="4188173"/>
          </a:xfrm>
          <a:noFill/>
          <a:ln/>
        </p:spPr>
        <p:txBody>
          <a:bodyPr/>
          <a:lstStyle/>
          <a:p>
            <a:pPr eaLnBrk="1" hangingPunct="1">
              <a:buNone/>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0899"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0900"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0901" name="Rectangle 2"/>
          <p:cNvSpPr>
            <a:spLocks noGrp="1" noRot="1" noChangeAspect="1" noChangeArrowheads="1" noTextEdit="1"/>
          </p:cNvSpPr>
          <p:nvPr>
            <p:ph type="sldImg"/>
          </p:nvPr>
        </p:nvSpPr>
        <p:spPr>
          <a:xfrm>
            <a:off x="3122613" y="300038"/>
            <a:ext cx="3049587" cy="2286000"/>
          </a:xfrm>
          <a:ln/>
        </p:spPr>
      </p:sp>
      <p:sp>
        <p:nvSpPr>
          <p:cNvPr id="80902" name="Rectangle 3"/>
          <p:cNvSpPr>
            <a:spLocks noGrp="1" noChangeArrowheads="1"/>
          </p:cNvSpPr>
          <p:nvPr>
            <p:ph type="body" idx="1"/>
          </p:nvPr>
        </p:nvSpPr>
        <p:spPr>
          <a:xfrm>
            <a:off x="710142" y="2640344"/>
            <a:ext cx="7858901" cy="4188173"/>
          </a:xfrm>
          <a:noFill/>
          <a:ln/>
        </p:spPr>
        <p:txBody>
          <a:bodyPr/>
          <a:lstStyle/>
          <a:p>
            <a:pPr eaLnBrk="1" hangingPunct="1">
              <a:buNone/>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0899"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0900"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0901" name="Rectangle 2"/>
          <p:cNvSpPr>
            <a:spLocks noGrp="1" noRot="1" noChangeAspect="1" noChangeArrowheads="1" noTextEdit="1"/>
          </p:cNvSpPr>
          <p:nvPr>
            <p:ph type="sldImg"/>
          </p:nvPr>
        </p:nvSpPr>
        <p:spPr>
          <a:xfrm>
            <a:off x="3122613" y="300038"/>
            <a:ext cx="3049587" cy="2286000"/>
          </a:xfrm>
          <a:ln/>
        </p:spPr>
      </p:sp>
      <p:sp>
        <p:nvSpPr>
          <p:cNvPr id="80902"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buFont typeface="Arial" charset="0"/>
              <a:buNone/>
            </a:pPr>
            <a:r>
              <a:rPr lang="en-AU" dirty="0" smtClean="0">
                <a:latin typeface="Futura Bk" pitchFamily="96" charset="0"/>
              </a:rPr>
              <a:t>* Take lunpath handle</a:t>
            </a:r>
            <a:r>
              <a:rPr lang="en-AU" baseline="0" dirty="0" smtClean="0">
                <a:latin typeface="Futura Bk" pitchFamily="96" charset="0"/>
              </a:rPr>
              <a:t> </a:t>
            </a:r>
            <a:r>
              <a:rPr lang="en-US" sz="1200" dirty="0" smtClean="0">
                <a:solidFill>
                  <a:schemeClr val="bg1"/>
                </a:solidFill>
                <a:latin typeface="Courier New" pitchFamily="49" charset="0"/>
                <a:cs typeface="Courier New" pitchFamily="49" charset="0"/>
              </a:rPr>
              <a:t>40/0/2/0/0/0/0/4/0/0/0.0x247000c0ffdb3fb9.0x4001000000000000 and</a:t>
            </a:r>
          </a:p>
          <a:p>
            <a:pPr eaLnBrk="1" hangingPunct="1">
              <a:buFont typeface="Arial" charset="0"/>
              <a:buNone/>
            </a:pPr>
            <a:r>
              <a:rPr lang="en-AU" dirty="0" smtClean="0">
                <a:latin typeface="Futura Bk" pitchFamily="96" charset="0"/>
              </a:rPr>
              <a:t>And remove everything to the RIGHT from the first “point” character:</a:t>
            </a:r>
          </a:p>
          <a:p>
            <a:pPr eaLnBrk="1" hangingPunct="1">
              <a:buFont typeface="Arial" charset="0"/>
              <a:buNone/>
            </a:pPr>
            <a:endParaRPr lang="en-AU" dirty="0" smtClean="0">
              <a:latin typeface="Futura Bk" pitchFamily="96" charset="0"/>
            </a:endParaRPr>
          </a:p>
          <a:p>
            <a:pPr eaLnBrk="1" hangingPunct="1">
              <a:buFont typeface="Arial" charset="0"/>
              <a:buNone/>
            </a:pPr>
            <a:r>
              <a:rPr lang="en-US" sz="1200" dirty="0" smtClean="0">
                <a:solidFill>
                  <a:schemeClr val="bg1"/>
                </a:solidFill>
                <a:latin typeface="Courier New" pitchFamily="49" charset="0"/>
                <a:cs typeface="Courier New" pitchFamily="49" charset="0"/>
              </a:rPr>
              <a:t>40/0/2/0/0/0/0/4/0/0/0</a:t>
            </a:r>
          </a:p>
          <a:p>
            <a:pPr eaLnBrk="1" hangingPunct="1">
              <a:buFont typeface="Arial" charset="0"/>
              <a:buNone/>
            </a:pPr>
            <a:endParaRPr lang="en-AU" sz="1200" dirty="0" smtClean="0">
              <a:solidFill>
                <a:schemeClr val="bg1"/>
              </a:solidFill>
              <a:latin typeface="Courier New" pitchFamily="49" charset="0"/>
              <a:cs typeface="Courier New" pitchFamily="49" charset="0"/>
            </a:endParaRPr>
          </a:p>
          <a:p>
            <a:pPr eaLnBrk="1" hangingPunct="1">
              <a:buFont typeface="Arial" charset="0"/>
              <a:buNone/>
            </a:pPr>
            <a:r>
              <a:rPr lang="en-AU" sz="1200" dirty="0" smtClean="0">
                <a:solidFill>
                  <a:schemeClr val="bg1"/>
                </a:solidFill>
                <a:latin typeface="Courier New" pitchFamily="49" charset="0"/>
                <a:cs typeface="Courier New" pitchFamily="49" charset="0"/>
              </a:rPr>
              <a:t>Then,</a:t>
            </a:r>
            <a:r>
              <a:rPr lang="en-AU" sz="1200" baseline="0" dirty="0" smtClean="0">
                <a:solidFill>
                  <a:schemeClr val="bg1"/>
                </a:solidFill>
                <a:latin typeface="Courier New" pitchFamily="49" charset="0"/>
                <a:cs typeface="Courier New" pitchFamily="49" charset="0"/>
              </a:rPr>
              <a:t> use this value (along with a blank space after it) to run ioscan</a:t>
            </a:r>
          </a:p>
          <a:p>
            <a:pPr eaLnBrk="1" hangingPunct="1">
              <a:buFont typeface="Arial" charset="0"/>
              <a:buNone/>
            </a:pPr>
            <a:r>
              <a:rPr lang="en-AU" sz="1200" baseline="0" dirty="0" smtClean="0">
                <a:solidFill>
                  <a:schemeClr val="bg1"/>
                </a:solidFill>
                <a:latin typeface="Courier New" pitchFamily="49" charset="0"/>
                <a:cs typeface="Courier New" pitchFamily="49" charset="0"/>
              </a:rPr>
              <a:t>command:</a:t>
            </a:r>
          </a:p>
          <a:p>
            <a:pPr eaLnBrk="1" hangingPunct="1">
              <a:buFont typeface="Arial" charset="0"/>
              <a:buNone/>
            </a:pPr>
            <a:endParaRPr lang="en-AU" sz="1200" baseline="0" dirty="0" smtClean="0">
              <a:solidFill>
                <a:schemeClr val="bg1"/>
              </a:solidFill>
              <a:latin typeface="Courier New" pitchFamily="49" charset="0"/>
              <a:cs typeface="Courier New" pitchFamily="49" charset="0"/>
            </a:endParaRPr>
          </a:p>
          <a:p>
            <a:pPr eaLnBrk="1" hangingPunct="1">
              <a:buFont typeface="Arial" charset="0"/>
              <a:buNone/>
            </a:pPr>
            <a:r>
              <a:rPr lang="en-US" sz="1200" smtClean="0">
                <a:solidFill>
                  <a:schemeClr val="bg1"/>
                </a:solidFill>
                <a:latin typeface="Courier New" pitchFamily="49" charset="0"/>
                <a:cs typeface="Courier New" pitchFamily="49" charset="0"/>
              </a:rPr>
              <a:t># ioscan </a:t>
            </a:r>
            <a:r>
              <a:rPr lang="en-US" sz="1200" dirty="0" smtClean="0">
                <a:solidFill>
                  <a:schemeClr val="bg1"/>
                </a:solidFill>
                <a:latin typeface="Courier New" pitchFamily="49" charset="0"/>
                <a:cs typeface="Courier New" pitchFamily="49" charset="0"/>
              </a:rPr>
              <a:t>-fNk | grep "40/0/2/0/0/0/0/4/0/0/0 “</a:t>
            </a:r>
          </a:p>
          <a:p>
            <a:pPr eaLnBrk="1" hangingPunct="1">
              <a:buFont typeface="Arial" charset="0"/>
              <a:buNone/>
            </a:pPr>
            <a:r>
              <a:rPr lang="en-AU" sz="1200" dirty="0" smtClean="0">
                <a:solidFill>
                  <a:schemeClr val="bg1"/>
                </a:solidFill>
                <a:latin typeface="Courier New" pitchFamily="49" charset="0"/>
                <a:cs typeface="Courier New" pitchFamily="49" charset="0"/>
              </a:rPr>
              <a:t>                                                             |</a:t>
            </a:r>
          </a:p>
          <a:p>
            <a:pPr eaLnBrk="1" hangingPunct="1">
              <a:buFont typeface="Arial" charset="0"/>
              <a:buNone/>
            </a:pPr>
            <a:r>
              <a:rPr lang="en-AU" sz="1200" dirty="0" smtClean="0">
                <a:solidFill>
                  <a:schemeClr val="bg1"/>
                </a:solidFill>
                <a:latin typeface="Courier New" pitchFamily="49" charset="0"/>
                <a:cs typeface="Courier New" pitchFamily="49" charset="0"/>
              </a:rPr>
              <a:t>                                                   there is a blank space before</a:t>
            </a:r>
            <a:r>
              <a:rPr lang="en-AU" sz="1200" baseline="0" dirty="0" smtClean="0">
                <a:solidFill>
                  <a:schemeClr val="bg1"/>
                </a:solidFill>
                <a:latin typeface="Courier New" pitchFamily="49" charset="0"/>
                <a:cs typeface="Courier New" pitchFamily="49" charset="0"/>
              </a:rPr>
              <a:t> the quotes</a:t>
            </a:r>
            <a:endParaRPr lang="en-AU" sz="1200" dirty="0" smtClean="0">
              <a:solidFill>
                <a:schemeClr val="bg1"/>
              </a:solidFill>
              <a:latin typeface="Courier New" pitchFamily="49" charset="0"/>
              <a:cs typeface="Courier New" pitchFamily="49" charset="0"/>
            </a:endParaRPr>
          </a:p>
          <a:p>
            <a:pPr eaLnBrk="1" hangingPunct="1">
              <a:buFont typeface="Arial" charset="0"/>
              <a:buNone/>
            </a:pPr>
            <a:endParaRPr lang="en-AU" sz="1200" dirty="0" smtClean="0">
              <a:solidFill>
                <a:schemeClr val="bg1"/>
              </a:solidFill>
              <a:latin typeface="Courier New" pitchFamily="49" charset="0"/>
              <a:cs typeface="Courier New" pitchFamily="49" charset="0"/>
            </a:endParaRPr>
          </a:p>
          <a:p>
            <a:pPr eaLnBrk="1" hangingPunct="1">
              <a:buFont typeface="Arial" charset="0"/>
              <a:buNone/>
            </a:pPr>
            <a:r>
              <a:rPr lang="en-AU" sz="1200" dirty="0" smtClean="0">
                <a:solidFill>
                  <a:schemeClr val="bg1"/>
                </a:solidFill>
                <a:latin typeface="Courier New" pitchFamily="49" charset="0"/>
                <a:cs typeface="Courier New" pitchFamily="49" charset="0"/>
              </a:rPr>
              <a:t>The dump driver will be listed in the resulting line. In the above example,</a:t>
            </a:r>
            <a:r>
              <a:rPr lang="en-AU" sz="1200" baseline="0" dirty="0" smtClean="0">
                <a:solidFill>
                  <a:schemeClr val="bg1"/>
                </a:solidFill>
                <a:latin typeface="Courier New" pitchFamily="49" charset="0"/>
                <a:cs typeface="Courier New" pitchFamily="49" charset="0"/>
              </a:rPr>
              <a:t> it is fclp.</a:t>
            </a:r>
            <a:endParaRPr lang="en-US" dirty="0" smtClean="0">
              <a:latin typeface="Futura Bk" pitchFamily="96"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Courtesy of “</a:t>
            </a:r>
            <a:r>
              <a:rPr lang="en-US" sz="1200" kern="1200" baseline="0" dirty="0" smtClean="0">
                <a:solidFill>
                  <a:schemeClr val="tx1"/>
                </a:solidFill>
                <a:latin typeface="Futura Bk" pitchFamily="34" charset="0"/>
                <a:ea typeface="+mn-ea"/>
                <a:cs typeface="+mn-cs"/>
              </a:rPr>
              <a:t>HP-UX 11i v3 Crash Dump Improvements”, 2007</a:t>
            </a:r>
            <a:endParaRPr lang="en-US" dirty="0" smtClean="0">
              <a:latin typeface="Futura Bk" pitchFamily="96"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8067"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8068"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8069" name="Rectangle 2"/>
          <p:cNvSpPr>
            <a:spLocks noGrp="1" noRot="1" noChangeAspect="1" noChangeArrowheads="1" noTextEdit="1"/>
          </p:cNvSpPr>
          <p:nvPr>
            <p:ph type="sldImg"/>
          </p:nvPr>
        </p:nvSpPr>
        <p:spPr>
          <a:xfrm>
            <a:off x="3122613" y="300038"/>
            <a:ext cx="3049587" cy="2286000"/>
          </a:xfrm>
          <a:ln/>
        </p:spPr>
      </p:sp>
      <p:sp>
        <p:nvSpPr>
          <p:cNvPr id="88070"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8067"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8068"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8069" name="Rectangle 2"/>
          <p:cNvSpPr>
            <a:spLocks noGrp="1" noRot="1" noChangeAspect="1" noChangeArrowheads="1" noTextEdit="1"/>
          </p:cNvSpPr>
          <p:nvPr>
            <p:ph type="sldImg"/>
          </p:nvPr>
        </p:nvSpPr>
        <p:spPr>
          <a:xfrm>
            <a:off x="3122613" y="300038"/>
            <a:ext cx="3049587" cy="2286000"/>
          </a:xfrm>
          <a:ln/>
        </p:spPr>
      </p:sp>
      <p:sp>
        <p:nvSpPr>
          <p:cNvPr id="88070" name="Rectangle 3"/>
          <p:cNvSpPr>
            <a:spLocks noGrp="1" noChangeArrowheads="1"/>
          </p:cNvSpPr>
          <p:nvPr>
            <p:ph type="body" idx="1"/>
          </p:nvPr>
        </p:nvSpPr>
        <p:spPr>
          <a:xfrm>
            <a:off x="710142" y="2640344"/>
            <a:ext cx="7858901" cy="4188173"/>
          </a:xfrm>
          <a:noFill/>
          <a:ln/>
        </p:spPr>
        <p:txBody>
          <a:bodyPr/>
          <a:lstStyle/>
          <a:p>
            <a:pPr>
              <a:buFont typeface="Arial" charset="0"/>
              <a:buNone/>
            </a:pPr>
            <a:r>
              <a:rPr lang="en-US" sz="1200" dirty="0" smtClean="0">
                <a:solidFill>
                  <a:schemeClr val="bg1"/>
                </a:solidFill>
              </a:rPr>
              <a:t>* The integer value should be the sum of the integer values for the included classes as follows </a:t>
            </a:r>
          </a:p>
          <a:p>
            <a:pPr>
              <a:buFont typeface="Arial" charset="0"/>
              <a:buNone/>
            </a:pPr>
            <a:r>
              <a:rPr lang="en-US" sz="1200" dirty="0" smtClean="0">
                <a:solidFill>
                  <a:schemeClr val="bg1"/>
                </a:solidFill>
              </a:rPr>
              <a:t>(maximum value 1024):</a:t>
            </a:r>
          </a:p>
          <a:p>
            <a:pPr>
              <a:buFont typeface="Arial" charset="0"/>
              <a:buNone/>
            </a:pPr>
            <a:endParaRPr lang="en-US" sz="1200" dirty="0" smtClean="0">
              <a:solidFill>
                <a:schemeClr val="bg1"/>
              </a:solidFill>
            </a:endParaRPr>
          </a:p>
          <a:p>
            <a:pPr>
              <a:buNone/>
            </a:pPr>
            <a:r>
              <a:rPr lang="en-US" sz="1200" dirty="0" smtClean="0">
                <a:solidFill>
                  <a:schemeClr val="bg1"/>
                </a:solidFill>
              </a:rPr>
              <a:t>           UNUSED         2 : Unused pages</a:t>
            </a:r>
          </a:p>
          <a:p>
            <a:pPr>
              <a:buNone/>
            </a:pPr>
            <a:r>
              <a:rPr lang="en-US" sz="1200" dirty="0" smtClean="0">
                <a:solidFill>
                  <a:schemeClr val="bg1"/>
                </a:solidFill>
              </a:rPr>
              <a:t>           USERPG         4 : User pages</a:t>
            </a:r>
          </a:p>
          <a:p>
            <a:pPr>
              <a:buNone/>
            </a:pPr>
            <a:r>
              <a:rPr lang="en-US" sz="1200" dirty="0" smtClean="0">
                <a:solidFill>
                  <a:schemeClr val="bg1"/>
                </a:solidFill>
              </a:rPr>
              <a:t>           BCACHE         8 : Buffer cache</a:t>
            </a:r>
          </a:p>
          <a:p>
            <a:pPr>
              <a:buNone/>
            </a:pPr>
            <a:r>
              <a:rPr lang="en-US" sz="1200" dirty="0" smtClean="0">
                <a:solidFill>
                  <a:schemeClr val="bg1"/>
                </a:solidFill>
              </a:rPr>
              <a:t>           KCODE          16 : Kernel text pages</a:t>
            </a:r>
          </a:p>
          <a:p>
            <a:pPr>
              <a:buNone/>
            </a:pPr>
            <a:r>
              <a:rPr lang="en-US" sz="1200" dirty="0" smtClean="0">
                <a:solidFill>
                  <a:schemeClr val="bg1"/>
                </a:solidFill>
              </a:rPr>
              <a:t>           USTACK         32 : Process stack</a:t>
            </a:r>
          </a:p>
          <a:p>
            <a:pPr>
              <a:buNone/>
            </a:pPr>
            <a:r>
              <a:rPr lang="en-US" sz="1200" dirty="0" smtClean="0">
                <a:solidFill>
                  <a:schemeClr val="bg1"/>
                </a:solidFill>
              </a:rPr>
              <a:t>           FSDATA         64 : File-system Metadata</a:t>
            </a:r>
          </a:p>
          <a:p>
            <a:pPr>
              <a:buNone/>
            </a:pPr>
            <a:r>
              <a:rPr lang="en-US" sz="1200" dirty="0" smtClean="0">
                <a:solidFill>
                  <a:schemeClr val="bg1"/>
                </a:solidFill>
              </a:rPr>
              <a:t>           KDDATA         128 : Kernel dynamic data</a:t>
            </a:r>
          </a:p>
          <a:p>
            <a:pPr>
              <a:buNone/>
            </a:pPr>
            <a:r>
              <a:rPr lang="en-US" sz="1200" dirty="0" smtClean="0">
                <a:solidFill>
                  <a:schemeClr val="bg1"/>
                </a:solidFill>
              </a:rPr>
              <a:t>           KSDATA         256 : Kernel static data</a:t>
            </a:r>
          </a:p>
          <a:p>
            <a:pPr>
              <a:buNone/>
            </a:pPr>
            <a:r>
              <a:rPr lang="en-US" sz="1200" dirty="0" smtClean="0">
                <a:solidFill>
                  <a:schemeClr val="bg1"/>
                </a:solidFill>
              </a:rPr>
              <a:t>           SUPERPG        512 : Unused </a:t>
            </a:r>
            <a:r>
              <a:rPr lang="en-US" sz="1200" dirty="0" err="1" smtClean="0">
                <a:solidFill>
                  <a:schemeClr val="bg1"/>
                </a:solidFill>
              </a:rPr>
              <a:t>superpage</a:t>
            </a:r>
            <a:r>
              <a:rPr lang="en-US" sz="1200" dirty="0" smtClean="0">
                <a:solidFill>
                  <a:schemeClr val="bg1"/>
                </a:solidFill>
              </a:rPr>
              <a:t> pool</a:t>
            </a:r>
          </a:p>
          <a:p>
            <a:pPr eaLnBrk="1" hangingPunct="1">
              <a:buNone/>
            </a:pPr>
            <a:endParaRPr lang="en-US" dirty="0" smtClean="0">
              <a:latin typeface="Futura Bk" pitchFamily="96"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p:txBody>
          <a:bodyPr/>
          <a:lstStyle/>
          <a:p>
            <a:pPr>
              <a:defRPr/>
            </a:pPr>
            <a:fld id="{63E8590F-CDDD-4DC3-BD3B-3D2B228E234F}" type="slidenum">
              <a:rPr lang="en-US" smtClean="0"/>
              <a:pPr>
                <a:defRPr/>
              </a:pPr>
              <a:t>32</a:t>
            </a:fld>
            <a:endParaRPr lang="en-US" dirty="0" smtClean="0"/>
          </a:p>
        </p:txBody>
      </p:sp>
      <p:sp>
        <p:nvSpPr>
          <p:cNvPr id="4813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813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p:txBody>
          <a:bodyPr/>
          <a:lstStyle/>
          <a:p>
            <a:pPr>
              <a:defRPr/>
            </a:pPr>
            <a:fld id="{63E8590F-CDDD-4DC3-BD3B-3D2B228E234F}" type="slidenum">
              <a:rPr lang="en-US" smtClean="0"/>
              <a:pPr>
                <a:defRPr/>
              </a:pPr>
              <a:t>33</a:t>
            </a:fld>
            <a:endParaRPr lang="en-US" dirty="0" smtClean="0"/>
          </a:p>
        </p:txBody>
      </p:sp>
      <p:sp>
        <p:nvSpPr>
          <p:cNvPr id="4813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813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1"/>
          <p:cNvSpPr>
            <a:spLocks noGrp="1" noChangeArrowheads="1"/>
          </p:cNvSpPr>
          <p:nvPr>
            <p:ph type="sldNum" sz="quarter" idx="5"/>
          </p:nvPr>
        </p:nvSpPr>
        <p:spPr/>
        <p:txBody>
          <a:bodyPr/>
          <a:lstStyle/>
          <a:p>
            <a:pPr>
              <a:defRPr/>
            </a:pPr>
            <a:fld id="{63E8590F-CDDD-4DC3-BD3B-3D2B228E234F}" type="slidenum">
              <a:rPr lang="en-US" smtClean="0"/>
              <a:pPr>
                <a:defRPr/>
              </a:pPr>
              <a:t>34</a:t>
            </a:fld>
            <a:endParaRPr lang="en-US" dirty="0" smtClean="0"/>
          </a:p>
        </p:txBody>
      </p:sp>
      <p:sp>
        <p:nvSpPr>
          <p:cNvPr id="4813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813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5013325" y="173038"/>
            <a:ext cx="2794000" cy="2095500"/>
          </a:xfrm>
          <a:prstGeom prst="rect">
            <a:avLst/>
          </a:prstGeom>
          <a:noFill/>
          <a:ln>
            <a:miter lim="800000"/>
            <a:headEnd/>
            <a:tailEnd/>
          </a:ln>
        </p:spPr>
      </p:sp>
      <p:sp>
        <p:nvSpPr>
          <p:cNvPr id="52227" name="Notes Placeholder 2"/>
          <p:cNvSpPr>
            <a:spLocks noGrp="1"/>
          </p:cNvSpPr>
          <p:nvPr>
            <p:ph type="body" idx="1"/>
          </p:nvPr>
        </p:nvSpPr>
        <p:spPr>
          <a:noFill/>
          <a:ln/>
        </p:spPr>
        <p:txBody>
          <a:bodyPr/>
          <a:lstStyle/>
          <a:p>
            <a:endParaRPr lang="en-US" dirty="0" smtClean="0"/>
          </a:p>
        </p:txBody>
      </p:sp>
      <p:sp>
        <p:nvSpPr>
          <p:cNvPr id="41989" name="Slide Number Placeholder 4"/>
          <p:cNvSpPr>
            <a:spLocks noGrp="1"/>
          </p:cNvSpPr>
          <p:nvPr>
            <p:ph type="sldNum" sz="quarter" idx="5"/>
          </p:nvPr>
        </p:nvSpPr>
        <p:spPr/>
        <p:txBody>
          <a:bodyPr/>
          <a:lstStyle/>
          <a:p>
            <a:pPr>
              <a:defRPr/>
            </a:pPr>
            <a:fld id="{84349A52-DBA4-4130-AFAA-A978C5855763}" type="slidenum">
              <a:rPr lang="en-US" smtClean="0"/>
              <a:pPr>
                <a:defRPr/>
              </a:pPr>
              <a:t>35</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5013325" y="173038"/>
            <a:ext cx="2794000" cy="2095500"/>
          </a:xfrm>
          <a:prstGeom prst="rect">
            <a:avLst/>
          </a:prstGeom>
          <a:noFill/>
          <a:ln>
            <a:miter lim="800000"/>
            <a:headEnd/>
            <a:tailEnd/>
          </a:ln>
        </p:spPr>
      </p:sp>
      <p:sp>
        <p:nvSpPr>
          <p:cNvPr id="53251" name="Notes Placeholder 2"/>
          <p:cNvSpPr>
            <a:spLocks noGrp="1"/>
          </p:cNvSpPr>
          <p:nvPr>
            <p:ph type="body" idx="1"/>
          </p:nvPr>
        </p:nvSpPr>
        <p:spPr>
          <a:noFill/>
          <a:ln/>
        </p:spPr>
        <p:txBody>
          <a:bodyPr/>
          <a:lstStyle/>
          <a:p>
            <a:pPr>
              <a:buFontTx/>
              <a:buNone/>
            </a:pPr>
            <a:r>
              <a:rPr lang="en-AU" dirty="0" smtClean="0"/>
              <a:t>* Although I did not use term “Better” (instead, term “Different” was chosen),</a:t>
            </a:r>
          </a:p>
          <a:p>
            <a:pPr>
              <a:buFontTx/>
              <a:buNone/>
            </a:pPr>
            <a:r>
              <a:rPr lang="en-AU" dirty="0" smtClean="0"/>
              <a:t>   I strongly believe this is really a better design.</a:t>
            </a:r>
          </a:p>
          <a:p>
            <a:pPr>
              <a:buFontTx/>
              <a:buNone/>
            </a:pPr>
            <a:endParaRPr lang="en-AU" dirty="0" smtClean="0"/>
          </a:p>
          <a:p>
            <a:pPr>
              <a:buFontTx/>
              <a:buNone/>
            </a:pPr>
            <a:r>
              <a:rPr lang="en-AU" dirty="0" smtClean="0"/>
              <a:t>** In fact, I prefer not to have large amount of swap initially and only through testing</a:t>
            </a:r>
          </a:p>
          <a:p>
            <a:pPr>
              <a:buFontTx/>
              <a:buNone/>
            </a:pPr>
            <a:r>
              <a:rPr lang="en-AU" dirty="0" smtClean="0"/>
              <a:t>   evaluate the need to have something like 1xRAM in total.</a:t>
            </a:r>
            <a:endParaRPr lang="en-US" dirty="0" smtClean="0"/>
          </a:p>
          <a:p>
            <a:pPr>
              <a:buFontTx/>
              <a:buNone/>
            </a:pPr>
            <a:endParaRPr lang="en-US" dirty="0" smtClean="0"/>
          </a:p>
        </p:txBody>
      </p:sp>
      <p:sp>
        <p:nvSpPr>
          <p:cNvPr id="43013" name="Slide Number Placeholder 4"/>
          <p:cNvSpPr>
            <a:spLocks noGrp="1"/>
          </p:cNvSpPr>
          <p:nvPr>
            <p:ph type="sldNum" sz="quarter" idx="5"/>
          </p:nvPr>
        </p:nvSpPr>
        <p:spPr/>
        <p:txBody>
          <a:bodyPr/>
          <a:lstStyle/>
          <a:p>
            <a:pPr>
              <a:defRPr/>
            </a:pPr>
            <a:fld id="{0CB6D0CF-4B8C-4BD7-9A92-81DDEE3EF55E}" type="slidenum">
              <a:rPr lang="en-US" smtClean="0"/>
              <a:pPr>
                <a:defRPr/>
              </a:pPr>
              <a:t>36</a:t>
            </a:fld>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2895600" y="525463"/>
            <a:ext cx="3505200" cy="2628900"/>
          </a:xfrm>
          <a:prstGeom prst="rect">
            <a:avLst/>
          </a:prstGeom>
          <a:ln/>
        </p:spPr>
      </p:sp>
      <p:sp>
        <p:nvSpPr>
          <p:cNvPr id="36867" name="Notes Placeholder 2"/>
          <p:cNvSpPr>
            <a:spLocks noGrp="1"/>
          </p:cNvSpPr>
          <p:nvPr>
            <p:ph type="body" idx="1"/>
          </p:nvPr>
        </p:nvSpPr>
        <p:spPr>
          <a:xfrm>
            <a:off x="328787" y="3193311"/>
            <a:ext cx="8529637" cy="4310063"/>
          </a:xfrm>
          <a:noFill/>
          <a:ln/>
        </p:spPr>
        <p:txBody>
          <a:bodyPr/>
          <a:lstStyle/>
          <a:p>
            <a:pPr>
              <a:buFontTx/>
              <a:buNone/>
            </a:pPr>
            <a:r>
              <a:rPr lang="en-AU" dirty="0" smtClean="0"/>
              <a:t>* Although I did not use term “Better” (instead, term “Different” was chosen),</a:t>
            </a:r>
          </a:p>
          <a:p>
            <a:pPr>
              <a:buFontTx/>
              <a:buNone/>
            </a:pPr>
            <a:r>
              <a:rPr lang="en-AU" dirty="0" smtClean="0"/>
              <a:t>   I strongly believe this is really a better design.</a:t>
            </a:r>
          </a:p>
          <a:p>
            <a:pPr>
              <a:buFontTx/>
              <a:buNone/>
            </a:pPr>
            <a:endParaRPr lang="en-AU" dirty="0" smtClean="0"/>
          </a:p>
          <a:p>
            <a:pPr>
              <a:buFont typeface="Arial" charset="0"/>
              <a:buNone/>
            </a:pPr>
            <a:r>
              <a:rPr lang="en-AU" dirty="0" smtClean="0"/>
              <a:t>** In fact, I prefer</a:t>
            </a:r>
            <a:r>
              <a:rPr lang="en-AU" baseline="0" dirty="0" smtClean="0"/>
              <a:t> not to have large amount of swap initially and only through testing</a:t>
            </a:r>
          </a:p>
          <a:p>
            <a:pPr>
              <a:buFont typeface="Arial" charset="0"/>
              <a:buNone/>
            </a:pPr>
            <a:r>
              <a:rPr lang="en-AU" baseline="0" dirty="0" smtClean="0"/>
              <a:t>   evaluate the need to have something like 1xRAM in total.</a:t>
            </a:r>
            <a:endParaRPr lang="en-US" dirty="0" smtClean="0"/>
          </a:p>
          <a:p>
            <a:pPr>
              <a:buFontTx/>
              <a:buNone/>
            </a:pPr>
            <a:endParaRPr lang="en-US" dirty="0" smtClean="0"/>
          </a:p>
        </p:txBody>
      </p:sp>
      <p:sp>
        <p:nvSpPr>
          <p:cNvPr id="36869" name="Slide Number Placeholder 4"/>
          <p:cNvSpPr>
            <a:spLocks noGrp="1"/>
          </p:cNvSpPr>
          <p:nvPr>
            <p:ph type="sldNum" sz="quarter" idx="5"/>
          </p:nvPr>
        </p:nvSpPr>
        <p:spPr>
          <a:noFill/>
        </p:spPr>
        <p:txBody>
          <a:bodyPr/>
          <a:lstStyle/>
          <a:p>
            <a:fld id="{AC8242D7-E99A-4EEB-90A2-65B8F7666577}" type="slidenum">
              <a:rPr lang="en-US" smtClean="0"/>
              <a:pPr/>
              <a:t>37</a:t>
            </a:fld>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38</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39</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40</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41</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42</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43</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t>* </a:t>
            </a:r>
            <a:r>
              <a:rPr lang="en-US" sz="1200" kern="1200" dirty="0" smtClean="0">
                <a:solidFill>
                  <a:schemeClr val="tx1"/>
                </a:solidFill>
                <a:latin typeface="Futura Bk" pitchFamily="34" charset="0"/>
                <a:ea typeface="+mn-ea"/>
                <a:cs typeface="+mn-cs"/>
              </a:rPr>
              <a:t>http://www.symantec.com/docs/TECH127126</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44</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11"/>
          <p:cNvSpPr>
            <a:spLocks noGrp="1" noChangeArrowheads="1"/>
          </p:cNvSpPr>
          <p:nvPr>
            <p:ph type="sldNum" sz="quarter" idx="5"/>
          </p:nvPr>
        </p:nvSpPr>
        <p:spPr/>
        <p:txBody>
          <a:bodyPr/>
          <a:lstStyle/>
          <a:p>
            <a:pPr>
              <a:defRPr/>
            </a:pPr>
            <a:fld id="{46F5D0C7-B9F8-4C93-AAB2-70F46FDE35FC}" type="slidenum">
              <a:rPr lang="en-US" smtClean="0"/>
              <a:pPr>
                <a:defRPr/>
              </a:pPr>
              <a:t>45</a:t>
            </a:fld>
            <a:endParaRPr lang="en-US" dirty="0" smtClean="0"/>
          </a:p>
        </p:txBody>
      </p:sp>
      <p:sp>
        <p:nvSpPr>
          <p:cNvPr id="5427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4277"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11"/>
          <p:cNvSpPr>
            <a:spLocks noGrp="1" noChangeArrowheads="1"/>
          </p:cNvSpPr>
          <p:nvPr>
            <p:ph type="sldNum" sz="quarter" idx="5"/>
          </p:nvPr>
        </p:nvSpPr>
        <p:spPr/>
        <p:txBody>
          <a:bodyPr/>
          <a:lstStyle/>
          <a:p>
            <a:pPr>
              <a:defRPr/>
            </a:pPr>
            <a:fld id="{5D7981C0-0532-461E-8035-CB103DB933B0}" type="slidenum">
              <a:rPr lang="en-US" smtClean="0"/>
              <a:pPr>
                <a:defRPr/>
              </a:pPr>
              <a:t>46</a:t>
            </a:fld>
            <a:endParaRPr lang="en-US" dirty="0" smtClean="0"/>
          </a:p>
        </p:txBody>
      </p:sp>
      <p:sp>
        <p:nvSpPr>
          <p:cNvPr id="5530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530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11"/>
          <p:cNvSpPr>
            <a:spLocks noGrp="1" noChangeArrowheads="1"/>
          </p:cNvSpPr>
          <p:nvPr>
            <p:ph type="sldNum" sz="quarter" idx="5"/>
          </p:nvPr>
        </p:nvSpPr>
        <p:spPr/>
        <p:txBody>
          <a:bodyPr/>
          <a:lstStyle/>
          <a:p>
            <a:pPr>
              <a:defRPr/>
            </a:pPr>
            <a:fld id="{865D2915-ADE8-4DCD-B3C7-E4CA51C04D67}" type="slidenum">
              <a:rPr lang="en-US" smtClean="0"/>
              <a:pPr>
                <a:defRPr/>
              </a:pPr>
              <a:t>47</a:t>
            </a:fld>
            <a:endParaRPr lang="en-US" dirty="0" smtClean="0"/>
          </a:p>
        </p:txBody>
      </p:sp>
      <p:sp>
        <p:nvSpPr>
          <p:cNvPr id="56324"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6325"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11"/>
          <p:cNvSpPr>
            <a:spLocks noGrp="1" noChangeArrowheads="1"/>
          </p:cNvSpPr>
          <p:nvPr>
            <p:ph type="sldNum" sz="quarter" idx="5"/>
          </p:nvPr>
        </p:nvSpPr>
        <p:spPr/>
        <p:txBody>
          <a:bodyPr/>
          <a:lstStyle/>
          <a:p>
            <a:pPr>
              <a:defRPr/>
            </a:pPr>
            <a:fld id="{5F08ECA9-785D-4888-B36D-FA34AE4F0151}" type="slidenum">
              <a:rPr lang="en-US" smtClean="0"/>
              <a:pPr>
                <a:defRPr/>
              </a:pPr>
              <a:t>48</a:t>
            </a:fld>
            <a:endParaRPr lang="en-US" dirty="0" smtClean="0"/>
          </a:p>
        </p:txBody>
      </p:sp>
      <p:sp>
        <p:nvSpPr>
          <p:cNvPr id="57348"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7349"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p:cNvSpPr>
            <a:spLocks noGrp="1" noChangeArrowheads="1"/>
          </p:cNvSpPr>
          <p:nvPr>
            <p:ph type="sldNum" sz="quarter" idx="5"/>
          </p:nvPr>
        </p:nvSpPr>
        <p:spPr>
          <a:noFill/>
        </p:spPr>
        <p:txBody>
          <a:bodyPr/>
          <a:lstStyle/>
          <a:p>
            <a:fld id="{94FC1A43-5030-43C0-9856-7354BCB6D29E}" type="slidenum">
              <a:rPr lang="en-US" smtClean="0"/>
              <a:pPr/>
              <a:t>49</a:t>
            </a:fld>
            <a:endParaRPr lang="en-US" dirty="0" smtClean="0"/>
          </a:p>
        </p:txBody>
      </p:sp>
      <p:sp>
        <p:nvSpPr>
          <p:cNvPr id="40964" name="Rectangle 2"/>
          <p:cNvSpPr>
            <a:spLocks noGrp="1" noRot="1" noChangeAspect="1" noChangeArrowheads="1" noTextEdit="1"/>
          </p:cNvSpPr>
          <p:nvPr>
            <p:ph type="sldImg"/>
          </p:nvPr>
        </p:nvSpPr>
        <p:spPr>
          <a:xfrm>
            <a:off x="2895600" y="525463"/>
            <a:ext cx="3505200" cy="2628900"/>
          </a:xfrm>
          <a:prstGeom prst="rect">
            <a:avLst/>
          </a:prstGeom>
          <a:ln/>
        </p:spPr>
      </p:sp>
      <p:sp>
        <p:nvSpPr>
          <p:cNvPr id="40965" name="Rectangle 3"/>
          <p:cNvSpPr>
            <a:spLocks noGrp="1" noChangeArrowheads="1"/>
          </p:cNvSpPr>
          <p:nvPr>
            <p:ph type="body" idx="1"/>
          </p:nvPr>
        </p:nvSpPr>
        <p:spPr>
          <a:noFill/>
          <a:ln/>
        </p:spPr>
        <p:txBody>
          <a:bodyPr/>
          <a:lstStyle/>
          <a:p>
            <a:pPr>
              <a:buNone/>
            </a:pPr>
            <a:r>
              <a:rPr lang="en-AU" dirty="0" smtClean="0"/>
              <a:t>* </a:t>
            </a:r>
            <a:r>
              <a:rPr lang="en-US" sz="1200" kern="1200" dirty="0" smtClean="0">
                <a:solidFill>
                  <a:schemeClr val="tx1"/>
                </a:solidFill>
                <a:latin typeface="Futura Bk" pitchFamily="34" charset="0"/>
                <a:ea typeface="+mn-ea"/>
                <a:cs typeface="+mn-cs"/>
              </a:rPr>
              <a:t>From the latest HP-UX 11.31 crashconf patch:</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PHCO_38958 11.31 crashconf(1M) cumulative patch</a:t>
            </a:r>
          </a:p>
          <a:p>
            <a:pPr>
              <a:buNone/>
            </a:pPr>
            <a:r>
              <a:rPr lang="en-US" sz="1200" kern="1200" dirty="0" smtClean="0">
                <a:solidFill>
                  <a:schemeClr val="tx1"/>
                </a:solidFill>
                <a:latin typeface="Futura Bk" pitchFamily="34" charset="0"/>
                <a:ea typeface="+mn-ea"/>
                <a:cs typeface="+mn-cs"/>
              </a:rPr>
              <a:t>[..]</a:t>
            </a:r>
          </a:p>
          <a:p>
            <a:pPr>
              <a:buNone/>
            </a:pPr>
            <a:r>
              <a:rPr lang="en-US" sz="1200" kern="1200" dirty="0" smtClean="0">
                <a:solidFill>
                  <a:schemeClr val="tx1"/>
                </a:solidFill>
                <a:latin typeface="Futura Bk" pitchFamily="34" charset="0"/>
                <a:ea typeface="+mn-ea"/>
                <a:cs typeface="+mn-cs"/>
              </a:rPr>
              <a:t>Defect ( QX:QXCR1000847727 )</a:t>
            </a:r>
          </a:p>
          <a:p>
            <a:pPr>
              <a:buNone/>
            </a:pPr>
            <a:r>
              <a:rPr lang="en-US" sz="1200" kern="1200" dirty="0" smtClean="0">
                <a:solidFill>
                  <a:schemeClr val="tx1"/>
                </a:solidFill>
                <a:latin typeface="Futura Bk" pitchFamily="34" charset="0"/>
                <a:ea typeface="+mn-ea"/>
                <a:cs typeface="+mn-cs"/>
              </a:rPr>
              <a:t>crashconf (1M) man page does not contain the information</a:t>
            </a:r>
          </a:p>
          <a:p>
            <a:pPr>
              <a:buNone/>
            </a:pPr>
            <a:r>
              <a:rPr lang="en-US" sz="1200" kern="1200" dirty="0" smtClean="0">
                <a:solidFill>
                  <a:schemeClr val="tx1"/>
                </a:solidFill>
                <a:latin typeface="Futura Bk" pitchFamily="34" charset="0"/>
                <a:ea typeface="+mn-ea"/>
                <a:cs typeface="+mn-cs"/>
              </a:rPr>
              <a:t>"The logical volumes which are not part of the root volume</a:t>
            </a:r>
          </a:p>
          <a:p>
            <a:pPr>
              <a:buNone/>
            </a:pPr>
            <a:r>
              <a:rPr lang="en-US" sz="1200" kern="1200" dirty="0" smtClean="0">
                <a:solidFill>
                  <a:schemeClr val="tx1"/>
                </a:solidFill>
                <a:latin typeface="Futura Bk" pitchFamily="34" charset="0"/>
                <a:ea typeface="+mn-ea"/>
                <a:cs typeface="+mn-cs"/>
              </a:rPr>
              <a:t>group cannot be configured as persistent dump devices".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Resolution:</a:t>
            </a:r>
          </a:p>
          <a:p>
            <a:pPr>
              <a:buNone/>
            </a:pPr>
            <a:r>
              <a:rPr lang="en-US" sz="1200" kern="1200" dirty="0" smtClean="0">
                <a:solidFill>
                  <a:schemeClr val="tx1"/>
                </a:solidFill>
                <a:latin typeface="Futura Bk" pitchFamily="34" charset="0"/>
                <a:ea typeface="+mn-ea"/>
                <a:cs typeface="+mn-cs"/>
              </a:rPr>
              <a:t>crashconf (1M) man page is updated with the below information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logical volumes which are not part of the root volume</a:t>
            </a:r>
          </a:p>
          <a:p>
            <a:pPr>
              <a:buNone/>
            </a:pPr>
            <a:r>
              <a:rPr lang="en-US" sz="1200" kern="1200" dirty="0" smtClean="0">
                <a:solidFill>
                  <a:schemeClr val="tx1"/>
                </a:solidFill>
                <a:latin typeface="Futura Bk" pitchFamily="34" charset="0"/>
                <a:ea typeface="+mn-ea"/>
                <a:cs typeface="+mn-cs"/>
              </a:rPr>
              <a:t>group in LVM cannot be configured as persistent dump devices".</a:t>
            </a:r>
          </a:p>
          <a:p>
            <a:pPr eaLnBrk="1" hangingPunct="1">
              <a:buFontTx/>
              <a:buNone/>
            </a:pPr>
            <a:endParaRPr lang="en-AU" dirty="0" smtClean="0"/>
          </a:p>
          <a:p>
            <a:pPr eaLnBrk="1" hangingPunct="1">
              <a:buFontTx/>
              <a:buNone/>
            </a:pPr>
            <a:r>
              <a:rPr lang="en-AU" dirty="0" smtClean="0"/>
              <a:t>** An example for VxVM:</a:t>
            </a:r>
          </a:p>
          <a:p>
            <a:pPr eaLnBrk="1" hangingPunct="1">
              <a:buFontTx/>
              <a:buNone/>
            </a:pPr>
            <a:r>
              <a:rPr lang="en-US" dirty="0" smtClean="0"/>
              <a:t># crashconf -v</a:t>
            </a:r>
            <a:br>
              <a:rPr lang="en-US" dirty="0" smtClean="0"/>
            </a:br>
            <a:r>
              <a:rPr lang="en-US" dirty="0" smtClean="0"/>
              <a:t>Crash dump configuration has been changed since boot.</a:t>
            </a:r>
            <a:br>
              <a:rPr lang="en-US" dirty="0" smtClean="0"/>
            </a:br>
            <a:r>
              <a:rPr lang="en-US" dirty="0" smtClean="0"/>
              <a:t/>
            </a:r>
            <a:br>
              <a:rPr lang="en-US" dirty="0" smtClean="0"/>
            </a:br>
            <a:r>
              <a:rPr lang="en-US" dirty="0" smtClean="0"/>
              <a:t>CLASS PAGES INCLUDED IN DUMP DESCRIPTION</a:t>
            </a:r>
            <a:br>
              <a:rPr lang="en-US" dirty="0" smtClean="0"/>
            </a:br>
            <a:r>
              <a:rPr lang="en-US" dirty="0" smtClean="0"/>
              <a:t>-------- ---------- ---------------- -------------------------------------</a:t>
            </a:r>
            <a:br>
              <a:rPr lang="en-US" dirty="0" smtClean="0"/>
            </a:br>
            <a:r>
              <a:rPr lang="en-US" dirty="0" smtClean="0"/>
              <a:t>UNUSED 1638412 no, by default unused pages</a:t>
            </a:r>
            <a:br>
              <a:rPr lang="en-US" dirty="0" smtClean="0"/>
            </a:br>
            <a:r>
              <a:rPr lang="en-US" dirty="0" smtClean="0"/>
              <a:t>USERPG 145921 no, by default user process pages</a:t>
            </a:r>
            <a:br>
              <a:rPr lang="en-US" dirty="0" smtClean="0"/>
            </a:br>
            <a:r>
              <a:rPr lang="en-US" dirty="0" smtClean="0"/>
              <a:t>BCACHE 19943 no, by default buffer cache pages</a:t>
            </a:r>
            <a:br>
              <a:rPr lang="en-US" dirty="0" smtClean="0"/>
            </a:br>
            <a:r>
              <a:rPr lang="en-US" dirty="0" smtClean="0"/>
              <a:t>KCODE 11204 no, by default kernel code pages</a:t>
            </a:r>
            <a:br>
              <a:rPr lang="en-US" dirty="0" smtClean="0"/>
            </a:br>
            <a:r>
              <a:rPr lang="en-US" dirty="0" smtClean="0"/>
              <a:t>USTACK 1004 yes, by default user process stacks</a:t>
            </a:r>
            <a:br>
              <a:rPr lang="en-US" dirty="0" smtClean="0"/>
            </a:br>
            <a:r>
              <a:rPr lang="en-US" dirty="0" smtClean="0"/>
              <a:t>FSDATA 14 yes, by default file system metadata</a:t>
            </a:r>
            <a:br>
              <a:rPr lang="en-US" dirty="0" smtClean="0"/>
            </a:br>
            <a:r>
              <a:rPr lang="en-US" dirty="0" smtClean="0"/>
              <a:t>KDDATA 262472 yes, by default kernel dynamic data</a:t>
            </a:r>
            <a:br>
              <a:rPr lang="en-US" dirty="0" smtClean="0"/>
            </a:br>
            <a:r>
              <a:rPr lang="en-US" dirty="0" smtClean="0"/>
              <a:t>KSDATA 7955 yes, by default kernel static data</a:t>
            </a:r>
            <a:br>
              <a:rPr lang="en-US" dirty="0" smtClean="0"/>
            </a:br>
            <a:r>
              <a:rPr lang="en-US" dirty="0" smtClean="0"/>
              <a:t>SUPERPG 4744 no, by default unused kernel super pages</a:t>
            </a:r>
            <a:br>
              <a:rPr lang="en-US" dirty="0" smtClean="0"/>
            </a:br>
            <a:r>
              <a:rPr lang="en-US" dirty="0" smtClean="0"/>
              <a:t/>
            </a:r>
            <a:br>
              <a:rPr lang="en-US" dirty="0" smtClean="0"/>
            </a:br>
            <a:r>
              <a:rPr lang="en-US" dirty="0" smtClean="0"/>
              <a:t>Total pages on system: 2091669</a:t>
            </a:r>
            <a:br>
              <a:rPr lang="en-US" dirty="0" smtClean="0"/>
            </a:br>
            <a:r>
              <a:rPr lang="en-US" dirty="0" smtClean="0"/>
              <a:t>Total pages included in dump: 271445</a:t>
            </a:r>
            <a:br>
              <a:rPr lang="en-US" dirty="0" smtClean="0"/>
            </a:br>
            <a:r>
              <a:rPr lang="en-US" dirty="0" smtClean="0"/>
              <a:t/>
            </a:r>
            <a:br>
              <a:rPr lang="en-US" dirty="0" smtClean="0"/>
            </a:br>
            <a:r>
              <a:rPr lang="en-US" dirty="0" smtClean="0"/>
              <a:t>Dump compressed: ON</a:t>
            </a:r>
            <a:br>
              <a:rPr lang="en-US" dirty="0" smtClean="0"/>
            </a:br>
            <a:r>
              <a:rPr lang="en-US" dirty="0" smtClean="0"/>
              <a:t>Dump Parallel: ON</a:t>
            </a:r>
            <a:br>
              <a:rPr lang="en-US" dirty="0" smtClean="0"/>
            </a:br>
            <a:r>
              <a:rPr lang="en-US" dirty="0" smtClean="0"/>
              <a:t/>
            </a:r>
            <a:br>
              <a:rPr lang="en-US" dirty="0" smtClean="0"/>
            </a:br>
            <a:r>
              <a:rPr lang="en-US" dirty="0" smtClean="0"/>
              <a:t>DEVICE OFFSET(kB) SIZE (kB) LOGICAL VOL. NAME</a:t>
            </a:r>
            <a:br>
              <a:rPr lang="en-US" dirty="0" smtClean="0"/>
            </a:br>
            <a:r>
              <a:rPr lang="en-US" dirty="0" smtClean="0"/>
              <a:t>------------ ------------ ------------ ------------ -------------------------</a:t>
            </a:r>
            <a:br>
              <a:rPr lang="en-US" dirty="0" smtClean="0"/>
            </a:br>
            <a:r>
              <a:rPr lang="en-US" dirty="0" smtClean="0"/>
              <a:t>1:0x00000c 2350176 4194304 2:0x000001 /dev/vx/dsk/rootdg/swapvol</a:t>
            </a:r>
            <a:br>
              <a:rPr lang="en-US" dirty="0" smtClean="0"/>
            </a:br>
            <a:r>
              <a:rPr lang="en-US" dirty="0" smtClean="0"/>
              <a:t>1:0x000048 515168 8388608 2:0x2892b8 /dev/vx/dsk/secdumpswapdg/secdumpswapvol</a:t>
            </a:r>
            <a:br>
              <a:rPr lang="en-US" dirty="0" smtClean="0"/>
            </a:br>
            <a:r>
              <a:rPr lang="en-US" dirty="0" smtClean="0"/>
              <a:t>------------</a:t>
            </a:r>
            <a:br>
              <a:rPr lang="en-US" dirty="0" smtClean="0"/>
            </a:br>
            <a:r>
              <a:rPr lang="en-US" dirty="0" smtClean="0"/>
              <a:t>12582912</a:t>
            </a:r>
            <a:br>
              <a:rPr lang="en-US" dirty="0" smtClean="0"/>
            </a:br>
            <a:r>
              <a:rPr lang="en-US" dirty="0" smtClean="0"/>
              <a:t>Persistent dump device list:</a:t>
            </a:r>
            <a:br>
              <a:rPr lang="en-US" dirty="0" smtClean="0"/>
            </a:br>
            <a:r>
              <a:rPr lang="en-US" dirty="0" smtClean="0"/>
              <a:t>/dev/vx/dsk/secdumpswapdg/secdumpswapvol </a:t>
            </a:r>
            <a:endParaRPr lang="en-AU"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11"/>
          <p:cNvSpPr>
            <a:spLocks noGrp="1" noChangeArrowheads="1"/>
          </p:cNvSpPr>
          <p:nvPr>
            <p:ph type="sldNum" sz="quarter" idx="5"/>
          </p:nvPr>
        </p:nvSpPr>
        <p:spPr>
          <a:noFill/>
        </p:spPr>
        <p:txBody>
          <a:bodyPr/>
          <a:lstStyle/>
          <a:p>
            <a:fld id="{94FC1A43-5030-43C0-9856-7354BCB6D29E}" type="slidenum">
              <a:rPr lang="en-US" smtClean="0"/>
              <a:pPr/>
              <a:t>50</a:t>
            </a:fld>
            <a:endParaRPr lang="en-US" dirty="0" smtClean="0"/>
          </a:p>
        </p:txBody>
      </p:sp>
      <p:sp>
        <p:nvSpPr>
          <p:cNvPr id="40964" name="Rectangle 2"/>
          <p:cNvSpPr>
            <a:spLocks noGrp="1" noRot="1" noChangeAspect="1" noChangeArrowheads="1" noTextEdit="1"/>
          </p:cNvSpPr>
          <p:nvPr>
            <p:ph type="sldImg"/>
          </p:nvPr>
        </p:nvSpPr>
        <p:spPr>
          <a:xfrm>
            <a:off x="2895600" y="525463"/>
            <a:ext cx="3505200" cy="2628900"/>
          </a:xfrm>
          <a:prstGeom prst="rect">
            <a:avLst/>
          </a:prstGeom>
          <a:ln/>
        </p:spPr>
      </p:sp>
      <p:sp>
        <p:nvSpPr>
          <p:cNvPr id="40965" name="Rectangle 3"/>
          <p:cNvSpPr>
            <a:spLocks noGrp="1" noChangeArrowheads="1"/>
          </p:cNvSpPr>
          <p:nvPr>
            <p:ph type="body" idx="1"/>
          </p:nvPr>
        </p:nvSpPr>
        <p:spPr>
          <a:noFill/>
          <a:ln/>
        </p:spPr>
        <p:txBody>
          <a:bodyPr/>
          <a:lstStyle/>
          <a:p>
            <a:pPr>
              <a:buNone/>
            </a:pPr>
            <a:endParaRPr lang="en-AU"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2"/>
          <p:cNvSpPr>
            <a:spLocks noGrp="1" noChangeArrowheads="1"/>
          </p:cNvSpPr>
          <p:nvPr>
            <p:ph type="hdr" sz="quarter"/>
          </p:nvPr>
        </p:nvSpPr>
        <p:spPr>
          <a:noFill/>
        </p:spPr>
        <p:txBody>
          <a:bodyPr/>
          <a:lstStyle/>
          <a:p>
            <a:r>
              <a:rPr lang="en-US" dirty="0" smtClean="0"/>
              <a:t>[Course Title]</a:t>
            </a:r>
          </a:p>
        </p:txBody>
      </p:sp>
      <p:sp>
        <p:nvSpPr>
          <p:cNvPr id="28675" name="Rectangle 13"/>
          <p:cNvSpPr>
            <a:spLocks noGrp="1" noChangeArrowheads="1"/>
          </p:cNvSpPr>
          <p:nvPr>
            <p:ph type="dt" sz="quarter" idx="1"/>
          </p:nvPr>
        </p:nvSpPr>
        <p:spPr>
          <a:xfrm>
            <a:off x="5265539" y="1"/>
            <a:ext cx="4028844" cy="350056"/>
          </a:xfrm>
          <a:prstGeom prst="rect">
            <a:avLst/>
          </a:prstGeom>
          <a:noFill/>
        </p:spPr>
        <p:txBody>
          <a:bodyPr/>
          <a:lstStyle/>
          <a:p>
            <a:r>
              <a:rPr lang="en-US" dirty="0" smtClean="0"/>
              <a:t>[Module Title]</a:t>
            </a:r>
          </a:p>
        </p:txBody>
      </p:sp>
      <p:sp>
        <p:nvSpPr>
          <p:cNvPr id="28676" name="Rectangle 14"/>
          <p:cNvSpPr>
            <a:spLocks noGrp="1" noChangeArrowheads="1"/>
          </p:cNvSpPr>
          <p:nvPr>
            <p:ph type="ftr" sz="quarter" idx="4"/>
          </p:nvPr>
        </p:nvSpPr>
        <p:spPr>
          <a:noFill/>
        </p:spPr>
        <p:txBody>
          <a:bodyPr/>
          <a:lstStyle/>
          <a:p>
            <a:r>
              <a:rPr lang="en-US" dirty="0" smtClean="0"/>
              <a:t>[Rev. # or date] – © 2008 Hewlett-Packard Development Company, L.P.</a:t>
            </a:r>
          </a:p>
        </p:txBody>
      </p:sp>
      <p:sp>
        <p:nvSpPr>
          <p:cNvPr id="28677" name="Rectangle 2"/>
          <p:cNvSpPr>
            <a:spLocks noGrp="1" noRot="1" noChangeAspect="1" noChangeArrowheads="1" noTextEdit="1"/>
          </p:cNvSpPr>
          <p:nvPr>
            <p:ph type="sldImg"/>
          </p:nvPr>
        </p:nvSpPr>
        <p:spPr>
          <a:ln/>
        </p:spPr>
      </p:sp>
      <p:sp>
        <p:nvSpPr>
          <p:cNvPr id="28678" name="Rectangle 3"/>
          <p:cNvSpPr>
            <a:spLocks noGrp="1" noChangeArrowheads="1"/>
          </p:cNvSpPr>
          <p:nvPr>
            <p:ph type="body" idx="1"/>
          </p:nvPr>
        </p:nvSpPr>
        <p:spPr>
          <a:noFill/>
          <a:ln/>
        </p:spPr>
        <p:txBody>
          <a:bodyPr/>
          <a:lstStyle/>
          <a:p>
            <a:pPr eaLnBrk="1" hangingPunct="1"/>
            <a:endParaRPr lang="en-AU"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52</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53</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54</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55</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56</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57</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58</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59</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60</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r>
              <a:rPr lang="en-AU" dirty="0" smtClean="0"/>
              <a:t>* Crash dump will happily use this persistent device in volume group vg00!</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61</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r>
              <a:rPr lang="en-AU" dirty="0" smtClean="0"/>
              <a:t>* Crash dump will happily use this persistent device in volume group vg00!</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62</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r>
              <a:rPr lang="en-AU" dirty="0" smtClean="0"/>
              <a:t>* Crash dump will happily use this persistent device in volume group vg00!</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63</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64</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65</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66</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67</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r>
              <a:rPr lang="en-US" dirty="0" smtClean="0"/>
              <a:t>* The following standard is recommended when creating volume groups</a:t>
            </a:r>
          </a:p>
          <a:p>
            <a:pPr>
              <a:buFontTx/>
              <a:buNone/>
            </a:pPr>
            <a:r>
              <a:rPr lang="en-US" dirty="0" smtClean="0"/>
              <a:t>   and logical volumes:</a:t>
            </a:r>
          </a:p>
          <a:p>
            <a:pPr>
              <a:buFontTx/>
              <a:buNone/>
            </a:pPr>
            <a:r>
              <a:rPr lang="en-US" dirty="0" smtClean="0"/>
              <a:t> </a:t>
            </a:r>
          </a:p>
          <a:p>
            <a:pPr>
              <a:buFontTx/>
              <a:buNone/>
            </a:pPr>
            <a:r>
              <a:rPr lang="en-US" dirty="0" smtClean="0"/>
              <a:t>Environment                         One-letter    Three-letter</a:t>
            </a:r>
          </a:p>
          <a:p>
            <a:pPr>
              <a:buFontTx/>
              <a:buNone/>
            </a:pPr>
            <a:r>
              <a:rPr lang="en-US" dirty="0" smtClean="0"/>
              <a:t>Production                                  P             PRD</a:t>
            </a:r>
          </a:p>
          <a:p>
            <a:pPr>
              <a:buFontTx/>
              <a:buNone/>
            </a:pPr>
            <a:r>
              <a:rPr lang="en-US" dirty="0" smtClean="0"/>
              <a:t>Backup (interim for tape backup)  B             BCK</a:t>
            </a:r>
          </a:p>
          <a:p>
            <a:pPr>
              <a:buFontTx/>
              <a:buNone/>
            </a:pPr>
            <a:r>
              <a:rPr lang="en-US" dirty="0" smtClean="0"/>
              <a:t>Development                              D             DEV</a:t>
            </a:r>
          </a:p>
          <a:p>
            <a:pPr>
              <a:buFontTx/>
              <a:buNone/>
            </a:pPr>
            <a:r>
              <a:rPr lang="en-US" dirty="0" smtClean="0"/>
              <a:t>User Acceptance Testing               U             UAT</a:t>
            </a:r>
          </a:p>
          <a:p>
            <a:pPr>
              <a:buFontTx/>
              <a:buNone/>
            </a:pPr>
            <a:r>
              <a:rPr lang="en-US" dirty="0" smtClean="0"/>
              <a:t>Training                                      T             TRN</a:t>
            </a:r>
          </a:p>
          <a:p>
            <a:pPr>
              <a:buFontTx/>
              <a:buNone/>
            </a:pPr>
            <a:r>
              <a:rPr lang="en-US" dirty="0" smtClean="0"/>
              <a:t>Production Support                      A             PSP</a:t>
            </a:r>
          </a:p>
          <a:p>
            <a:pPr>
              <a:buFontTx/>
              <a:buNone/>
            </a:pPr>
            <a:r>
              <a:rPr lang="en-US" dirty="0" smtClean="0"/>
              <a:t>Pre-Production                            S             PPD</a:t>
            </a:r>
          </a:p>
          <a:p>
            <a:pPr>
              <a:buFontTx/>
              <a:buNone/>
            </a:pPr>
            <a:r>
              <a:rPr lang="en-US" dirty="0" smtClean="0"/>
              <a:t>System Test                                V             SYS</a:t>
            </a:r>
          </a:p>
          <a:p>
            <a:pPr>
              <a:buFontTx/>
              <a:buNone/>
            </a:pPr>
            <a:r>
              <a:rPr lang="en-US" dirty="0" smtClean="0"/>
              <a:t>Proof of Concept/Prototype           C             POC</a:t>
            </a:r>
          </a:p>
          <a:p>
            <a:pPr>
              <a:buFontTx/>
              <a:buNone/>
            </a:pPr>
            <a:r>
              <a:rPr lang="en-US" dirty="0" smtClean="0"/>
              <a:t>System Integration Test                I             SIT</a:t>
            </a:r>
          </a:p>
          <a:p>
            <a:pPr>
              <a:buFontTx/>
              <a:buNone/>
            </a:pPr>
            <a:r>
              <a:rPr lang="en-US" dirty="0" smtClean="0"/>
              <a:t>Operational Acceptance Test         O             OAT</a:t>
            </a:r>
          </a:p>
          <a:p>
            <a:pPr>
              <a:buFontTx/>
              <a:buNone/>
            </a:pPr>
            <a:r>
              <a:rPr lang="en-US" dirty="0" smtClean="0"/>
              <a:t>Regression Test                           R             REG</a:t>
            </a:r>
          </a:p>
          <a:p>
            <a:pPr>
              <a:buFontTx/>
              <a:buNone/>
            </a:pPr>
            <a:r>
              <a:rPr lang="en-US" dirty="0" smtClean="0"/>
              <a:t>Data Migration                            M             DAM</a:t>
            </a:r>
          </a:p>
          <a:p>
            <a:pPr>
              <a:buFontTx/>
              <a:buNone/>
            </a:pPr>
            <a:r>
              <a:rPr lang="en-US" dirty="0" smtClean="0"/>
              <a:t>Enterprise Application Integration  E             EAI</a:t>
            </a:r>
          </a:p>
          <a:p>
            <a:pPr>
              <a:buFontTx/>
              <a:buNone/>
            </a:pPr>
            <a:r>
              <a:rPr lang="en-US" dirty="0" smtClean="0"/>
              <a:t> </a:t>
            </a:r>
          </a:p>
          <a:p>
            <a:pPr>
              <a:buFontTx/>
              <a:buNone/>
            </a:pPr>
            <a:r>
              <a:rPr lang="en-US" dirty="0" smtClean="0"/>
              <a:t>For example, first production volume group for Oracle database is</a:t>
            </a:r>
          </a:p>
          <a:p>
            <a:pPr>
              <a:buFontTx/>
              <a:buNone/>
            </a:pPr>
            <a:r>
              <a:rPr lang="en-US" dirty="0" smtClean="0"/>
              <a:t>called vgoraP01.</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68</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69</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70</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11"/>
          <p:cNvSpPr>
            <a:spLocks noGrp="1" noChangeArrowheads="1"/>
          </p:cNvSpPr>
          <p:nvPr>
            <p:ph type="sldNum" sz="quarter" idx="5"/>
          </p:nvPr>
        </p:nvSpPr>
        <p:spPr/>
        <p:txBody>
          <a:bodyPr/>
          <a:lstStyle/>
          <a:p>
            <a:pPr>
              <a:defRPr/>
            </a:pPr>
            <a:fld id="{05410452-2E55-4495-8F8F-87A09E34F6C6}" type="slidenum">
              <a:rPr lang="en-US" smtClean="0"/>
              <a:pPr>
                <a:defRPr/>
              </a:pPr>
              <a:t>71</a:t>
            </a:fld>
            <a:endParaRPr lang="en-US" dirty="0" smtClean="0"/>
          </a:p>
        </p:txBody>
      </p:sp>
      <p:sp>
        <p:nvSpPr>
          <p:cNvPr id="59396"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9397" name="Rectangle 3"/>
          <p:cNvSpPr>
            <a:spLocks noGrp="1" noChangeArrowheads="1"/>
          </p:cNvSpPr>
          <p:nvPr>
            <p:ph type="body" idx="1"/>
          </p:nvPr>
        </p:nvSpPr>
        <p:spPr>
          <a:noFill/>
          <a:ln/>
        </p:spPr>
        <p:txBody>
          <a:bodyPr/>
          <a:lstStyle/>
          <a:p>
            <a:pPr>
              <a:buFontTx/>
              <a:buNone/>
            </a:pPr>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72</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73</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a:buNone/>
            </a:pPr>
            <a:r>
              <a:rPr lang="en-US" sz="1200" kern="1200" dirty="0" smtClean="0">
                <a:solidFill>
                  <a:schemeClr val="tx1"/>
                </a:solidFill>
                <a:latin typeface="Futura Bk" pitchFamily="34" charset="0"/>
                <a:ea typeface="+mn-ea"/>
                <a:cs typeface="+mn-cs"/>
              </a:rPr>
              <a:t>* When running HP-UX 11.31, can a dump be saved to a non persistent dump device?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system dump configuration shown in the following example has a non-persistent (/dev/vgdump/dump_1 ) and a persistent (/dev/vg00/lvol2 ) dump device.</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crashconf -v</a:t>
            </a:r>
          </a:p>
          <a:p>
            <a:pPr>
              <a:buNone/>
            </a:pPr>
            <a:r>
              <a:rPr lang="en-US" sz="1200" kern="1200" dirty="0" smtClean="0">
                <a:solidFill>
                  <a:schemeClr val="tx1"/>
                </a:solidFill>
                <a:latin typeface="Futura Bk" pitchFamily="34" charset="0"/>
                <a:ea typeface="+mn-ea"/>
                <a:cs typeface="+mn-cs"/>
              </a:rPr>
              <a:t>Crash dump configuration has been changed since boot.</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CLASS          PAGES  INCLUDED IN DUMP  DESCRIPTION</a:t>
            </a:r>
          </a:p>
          <a:p>
            <a:pPr>
              <a:buNone/>
            </a:pPr>
            <a:r>
              <a:rPr lang="en-US" sz="1200" kern="1200" dirty="0" smtClean="0">
                <a:solidFill>
                  <a:schemeClr val="tx1"/>
                </a:solidFill>
                <a:latin typeface="Futura Bk" pitchFamily="34" charset="0"/>
                <a:ea typeface="+mn-ea"/>
                <a:cs typeface="+mn-cs"/>
              </a:rPr>
              <a:t>--------  ----------  ----------------  -------------------------------------</a:t>
            </a:r>
          </a:p>
          <a:p>
            <a:pPr>
              <a:buNone/>
            </a:pPr>
            <a:r>
              <a:rPr lang="en-US" sz="1200" kern="1200" dirty="0" smtClean="0">
                <a:solidFill>
                  <a:schemeClr val="tx1"/>
                </a:solidFill>
                <a:latin typeface="Futura Bk" pitchFamily="34" charset="0"/>
                <a:ea typeface="+mn-ea"/>
                <a:cs typeface="+mn-cs"/>
              </a:rPr>
              <a:t>UNUSED       1155278  no,  by default   unused pages</a:t>
            </a:r>
          </a:p>
          <a:p>
            <a:pPr>
              <a:buNone/>
            </a:pPr>
            <a:r>
              <a:rPr lang="en-US" sz="1200" kern="1200" dirty="0" smtClean="0">
                <a:solidFill>
                  <a:schemeClr val="tx1"/>
                </a:solidFill>
                <a:latin typeface="Futura Bk" pitchFamily="34" charset="0"/>
                <a:ea typeface="+mn-ea"/>
                <a:cs typeface="+mn-cs"/>
              </a:rPr>
              <a:t>USERPG        147725  no,  by default   user process pages</a:t>
            </a:r>
          </a:p>
          <a:p>
            <a:pPr>
              <a:buNone/>
            </a:pPr>
            <a:r>
              <a:rPr lang="en-US" sz="1200" kern="1200" dirty="0" smtClean="0">
                <a:solidFill>
                  <a:schemeClr val="tx1"/>
                </a:solidFill>
                <a:latin typeface="Futura Bk" pitchFamily="34" charset="0"/>
                <a:ea typeface="+mn-ea"/>
                <a:cs typeface="+mn-cs"/>
              </a:rPr>
              <a:t>BCACHE         17230  no,  by default   buffer cache pages</a:t>
            </a:r>
          </a:p>
          <a:p>
            <a:pPr>
              <a:buNone/>
            </a:pPr>
            <a:r>
              <a:rPr lang="en-US" sz="1200" kern="1200" dirty="0" smtClean="0">
                <a:solidFill>
                  <a:schemeClr val="tx1"/>
                </a:solidFill>
                <a:latin typeface="Futura Bk" pitchFamily="34" charset="0"/>
                <a:ea typeface="+mn-ea"/>
                <a:cs typeface="+mn-cs"/>
              </a:rPr>
              <a:t>KCODE          10960  no,  by default   kernel code pages</a:t>
            </a:r>
          </a:p>
          <a:p>
            <a:pPr>
              <a:buNone/>
            </a:pPr>
            <a:r>
              <a:rPr lang="en-US" sz="1200" kern="1200" dirty="0" smtClean="0">
                <a:solidFill>
                  <a:schemeClr val="tx1"/>
                </a:solidFill>
                <a:latin typeface="Futura Bk" pitchFamily="34" charset="0"/>
                <a:ea typeface="+mn-ea"/>
                <a:cs typeface="+mn-cs"/>
              </a:rPr>
              <a:t>USTACK          1123  yes, by default   user process stacks</a:t>
            </a:r>
          </a:p>
          <a:p>
            <a:pPr>
              <a:buNone/>
            </a:pPr>
            <a:r>
              <a:rPr lang="en-US" sz="1200" kern="1200" dirty="0" smtClean="0">
                <a:solidFill>
                  <a:schemeClr val="tx1"/>
                </a:solidFill>
                <a:latin typeface="Futura Bk" pitchFamily="34" charset="0"/>
                <a:ea typeface="+mn-ea"/>
                <a:cs typeface="+mn-cs"/>
              </a:rPr>
              <a:t>FSDATA            36  yes, by default   file system metadata</a:t>
            </a:r>
          </a:p>
          <a:p>
            <a:pPr>
              <a:buNone/>
            </a:pPr>
            <a:r>
              <a:rPr lang="en-US" sz="1200" kern="1200" dirty="0" smtClean="0">
                <a:solidFill>
                  <a:schemeClr val="tx1"/>
                </a:solidFill>
                <a:latin typeface="Futura Bk" pitchFamily="34" charset="0"/>
                <a:ea typeface="+mn-ea"/>
                <a:cs typeface="+mn-cs"/>
              </a:rPr>
              <a:t>KDDATA        220366  yes, by default   kernel dynamic data</a:t>
            </a:r>
          </a:p>
          <a:p>
            <a:pPr>
              <a:buNone/>
            </a:pPr>
            <a:r>
              <a:rPr lang="en-US" sz="1200" kern="1200" dirty="0" smtClean="0">
                <a:solidFill>
                  <a:schemeClr val="tx1"/>
                </a:solidFill>
                <a:latin typeface="Futura Bk" pitchFamily="34" charset="0"/>
                <a:ea typeface="+mn-ea"/>
                <a:cs typeface="+mn-cs"/>
              </a:rPr>
              <a:t>KSDATA          7211  yes, by default   kernel static data</a:t>
            </a:r>
          </a:p>
          <a:p>
            <a:pPr>
              <a:buNone/>
            </a:pPr>
            <a:r>
              <a:rPr lang="en-US" sz="1200" kern="1200" dirty="0" smtClean="0">
                <a:solidFill>
                  <a:schemeClr val="tx1"/>
                </a:solidFill>
                <a:latin typeface="Futura Bk" pitchFamily="34" charset="0"/>
                <a:ea typeface="+mn-ea"/>
                <a:cs typeface="+mn-cs"/>
              </a:rPr>
              <a:t>SUPERPG         7828  no,  by default   unused kernel super pages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Total pages on system:           1567757</a:t>
            </a:r>
          </a:p>
          <a:p>
            <a:pPr>
              <a:buNone/>
            </a:pPr>
            <a:r>
              <a:rPr lang="en-US" sz="1200" kern="1200" dirty="0" smtClean="0">
                <a:solidFill>
                  <a:schemeClr val="tx1"/>
                </a:solidFill>
                <a:latin typeface="Futura Bk" pitchFamily="34" charset="0"/>
                <a:ea typeface="+mn-ea"/>
                <a:cs typeface="+mn-cs"/>
              </a:rPr>
              <a:t>Total pages included in dump:     228736</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Dump compressed:    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Dump Parallel:    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DEVICE       OFFSET(kB)   SIZE (kB)    LOGICAL VOL. NAME</a:t>
            </a:r>
          </a:p>
          <a:p>
            <a:pPr>
              <a:buNone/>
            </a:pPr>
            <a:r>
              <a:rPr lang="en-US" sz="1200" kern="1200" dirty="0" smtClean="0">
                <a:solidFill>
                  <a:schemeClr val="tx1"/>
                </a:solidFill>
                <a:latin typeface="Futura Bk" pitchFamily="34" charset="0"/>
                <a:ea typeface="+mn-ea"/>
                <a:cs typeface="+mn-cs"/>
              </a:rPr>
              <a:t>------------ ------------ ------------ ------------ -------------------------</a:t>
            </a:r>
          </a:p>
          <a:p>
            <a:pPr>
              <a:buNone/>
            </a:pPr>
            <a:r>
              <a:rPr lang="en-US" sz="1200" kern="1200" dirty="0" smtClean="0">
                <a:solidFill>
                  <a:schemeClr val="tx1"/>
                </a:solidFill>
                <a:latin typeface="Futura Bk" pitchFamily="34" charset="0"/>
                <a:ea typeface="+mn-ea"/>
                <a:cs typeface="+mn-cs"/>
              </a:rPr>
              <a:t>  3:0x000001      4610912     18841600  64:0x000002 /dev/vg00/lvol2</a:t>
            </a:r>
          </a:p>
          <a:p>
            <a:pPr>
              <a:buNone/>
            </a:pPr>
            <a:r>
              <a:rPr lang="en-US" sz="1200" kern="1200" dirty="0" smtClean="0">
                <a:solidFill>
                  <a:schemeClr val="tx1"/>
                </a:solidFill>
                <a:latin typeface="Futura Bk" pitchFamily="34" charset="0"/>
                <a:ea typeface="+mn-ea"/>
                <a:cs typeface="+mn-cs"/>
              </a:rPr>
              <a:t>  3:0x000000         1024      2457600  64:0x020001 /dev/vgdump/dump_1</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21299200</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Persistent dump device list: </a:t>
            </a:r>
          </a:p>
          <a:p>
            <a:pPr>
              <a:buNone/>
            </a:pPr>
            <a:r>
              <a:rPr lang="en-US" sz="1200" kern="1200" dirty="0" smtClean="0">
                <a:solidFill>
                  <a:schemeClr val="tx1"/>
                </a:solidFill>
                <a:latin typeface="Futura Bk" pitchFamily="34" charset="0"/>
                <a:ea typeface="+mn-ea"/>
                <a:cs typeface="+mn-cs"/>
              </a:rPr>
              <a:t>/dev/vg00/lvol2</a:t>
            </a:r>
          </a:p>
          <a:p>
            <a:pPr>
              <a:buNone/>
            </a:pP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ANSWER:</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A dump can be saved to both non-persistent (/dev/vgdump/dump_1 ) and persistent dump devices.</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For the previous configuration, the first 2.4 GB is saved to /dev/vgdump/dump_1 , and the next 18.8 GB will be saved to /dev/vg00/lvol2 as follows:</a:t>
            </a:r>
          </a:p>
          <a:p>
            <a:pPr>
              <a:buNone/>
            </a:pPr>
            <a:r>
              <a:rPr lang="en-US" sz="1200" kern="1200" dirty="0" smtClean="0">
                <a:solidFill>
                  <a:schemeClr val="tx1"/>
                </a:solidFill>
                <a:latin typeface="Futura Bk" pitchFamily="34" charset="0"/>
                <a:ea typeface="+mn-ea"/>
                <a:cs typeface="+mn-cs"/>
              </a:rPr>
              <a:t> INIT occurs.</a:t>
            </a:r>
          </a:p>
          <a:p>
            <a:pPr>
              <a:buNone/>
            </a:pPr>
            <a:endParaRPr lang="en-US" sz="1200" kern="1200" dirty="0" smtClean="0">
              <a:solidFill>
                <a:schemeClr val="tx1"/>
              </a:solidFill>
              <a:latin typeface="Futura Bk" pitchFamily="34" charset="0"/>
              <a:ea typeface="+mn-ea"/>
              <a:cs typeface="+mn-cs"/>
            </a:endParaRPr>
          </a:p>
          <a:p>
            <a:pPr>
              <a:buNone/>
            </a:pPr>
            <a:r>
              <a:rPr lang="en-US" sz="1200" kern="1200" dirty="0" smtClean="0">
                <a:solidFill>
                  <a:schemeClr val="tx1"/>
                </a:solidFill>
                <a:latin typeface="Futura Bk" pitchFamily="34" charset="0"/>
                <a:ea typeface="+mn-ea"/>
                <a:cs typeface="+mn-cs"/>
              </a:rPr>
              <a:t>INIT: make crash event table.</a:t>
            </a:r>
          </a:p>
          <a:p>
            <a:pPr>
              <a:buNone/>
            </a:pPr>
            <a:r>
              <a:rPr lang="en-US" sz="1200" kern="1200" dirty="0" smtClean="0">
                <a:solidFill>
                  <a:schemeClr val="tx1"/>
                </a:solidFill>
                <a:latin typeface="Futura Bk" pitchFamily="34" charset="0"/>
                <a:ea typeface="+mn-ea"/>
                <a:cs typeface="+mn-cs"/>
              </a:rPr>
              <a:t>INIT: Waiting for processors to save state.</a:t>
            </a:r>
          </a:p>
          <a:p>
            <a:pPr>
              <a:buNone/>
            </a:pPr>
            <a:r>
              <a:rPr lang="en-US" sz="1200" kern="1200" dirty="0" smtClean="0">
                <a:solidFill>
                  <a:schemeClr val="tx1"/>
                </a:solidFill>
                <a:latin typeface="Futura Bk" pitchFamily="34" charset="0"/>
                <a:ea typeface="+mn-ea"/>
                <a:cs typeface="+mn-cs"/>
              </a:rPr>
              <a:t>INIT: Invoking callbacks.</a:t>
            </a:r>
          </a:p>
          <a:p>
            <a:pPr>
              <a:buNone/>
            </a:pPr>
            <a:r>
              <a:rPr lang="en-US" sz="1200" kern="1200" dirty="0" smtClean="0">
                <a:solidFill>
                  <a:schemeClr val="tx1"/>
                </a:solidFill>
                <a:latin typeface="Futura Bk" pitchFamily="34" charset="0"/>
                <a:ea typeface="+mn-ea"/>
                <a:cs typeface="+mn-cs"/>
              </a:rPr>
              <a:t>Calling function e00000000197a4a0 for Shutdown State 9 type 0x10 INIT, IIP:0xe000000000bd3a10 IFA:0xe000000164c68808</a:t>
            </a:r>
          </a:p>
          <a:p>
            <a:pPr>
              <a:buNone/>
            </a:pPr>
            <a:r>
              <a:rPr lang="en-US" sz="1200" kern="1200" dirty="0" smtClean="0">
                <a:solidFill>
                  <a:schemeClr val="tx1"/>
                </a:solidFill>
                <a:latin typeface="Futura Bk" pitchFamily="34" charset="0"/>
                <a:ea typeface="+mn-ea"/>
                <a:cs typeface="+mn-cs"/>
              </a:rPr>
              <a:t>INIT: Executing platform dependent procedures.</a:t>
            </a:r>
          </a:p>
          <a:p>
            <a:pPr>
              <a:buNone/>
            </a:pPr>
            <a:r>
              <a:rPr lang="en-US" sz="1200" kern="1200" dirty="0" smtClean="0">
                <a:solidFill>
                  <a:schemeClr val="tx1"/>
                </a:solidFill>
                <a:latin typeface="Futura Bk" pitchFamily="34" charset="0"/>
                <a:ea typeface="+mn-ea"/>
                <a:cs typeface="+mn-cs"/>
              </a:rPr>
              <a:t>INIT: Begin crashdump.</a:t>
            </a:r>
          </a:p>
          <a:p>
            <a:pPr>
              <a:buNone/>
            </a:pPr>
            <a:r>
              <a:rPr lang="en-US" sz="1200" kern="1200" dirty="0" smtClean="0">
                <a:solidFill>
                  <a:schemeClr val="tx1"/>
                </a:solidFill>
                <a:latin typeface="Futura Bk" pitchFamily="34" charset="0"/>
                <a:ea typeface="+mn-ea"/>
                <a:cs typeface="+mn-cs"/>
              </a:rPr>
              <a:t>        I 0 pfn 0x1 pages 0x9f</a:t>
            </a:r>
          </a:p>
          <a:p>
            <a:pPr>
              <a:buNone/>
            </a:pPr>
            <a:r>
              <a:rPr lang="en-US" sz="1200" kern="1200" dirty="0" smtClean="0">
                <a:solidFill>
                  <a:schemeClr val="tx1"/>
                </a:solidFill>
                <a:latin typeface="Futura Bk" pitchFamily="34" charset="0"/>
                <a:ea typeface="+mn-ea"/>
                <a:cs typeface="+mn-cs"/>
              </a:rPr>
              <a:t>        I 1 pfn 0x100 pages 0x3e776</a:t>
            </a:r>
          </a:p>
          <a:p>
            <a:pPr>
              <a:buNone/>
            </a:pPr>
            <a:r>
              <a:rPr lang="en-US" sz="1200" kern="1200" dirty="0" smtClean="0">
                <a:solidFill>
                  <a:schemeClr val="tx1"/>
                </a:solidFill>
                <a:latin typeface="Futura Bk" pitchFamily="34" charset="0"/>
                <a:ea typeface="+mn-ea"/>
                <a:cs typeface="+mn-cs"/>
              </a:rPr>
              <a:t>        I 2 pfn 0x3eb8e pages 0x2ec</a:t>
            </a:r>
          </a:p>
          <a:p>
            <a:pPr>
              <a:buNone/>
            </a:pPr>
            <a:r>
              <a:rPr lang="en-US" sz="1200" kern="1200" dirty="0" smtClean="0">
                <a:solidFill>
                  <a:schemeClr val="tx1"/>
                </a:solidFill>
                <a:latin typeface="Futura Bk" pitchFamily="34" charset="0"/>
                <a:ea typeface="+mn-ea"/>
                <a:cs typeface="+mn-cs"/>
              </a:rPr>
              <a:t>        I 3 pfn 0x3fc00 pages 0x228</a:t>
            </a:r>
          </a:p>
          <a:p>
            <a:pPr>
              <a:buNone/>
            </a:pPr>
            <a:r>
              <a:rPr lang="en-US" sz="1200" kern="1200" dirty="0" smtClean="0">
                <a:solidFill>
                  <a:schemeClr val="tx1"/>
                </a:solidFill>
                <a:latin typeface="Futura Bk" pitchFamily="34" charset="0"/>
                <a:ea typeface="+mn-ea"/>
                <a:cs typeface="+mn-cs"/>
              </a:rPr>
              <a:t>        I 4 pfn 0x100000 pages 0x80000</a:t>
            </a:r>
          </a:p>
          <a:p>
            <a:pPr>
              <a:buNone/>
            </a:pPr>
            <a:r>
              <a:rPr lang="en-US" sz="1200" kern="1200" dirty="0" smtClean="0">
                <a:solidFill>
                  <a:schemeClr val="tx1"/>
                </a:solidFill>
                <a:latin typeface="Futura Bk" pitchFamily="34" charset="0"/>
                <a:ea typeface="+mn-ea"/>
                <a:cs typeface="+mn-cs"/>
              </a:rPr>
              <a:t>        I 5 pfn 0x4040000 pages 0xbeffc</a:t>
            </a:r>
          </a:p>
          <a:p>
            <a:pPr>
              <a:buNone/>
            </a:pPr>
            <a:r>
              <a:rPr lang="en-US" sz="1200" kern="1200" dirty="0" smtClean="0">
                <a:solidFill>
                  <a:schemeClr val="tx1"/>
                </a:solidFill>
                <a:latin typeface="Futura Bk" pitchFamily="34" charset="0"/>
                <a:ea typeface="+mn-ea"/>
                <a:cs typeface="+mn-cs"/>
              </a:rPr>
              <a:t>        I 6 pfn 0x40feffe pages 0xbe0</a:t>
            </a:r>
          </a:p>
          <a:p>
            <a:pPr>
              <a:buNone/>
            </a:pPr>
            <a:r>
              <a:rPr lang="en-US" sz="1200" kern="1200" dirty="0" smtClean="0">
                <a:solidFill>
                  <a:schemeClr val="tx1"/>
                </a:solidFill>
                <a:latin typeface="Futura Bk" pitchFamily="34" charset="0"/>
                <a:ea typeface="+mn-ea"/>
                <a:cs typeface="+mn-cs"/>
              </a:rPr>
              <a:t>        I 7 pfn 0x40ffc48 pages 0x1bc</a:t>
            </a:r>
          </a:p>
          <a:p>
            <a:pPr>
              <a:buNone/>
            </a:pPr>
            <a:r>
              <a:rPr lang="en-US" sz="1200" kern="1200" dirty="0" smtClean="0">
                <a:solidFill>
                  <a:schemeClr val="tx1"/>
                </a:solidFill>
                <a:latin typeface="Futura Bk" pitchFamily="34" charset="0"/>
                <a:ea typeface="+mn-ea"/>
                <a:cs typeface="+mn-cs"/>
              </a:rPr>
              <a:t>        I 8 pfn 0x40ffe7e pages 0x14c</a:t>
            </a:r>
          </a:p>
          <a:p>
            <a:pPr>
              <a:buNone/>
            </a:pPr>
            <a:r>
              <a:rPr lang="en-US" sz="1200" kern="1200" dirty="0" smtClean="0">
                <a:solidFill>
                  <a:schemeClr val="tx1"/>
                </a:solidFill>
                <a:latin typeface="Futura Bk" pitchFamily="34" charset="0"/>
                <a:ea typeface="+mn-ea"/>
                <a:cs typeface="+mn-cs"/>
              </a:rPr>
              <a:t>*** Not enough CPUS for a compressed dump ***</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A system crash has occurred. (See the above messages for details.)</a:t>
            </a:r>
          </a:p>
          <a:p>
            <a:pPr>
              <a:buNone/>
            </a:pPr>
            <a:r>
              <a:rPr lang="en-US" sz="1200" kern="1200" dirty="0" smtClean="0">
                <a:solidFill>
                  <a:schemeClr val="tx1"/>
                </a:solidFill>
                <a:latin typeface="Futura Bk" pitchFamily="34" charset="0"/>
                <a:ea typeface="+mn-ea"/>
                <a:cs typeface="+mn-cs"/>
              </a:rPr>
              <a:t>*** The system is now preparing to dump physical memory to disk, for use</a:t>
            </a:r>
          </a:p>
          <a:p>
            <a:pPr>
              <a:buNone/>
            </a:pPr>
            <a:r>
              <a:rPr lang="en-US" sz="1200" kern="1200" dirty="0" smtClean="0">
                <a:solidFill>
                  <a:schemeClr val="tx1"/>
                </a:solidFill>
                <a:latin typeface="Futura Bk" pitchFamily="34" charset="0"/>
                <a:ea typeface="+mn-ea"/>
                <a:cs typeface="+mn-cs"/>
              </a:rPr>
              <a:t>*** in debugging the crash.</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The dump will be a SELECTIVE dump with</a:t>
            </a:r>
          </a:p>
          <a:p>
            <a:pPr>
              <a:buNone/>
            </a:pPr>
            <a:r>
              <a:rPr lang="en-US" sz="1200" kern="1200" dirty="0" smtClean="0">
                <a:solidFill>
                  <a:schemeClr val="tx1"/>
                </a:solidFill>
                <a:latin typeface="Futura Bk" pitchFamily="34" charset="0"/>
                <a:ea typeface="+mn-ea"/>
                <a:cs typeface="+mn-cs"/>
              </a:rPr>
              <a:t>    compression OFF and concurrency ON:  894 of 6125 megabytes.</a:t>
            </a:r>
          </a:p>
          <a:p>
            <a:pPr>
              <a:buNone/>
            </a:pPr>
            <a:r>
              <a:rPr lang="en-US" sz="1200" kern="1200" dirty="0" smtClean="0">
                <a:solidFill>
                  <a:schemeClr val="tx1"/>
                </a:solidFill>
                <a:latin typeface="Futura Bk" pitchFamily="34" charset="0"/>
                <a:ea typeface="+mn-ea"/>
                <a:cs typeface="+mn-cs"/>
              </a:rPr>
              <a:t>*** To change this dump type, press any key within 10 seconds.</a:t>
            </a:r>
          </a:p>
          <a:p>
            <a:pPr>
              <a:buNone/>
            </a:pPr>
            <a:r>
              <a:rPr lang="en-US" sz="1200" kern="1200" dirty="0" smtClean="0">
                <a:solidFill>
                  <a:schemeClr val="tx1"/>
                </a:solidFill>
                <a:latin typeface="Futura Bk" pitchFamily="34" charset="0"/>
                <a:ea typeface="+mn-ea"/>
                <a:cs typeface="+mn-cs"/>
              </a:rPr>
              <a:t>*** Proceeding with selective dump, with compression off and concurrency on.</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Primary Dump Header Location :</a:t>
            </a:r>
          </a:p>
          <a:p>
            <a:pPr>
              <a:buNone/>
            </a:pPr>
            <a:r>
              <a:rPr lang="en-US" sz="1200" kern="1200" dirty="0" smtClean="0">
                <a:solidFill>
                  <a:schemeClr val="tx1"/>
                </a:solidFill>
                <a:latin typeface="Futura Bk" pitchFamily="34" charset="0"/>
                <a:ea typeface="+mn-ea"/>
                <a:cs typeface="+mn-cs"/>
              </a:rPr>
              <a:t>Device details: </a:t>
            </a:r>
          </a:p>
          <a:p>
            <a:pPr>
              <a:buNone/>
            </a:pPr>
            <a:r>
              <a:rPr lang="en-US" sz="1200" kern="1200" dirty="0" smtClean="0">
                <a:solidFill>
                  <a:schemeClr val="tx1"/>
                </a:solidFill>
                <a:latin typeface="Futura Bk" pitchFamily="34" charset="0"/>
                <a:ea typeface="+mn-ea"/>
                <a:cs typeface="+mn-cs"/>
              </a:rPr>
              <a:t>    Major number: 31 Minor number:0x20000 </a:t>
            </a:r>
          </a:p>
          <a:p>
            <a:pPr>
              <a:buNone/>
            </a:pPr>
            <a:r>
              <a:rPr lang="en-US" sz="1200" kern="1200" dirty="0" smtClean="0">
                <a:solidFill>
                  <a:schemeClr val="tx1"/>
                </a:solidFill>
                <a:latin typeface="Futura Bk" pitchFamily="34" charset="0"/>
                <a:ea typeface="+mn-ea"/>
                <a:cs typeface="+mn-cs"/>
              </a:rPr>
              <a:t> Offset:  1024.    &lt;--- Note the offset is of /dev/vgdump/dump_1</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 The dump may be aborted at any time by pressing ESC.</a:t>
            </a:r>
          </a:p>
          <a:p>
            <a:pPr>
              <a:buNone/>
            </a:pPr>
            <a:r>
              <a:rPr lang="en-US" sz="1200" kern="1200" dirty="0" smtClean="0">
                <a:solidFill>
                  <a:schemeClr val="tx1"/>
                </a:solidFill>
                <a:latin typeface="Futura Bk" pitchFamily="34" charset="0"/>
                <a:ea typeface="+mn-ea"/>
                <a:cs typeface="+mn-cs"/>
              </a:rPr>
              <a:t>*** Dumping: 100% complete (894 of 894 MB)                      </a:t>
            </a:r>
          </a:p>
          <a:p>
            <a:pPr>
              <a:buNone/>
            </a:pPr>
            <a:r>
              <a:rPr lang="en-US" sz="1200" kern="1200" dirty="0" smtClean="0">
                <a:solidFill>
                  <a:schemeClr val="tx1"/>
                </a:solidFill>
                <a:latin typeface="Futura Bk" pitchFamily="34" charset="0"/>
                <a:ea typeface="+mn-ea"/>
                <a:cs typeface="+mn-cs"/>
              </a:rPr>
              <a:t>time: 36 seconds, Number of Dump units: 1</a:t>
            </a:r>
          </a:p>
          <a:p>
            <a:pPr>
              <a:buNone/>
            </a:pPr>
            <a:r>
              <a:rPr lang="en-US" sz="1200" kern="1200" dirty="0" smtClean="0">
                <a:solidFill>
                  <a:schemeClr val="tx1"/>
                </a:solidFill>
                <a:latin typeface="Futura Bk" pitchFamily="34" charset="0"/>
                <a:ea typeface="+mn-ea"/>
                <a:cs typeface="+mn-cs"/>
              </a:rPr>
              <a:t>INIT[4]: OS_INIT ends. Resetting the system.</a:t>
            </a:r>
          </a:p>
          <a:p>
            <a:pPr>
              <a:buNone/>
            </a:pPr>
            <a:r>
              <a:rPr lang="en-US" sz="1200" kern="1200" dirty="0" smtClean="0">
                <a:solidFill>
                  <a:schemeClr val="tx1"/>
                </a:solidFill>
                <a:latin typeface="Futura Bk" pitchFamily="34" charset="0"/>
                <a:ea typeface="+mn-ea"/>
                <a:cs typeface="+mn-cs"/>
              </a:rPr>
              <a:t> </a:t>
            </a:r>
          </a:p>
          <a:p>
            <a:pPr>
              <a:buNone/>
            </a:pPr>
            <a:r>
              <a:rPr lang="en-US" sz="1200" kern="1200" dirty="0" smtClean="0">
                <a:solidFill>
                  <a:schemeClr val="tx1"/>
                </a:solidFill>
                <a:latin typeface="Futura Bk" pitchFamily="34" charset="0"/>
                <a:ea typeface="+mn-ea"/>
                <a:cs typeface="+mn-cs"/>
              </a:rPr>
              <a:t>The system will then begin self test and reboot as normal.</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61F5176D-8003-4F60-B687-5177AFF2EFE6}" type="slidenum">
              <a:rPr lang="en-US"/>
              <a:pPr/>
              <a:t>74</a:t>
            </a:fld>
            <a:endParaRPr lang="en-US" dirty="0"/>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A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426200" y="0"/>
            <a:ext cx="2717800" cy="6858000"/>
          </a:xfrm>
          <a:prstGeom prst="rect">
            <a:avLst/>
          </a:prstGeom>
          <a:solidFill>
            <a:schemeClr val="bg1"/>
          </a:solidFill>
          <a:ln w="9525">
            <a:solidFill>
              <a:schemeClr val="bg1">
                <a:lumMod val="75000"/>
                <a:lumOff val="25000"/>
              </a:schemeClr>
            </a:solidFill>
            <a:miter lim="800000"/>
            <a:headEnd/>
            <a:tailEnd/>
          </a:ln>
          <a:effectLst/>
        </p:spPr>
        <p:txBody>
          <a:bodyPr wrap="none" anchor="ctr"/>
          <a:lstStyle/>
          <a:p>
            <a:endParaRPr lang="en-US" dirty="0"/>
          </a:p>
        </p:txBody>
      </p:sp>
      <p:sp>
        <p:nvSpPr>
          <p:cNvPr id="208900" name="Rectangle 4"/>
          <p:cNvSpPr>
            <a:spLocks noGrp="1" noChangeArrowheads="1"/>
          </p:cNvSpPr>
          <p:nvPr>
            <p:ph type="subTitle" idx="1"/>
          </p:nvPr>
        </p:nvSpPr>
        <p:spPr>
          <a:xfrm>
            <a:off x="433388" y="5372100"/>
            <a:ext cx="4570412" cy="914400"/>
          </a:xfrm>
        </p:spPr>
        <p:txBody>
          <a:bodyPr/>
          <a:lstStyle>
            <a:lvl1pPr marL="0" indent="0">
              <a:spcBef>
                <a:spcPct val="10000"/>
              </a:spcBef>
              <a:buFontTx/>
              <a:buNone/>
              <a:defRPr sz="2000">
                <a:solidFill>
                  <a:srgbClr val="000000"/>
                </a:solidFill>
                <a:latin typeface="Futura Hv" pitchFamily="34" charset="0"/>
              </a:defRPr>
            </a:lvl1pPr>
          </a:lstStyle>
          <a:p>
            <a:r>
              <a:rPr lang="en-US"/>
              <a:t>Click to edit Master subtitle style</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a:t>Click to edit Master title style</a:t>
            </a:r>
          </a:p>
        </p:txBody>
      </p:sp>
      <p:sp>
        <p:nvSpPr>
          <p:cNvPr id="208902" name="Text Box 6"/>
          <p:cNvSpPr txBox="1">
            <a:spLocks noChangeArrowheads="1"/>
          </p:cNvSpPr>
          <p:nvPr/>
        </p:nvSpPr>
        <p:spPr bwMode="auto">
          <a:xfrm>
            <a:off x="465138" y="6399213"/>
            <a:ext cx="6019800" cy="230832"/>
          </a:xfrm>
          <a:prstGeom prst="rect">
            <a:avLst/>
          </a:prstGeom>
          <a:noFill/>
          <a:ln w="9525">
            <a:noFill/>
            <a:miter lim="800000"/>
            <a:headEnd/>
            <a:tailEnd/>
          </a:ln>
          <a:effectLst/>
        </p:spPr>
        <p:txBody>
          <a:bodyPr>
            <a:spAutoFit/>
          </a:bodyPr>
          <a:lstStyle/>
          <a:p>
            <a:pPr>
              <a:spcBef>
                <a:spcPct val="50000"/>
              </a:spcBef>
            </a:pPr>
            <a:r>
              <a:rPr lang="en-US" sz="900" dirty="0" smtClean="0"/>
              <a:t>Aug</a:t>
            </a:r>
            <a:r>
              <a:rPr lang="en-US" sz="900" baseline="0" dirty="0" smtClean="0"/>
              <a:t> </a:t>
            </a:r>
            <a:r>
              <a:rPr lang="en-US" sz="900" dirty="0" smtClean="0"/>
              <a:t>2011</a:t>
            </a:r>
            <a:endParaRPr lang="en-US" sz="900" dirty="0"/>
          </a:p>
        </p:txBody>
      </p:sp>
      <p:sp>
        <p:nvSpPr>
          <p:cNvPr id="208905" name="Line 9"/>
          <p:cNvSpPr>
            <a:spLocks noChangeShapeType="1"/>
          </p:cNvSpPr>
          <p:nvPr/>
        </p:nvSpPr>
        <p:spPr bwMode="hidden">
          <a:xfrm>
            <a:off x="6265863" y="4816475"/>
            <a:ext cx="1792287" cy="0"/>
          </a:xfrm>
          <a:prstGeom prst="line">
            <a:avLst/>
          </a:prstGeom>
          <a:noFill/>
          <a:ln w="9525">
            <a:solidFill>
              <a:schemeClr val="tx1"/>
            </a:solidFill>
            <a:round/>
            <a:headEnd/>
            <a:tailEnd/>
          </a:ln>
          <a:effectLst/>
        </p:spPr>
        <p:txBody>
          <a:bodyPr/>
          <a:lstStyle/>
          <a:p>
            <a:endParaRPr lang="en-US" dirty="0"/>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544AB03C-97DE-4FAC-A33B-05037683A1BB}" type="datetime4">
              <a:rPr lang="en-US"/>
              <a:pPr/>
              <a:t>August 27, 2011</a:t>
            </a:fld>
            <a:endParaRPr lang="en-US" dirty="0"/>
          </a:p>
        </p:txBody>
      </p:sp>
      <p:sp>
        <p:nvSpPr>
          <p:cNvPr id="5" name="Footer Placeholder 4"/>
          <p:cNvSpPr>
            <a:spLocks noGrp="1"/>
          </p:cNvSpPr>
          <p:nvPr>
            <p:ph type="ftr" sz="quarter" idx="11"/>
          </p:nvPr>
        </p:nvSpPr>
        <p:spPr/>
        <p:txBody>
          <a:bodyPr/>
          <a:lstStyle>
            <a:lvl1pPr>
              <a:defRPr/>
            </a:lvl1pPr>
          </a:lstStyle>
          <a:p>
            <a:r>
              <a:rPr lang="en-US" dirty="0"/>
              <a:t>Webinar </a:t>
            </a:r>
          </a:p>
        </p:txBody>
      </p:sp>
      <p:sp>
        <p:nvSpPr>
          <p:cNvPr id="6" name="Slide Number Placeholder 5"/>
          <p:cNvSpPr>
            <a:spLocks noGrp="1"/>
          </p:cNvSpPr>
          <p:nvPr>
            <p:ph type="sldNum" sz="quarter" idx="12"/>
          </p:nvPr>
        </p:nvSpPr>
        <p:spPr/>
        <p:txBody>
          <a:bodyPr/>
          <a:lstStyle>
            <a:lvl1pPr>
              <a:defRPr/>
            </a:lvl1pPr>
          </a:lstStyle>
          <a:p>
            <a:fld id="{5B091371-A282-4AD9-8DE8-3EBAEA8E0AB5}"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D9A61628-9B1A-461B-B080-6207B825326F}" type="datetime4">
              <a:rPr lang="en-US"/>
              <a:pPr/>
              <a:t>August 27, 2011</a:t>
            </a:fld>
            <a:endParaRPr lang="en-US" dirty="0"/>
          </a:p>
        </p:txBody>
      </p:sp>
      <p:sp>
        <p:nvSpPr>
          <p:cNvPr id="5" name="Footer Placeholder 4"/>
          <p:cNvSpPr>
            <a:spLocks noGrp="1"/>
          </p:cNvSpPr>
          <p:nvPr>
            <p:ph type="ftr" sz="quarter" idx="11"/>
          </p:nvPr>
        </p:nvSpPr>
        <p:spPr/>
        <p:txBody>
          <a:bodyPr/>
          <a:lstStyle>
            <a:lvl1pPr>
              <a:defRPr/>
            </a:lvl1pPr>
          </a:lstStyle>
          <a:p>
            <a:r>
              <a:rPr lang="en-US" dirty="0"/>
              <a:t>Webinar </a:t>
            </a:r>
          </a:p>
        </p:txBody>
      </p:sp>
      <p:sp>
        <p:nvSpPr>
          <p:cNvPr id="6" name="Slide Number Placeholder 5"/>
          <p:cNvSpPr>
            <a:spLocks noGrp="1"/>
          </p:cNvSpPr>
          <p:nvPr>
            <p:ph type="sldNum" sz="quarter" idx="12"/>
          </p:nvPr>
        </p:nvSpPr>
        <p:spPr/>
        <p:txBody>
          <a:bodyPr/>
          <a:lstStyle>
            <a:lvl1pPr>
              <a:defRPr/>
            </a:lvl1pPr>
          </a:lstStyle>
          <a:p>
            <a:fld id="{B98F8BEC-81D5-4712-A599-8319F50353CE}"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4059238"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09135989-B4DD-4424-A71E-F3D711D38426}" type="datetime4">
              <a:rPr lang="en-US"/>
              <a:pPr/>
              <a:t>August 27, 2011</a:t>
            </a:fld>
            <a:endParaRPr lang="en-US" dirty="0"/>
          </a:p>
        </p:txBody>
      </p:sp>
      <p:sp>
        <p:nvSpPr>
          <p:cNvPr id="6" name="Footer Placeholder 5"/>
          <p:cNvSpPr>
            <a:spLocks noGrp="1"/>
          </p:cNvSpPr>
          <p:nvPr>
            <p:ph type="ftr" sz="quarter" idx="11"/>
          </p:nvPr>
        </p:nvSpPr>
        <p:spPr/>
        <p:txBody>
          <a:bodyPr/>
          <a:lstStyle>
            <a:lvl1pPr>
              <a:defRPr/>
            </a:lvl1pPr>
          </a:lstStyle>
          <a:p>
            <a:r>
              <a:rPr lang="en-US" dirty="0" smtClean="0"/>
              <a:t>Webinar</a:t>
            </a:r>
            <a:endParaRPr lang="en-US" dirty="0"/>
          </a:p>
        </p:txBody>
      </p:sp>
      <p:sp>
        <p:nvSpPr>
          <p:cNvPr id="7" name="Slide Number Placeholder 6"/>
          <p:cNvSpPr>
            <a:spLocks noGrp="1"/>
          </p:cNvSpPr>
          <p:nvPr>
            <p:ph type="sldNum" sz="quarter" idx="12"/>
          </p:nvPr>
        </p:nvSpPr>
        <p:spPr/>
        <p:txBody>
          <a:bodyPr/>
          <a:lstStyle>
            <a:lvl1pPr>
              <a:defRPr/>
            </a:lvl1pPr>
          </a:lstStyle>
          <a:p>
            <a:fld id="{9C89C63E-D42F-4106-BFD6-7ABE42BFE7D7}"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A3E3665A-438F-4B00-BD24-76B60677B4DC}" type="datetime4">
              <a:rPr lang="en-US"/>
              <a:pPr/>
              <a:t>August 27, 2011</a:t>
            </a:fld>
            <a:endParaRPr lang="en-US" dirty="0"/>
          </a:p>
        </p:txBody>
      </p:sp>
      <p:sp>
        <p:nvSpPr>
          <p:cNvPr id="8" name="Footer Placeholder 7"/>
          <p:cNvSpPr>
            <a:spLocks noGrp="1"/>
          </p:cNvSpPr>
          <p:nvPr>
            <p:ph type="ftr" sz="quarter" idx="11"/>
          </p:nvPr>
        </p:nvSpPr>
        <p:spPr/>
        <p:txBody>
          <a:bodyPr/>
          <a:lstStyle>
            <a:lvl1pPr>
              <a:defRPr/>
            </a:lvl1pPr>
          </a:lstStyle>
          <a:p>
            <a:r>
              <a:rPr lang="en-US" dirty="0" smtClean="0"/>
              <a:t>Webinar</a:t>
            </a:r>
            <a:endParaRPr lang="en-US" dirty="0"/>
          </a:p>
        </p:txBody>
      </p:sp>
      <p:sp>
        <p:nvSpPr>
          <p:cNvPr id="9" name="Slide Number Placeholder 8"/>
          <p:cNvSpPr>
            <a:spLocks noGrp="1"/>
          </p:cNvSpPr>
          <p:nvPr>
            <p:ph type="sldNum" sz="quarter" idx="12"/>
          </p:nvPr>
        </p:nvSpPr>
        <p:spPr/>
        <p:txBody>
          <a:bodyPr/>
          <a:lstStyle>
            <a:lvl1pPr>
              <a:defRPr/>
            </a:lvl1pPr>
          </a:lstStyle>
          <a:p>
            <a:fld id="{628B8BEE-4330-4803-9583-50CE8911164A}"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153CEEB-AF07-48DB-814F-1DCEC487E19B}" type="datetime4">
              <a:rPr lang="en-US"/>
              <a:pPr/>
              <a:t>August 27, 2011</a:t>
            </a:fld>
            <a:endParaRPr lang="en-US" dirty="0"/>
          </a:p>
        </p:txBody>
      </p:sp>
      <p:sp>
        <p:nvSpPr>
          <p:cNvPr id="4" name="Footer Placeholder 3"/>
          <p:cNvSpPr>
            <a:spLocks noGrp="1"/>
          </p:cNvSpPr>
          <p:nvPr>
            <p:ph type="ftr" sz="quarter" idx="11"/>
          </p:nvPr>
        </p:nvSpPr>
        <p:spPr/>
        <p:txBody>
          <a:bodyPr/>
          <a:lstStyle>
            <a:lvl1pPr>
              <a:defRPr/>
            </a:lvl1pPr>
          </a:lstStyle>
          <a:p>
            <a:r>
              <a:rPr lang="en-US" dirty="0" smtClean="0"/>
              <a:t>Webinar</a:t>
            </a:r>
            <a:endParaRPr lang="en-US" dirty="0"/>
          </a:p>
        </p:txBody>
      </p:sp>
      <p:sp>
        <p:nvSpPr>
          <p:cNvPr id="5" name="Slide Number Placeholder 4"/>
          <p:cNvSpPr>
            <a:spLocks noGrp="1"/>
          </p:cNvSpPr>
          <p:nvPr>
            <p:ph type="sldNum" sz="quarter" idx="12"/>
          </p:nvPr>
        </p:nvSpPr>
        <p:spPr/>
        <p:txBody>
          <a:bodyPr/>
          <a:lstStyle>
            <a:lvl1pPr>
              <a:defRPr/>
            </a:lvl1pPr>
          </a:lstStyle>
          <a:p>
            <a:fld id="{24F945D8-75DD-45E7-A7DA-4E0E195FD166}"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amma/>
                <a:shade val="46275"/>
                <a:invGamma/>
              </a:srgbClr>
            </a:gs>
            <a:gs pos="50000">
              <a:srgbClr val="0000FF"/>
            </a:gs>
            <a:gs pos="100000">
              <a:srgbClr val="0000FF">
                <a:gamma/>
                <a:shade val="46275"/>
                <a:invGamma/>
              </a:srgbClr>
            </a:gs>
          </a:gsLst>
          <a:lin ang="5400000" scaled="1"/>
        </a:gra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dt" sz="half" idx="2"/>
          </p:nvPr>
        </p:nvSpPr>
        <p:spPr bwMode="auto">
          <a:xfrm>
            <a:off x="593725" y="6629400"/>
            <a:ext cx="146367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900">
                <a:solidFill>
                  <a:srgbClr val="848589"/>
                </a:solidFill>
              </a:defRPr>
            </a:lvl1pPr>
          </a:lstStyle>
          <a:p>
            <a:fld id="{24368870-77BE-43EC-A83D-4984B8152F86}" type="datetime4">
              <a:rPr lang="en-US"/>
              <a:pPr/>
              <a:t>August 27, 2011</a:t>
            </a:fld>
            <a:endParaRPr lang="en-US" dirty="0"/>
          </a:p>
        </p:txBody>
      </p:sp>
      <p:sp>
        <p:nvSpPr>
          <p:cNvPr id="207875" name="Rectangle 3"/>
          <p:cNvSpPr>
            <a:spLocks noGrp="1" noChangeArrowheads="1"/>
          </p:cNvSpPr>
          <p:nvPr>
            <p:ph type="ftr" sz="quarter" idx="3"/>
          </p:nvPr>
        </p:nvSpPr>
        <p:spPr bwMode="auto">
          <a:xfrm>
            <a:off x="2133600" y="6629400"/>
            <a:ext cx="48768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0" hangingPunct="0">
              <a:defRPr sz="900">
                <a:solidFill>
                  <a:srgbClr val="848589"/>
                </a:solidFill>
              </a:defRPr>
            </a:lvl1pPr>
          </a:lstStyle>
          <a:p>
            <a:r>
              <a:rPr lang="en-US" dirty="0" smtClean="0"/>
              <a:t>Webinar</a:t>
            </a:r>
            <a:endParaRPr lang="en-US" dirty="0"/>
          </a:p>
        </p:txBody>
      </p:sp>
      <p:sp>
        <p:nvSpPr>
          <p:cNvPr id="207876" name="Rectangle 4"/>
          <p:cNvSpPr>
            <a:spLocks noGrp="1" noChangeArrowheads="1"/>
          </p:cNvSpPr>
          <p:nvPr>
            <p:ph type="sldNum" sz="quarter" idx="4"/>
          </p:nvPr>
        </p:nvSpPr>
        <p:spPr bwMode="auto">
          <a:xfrm>
            <a:off x="8229600" y="6629400"/>
            <a:ext cx="7620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900">
                <a:solidFill>
                  <a:srgbClr val="848589"/>
                </a:solidFill>
              </a:defRPr>
            </a:lvl1pPr>
          </a:lstStyle>
          <a:p>
            <a:fld id="{F4450AB2-4545-4D3E-893C-74458000340A}" type="slidenum">
              <a:rPr lang="en-US"/>
              <a:pPr/>
              <a:t>‹#›</a:t>
            </a:fld>
            <a:endParaRPr lang="en-US" dirty="0"/>
          </a:p>
        </p:txBody>
      </p:sp>
      <p:sp>
        <p:nvSpPr>
          <p:cNvPr id="20787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endParaRPr lang="en-US" dirty="0"/>
          </a:p>
        </p:txBody>
      </p:sp>
      <p:sp>
        <p:nvSpPr>
          <p:cNvPr id="20787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endParaRPr lang="en-US" dirty="0"/>
          </a:p>
        </p:txBody>
      </p:sp>
      <p:sp>
        <p:nvSpPr>
          <p:cNvPr id="207879" name="Rectangle 7"/>
          <p:cNvSpPr>
            <a:spLocks noGrp="1" noChangeArrowheads="1"/>
          </p:cNvSpPr>
          <p:nvPr>
            <p:ph type="title"/>
          </p:nvPr>
        </p:nvSpPr>
        <p:spPr bwMode="auto">
          <a:xfrm>
            <a:off x="428625" y="114300"/>
            <a:ext cx="76295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7880" name="Rectangle 8"/>
          <p:cNvSpPr>
            <a:spLocks noGrp="1" noChangeArrowheads="1"/>
          </p:cNvSpPr>
          <p:nvPr>
            <p:ph type="body" idx="1"/>
          </p:nvPr>
        </p:nvSpPr>
        <p:spPr bwMode="auto">
          <a:xfrm>
            <a:off x="400050" y="1447800"/>
            <a:ext cx="8272463" cy="5027613"/>
          </a:xfrm>
          <a:prstGeom prst="rect">
            <a:avLst/>
          </a:prstGeom>
          <a:noFill/>
          <a:ln w="9525">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iming>
    <p:tnLst>
      <p:par>
        <p:cTn id="1" dur="indefinite" restart="never" nodeType="tmRoot"/>
      </p:par>
    </p:tnLst>
  </p:timing>
  <p:hf hdr="0"/>
  <p:txStyles>
    <p:titleStyle>
      <a:lvl1pPr algn="l" rtl="0" fontAlgn="base">
        <a:lnSpc>
          <a:spcPct val="90000"/>
        </a:lnSpc>
        <a:spcBef>
          <a:spcPct val="0"/>
        </a:spcBef>
        <a:spcAft>
          <a:spcPct val="0"/>
        </a:spcAft>
        <a:defRPr sz="3600">
          <a:solidFill>
            <a:schemeClr val="tx2"/>
          </a:solidFill>
          <a:latin typeface="+mj-lt"/>
          <a:ea typeface="+mj-ea"/>
          <a:cs typeface="+mj-cs"/>
        </a:defRPr>
      </a:lvl1pPr>
      <a:lvl2pPr algn="l" rtl="0" fontAlgn="base">
        <a:lnSpc>
          <a:spcPct val="90000"/>
        </a:lnSpc>
        <a:spcBef>
          <a:spcPct val="0"/>
        </a:spcBef>
        <a:spcAft>
          <a:spcPct val="0"/>
        </a:spcAft>
        <a:defRPr sz="3600">
          <a:solidFill>
            <a:schemeClr val="tx2"/>
          </a:solidFill>
          <a:latin typeface="Futura Bk" pitchFamily="34" charset="0"/>
        </a:defRPr>
      </a:lvl2pPr>
      <a:lvl3pPr algn="l" rtl="0" fontAlgn="base">
        <a:lnSpc>
          <a:spcPct val="90000"/>
        </a:lnSpc>
        <a:spcBef>
          <a:spcPct val="0"/>
        </a:spcBef>
        <a:spcAft>
          <a:spcPct val="0"/>
        </a:spcAft>
        <a:defRPr sz="3600">
          <a:solidFill>
            <a:schemeClr val="tx2"/>
          </a:solidFill>
          <a:latin typeface="Futura Bk" pitchFamily="34" charset="0"/>
        </a:defRPr>
      </a:lvl3pPr>
      <a:lvl4pPr algn="l" rtl="0" fontAlgn="base">
        <a:lnSpc>
          <a:spcPct val="90000"/>
        </a:lnSpc>
        <a:spcBef>
          <a:spcPct val="0"/>
        </a:spcBef>
        <a:spcAft>
          <a:spcPct val="0"/>
        </a:spcAft>
        <a:defRPr sz="3600">
          <a:solidFill>
            <a:schemeClr val="tx2"/>
          </a:solidFill>
          <a:latin typeface="Futura Bk" pitchFamily="34" charset="0"/>
        </a:defRPr>
      </a:lvl4pPr>
      <a:lvl5pPr algn="l" rtl="0" fontAlgn="base">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fontAlgn="base">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fontAlgn="base">
        <a:lnSpc>
          <a:spcPct val="90000"/>
        </a:lnSpc>
        <a:spcBef>
          <a:spcPct val="10000"/>
        </a:spcBef>
        <a:spcAft>
          <a:spcPct val="10000"/>
        </a:spcAft>
        <a:buClr>
          <a:srgbClr val="B2B3B5"/>
        </a:buClr>
        <a:buFont typeface="Arial" charset="0"/>
        <a:buChar char="−"/>
        <a:defRPr sz="2400">
          <a:solidFill>
            <a:schemeClr val="tx1"/>
          </a:solidFill>
          <a:latin typeface="+mn-lt"/>
        </a:defRPr>
      </a:lvl2pPr>
      <a:lvl3pPr marL="914400" indent="-228600" algn="l" rtl="0" fontAlgn="base">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fontAlgn="base">
        <a:lnSpc>
          <a:spcPct val="90000"/>
        </a:lnSpc>
        <a:spcBef>
          <a:spcPct val="10000"/>
        </a:spcBef>
        <a:spcAft>
          <a:spcPct val="10000"/>
        </a:spcAft>
        <a:buClr>
          <a:srgbClr val="B2B3B5"/>
        </a:buClr>
        <a:buFont typeface="Arial" charset="0"/>
        <a:buChar char="−"/>
        <a:defRPr sz="2000">
          <a:solidFill>
            <a:schemeClr val="tx1"/>
          </a:solidFill>
          <a:latin typeface="+mn-lt"/>
        </a:defRPr>
      </a:lvl4pPr>
      <a:lvl5pPr marL="1600200" indent="-228600" algn="l" rtl="0" fontAlgn="base">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ctrTitle"/>
          </p:nvPr>
        </p:nvSpPr>
        <p:spPr>
          <a:xfrm>
            <a:off x="188259" y="1063625"/>
            <a:ext cx="6131859" cy="3059113"/>
          </a:xfrm>
        </p:spPr>
        <p:txBody>
          <a:bodyPr/>
          <a:lstStyle/>
          <a:p>
            <a:r>
              <a:rPr lang="en-AU" sz="4000" dirty="0" smtClean="0"/>
              <a:t>HP-UX Swap and Dump Unleashed</a:t>
            </a:r>
            <a:br>
              <a:rPr lang="en-AU" sz="4000" dirty="0" smtClean="0"/>
            </a:br>
            <a:r>
              <a:rPr lang="en-AU" sz="4000" dirty="0" smtClean="0"/>
              <a:t/>
            </a:r>
            <a:br>
              <a:rPr lang="en-AU" sz="4000" dirty="0" smtClean="0"/>
            </a:br>
            <a:r>
              <a:rPr lang="en-AU" sz="2400" dirty="0" smtClean="0"/>
              <a:t>By Unix/Linux Apprentice with 26 Years of Experience</a:t>
            </a:r>
            <a:endParaRPr lang="en-US" sz="2400" dirty="0"/>
          </a:p>
        </p:txBody>
      </p:sp>
      <p:sp>
        <p:nvSpPr>
          <p:cNvPr id="579587" name="Rectangle 3"/>
          <p:cNvSpPr>
            <a:spLocks noGrp="1" noChangeArrowheads="1"/>
          </p:cNvSpPr>
          <p:nvPr>
            <p:ph type="subTitle" idx="1"/>
          </p:nvPr>
        </p:nvSpPr>
        <p:spPr/>
        <p:txBody>
          <a:bodyPr/>
          <a:lstStyle/>
          <a:p>
            <a:r>
              <a:rPr lang="en-US" dirty="0">
                <a:solidFill>
                  <a:schemeClr val="tx1"/>
                </a:solidFill>
              </a:rPr>
              <a:t>Dusan Baljevic</a:t>
            </a:r>
          </a:p>
          <a:p>
            <a:r>
              <a:rPr lang="en-US" dirty="0">
                <a:solidFill>
                  <a:schemeClr val="tx1"/>
                </a:solidFill>
              </a:rPr>
              <a:t>Sydney, Australia</a:t>
            </a:r>
          </a:p>
          <a:p>
            <a:endParaRPr lang="en-US" dirty="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428625" y="61913"/>
            <a:ext cx="7629525" cy="1047559"/>
          </a:xfrm>
        </p:spPr>
        <p:txBody>
          <a:bodyPr/>
          <a:lstStyle/>
          <a:p>
            <a:pPr eaLnBrk="1" hangingPunct="1"/>
            <a:r>
              <a:rPr lang="en-US" sz="3000" dirty="0" smtClean="0">
                <a:solidFill>
                  <a:schemeClr val="bg1"/>
                </a:solidFill>
              </a:rPr>
              <a:t>Why This Document? *</a:t>
            </a:r>
          </a:p>
        </p:txBody>
      </p:sp>
      <p:sp>
        <p:nvSpPr>
          <p:cNvPr id="15365" name="Rectangle 3"/>
          <p:cNvSpPr>
            <a:spLocks noGrp="1" noChangeArrowheads="1"/>
          </p:cNvSpPr>
          <p:nvPr>
            <p:ph type="body" idx="1"/>
          </p:nvPr>
        </p:nvSpPr>
        <p:spPr>
          <a:xfrm>
            <a:off x="457200" y="1219200"/>
            <a:ext cx="8272463" cy="5316538"/>
          </a:xfrm>
        </p:spPr>
        <p:txBody>
          <a:bodyPr/>
          <a:lstStyle/>
          <a:p>
            <a:r>
              <a:rPr lang="en-US" sz="2400" dirty="0" smtClean="0">
                <a:solidFill>
                  <a:schemeClr val="bg1"/>
                </a:solidFill>
              </a:rPr>
              <a:t>Frequent “abuse” of good design principles.</a:t>
            </a:r>
          </a:p>
          <a:p>
            <a:pPr>
              <a:buFontTx/>
              <a:buNone/>
            </a:pPr>
            <a:endParaRPr lang="en-US" sz="2400" dirty="0" smtClean="0">
              <a:solidFill>
                <a:schemeClr val="bg1"/>
              </a:solidFill>
            </a:endParaRPr>
          </a:p>
          <a:p>
            <a:r>
              <a:rPr lang="en-AU" sz="2400" dirty="0" smtClean="0">
                <a:solidFill>
                  <a:schemeClr val="bg1"/>
                </a:solidFill>
              </a:rPr>
              <a:t>A “friend in need is a friend indeed” – why standard swap/dump design fails in real scenarios.</a:t>
            </a:r>
          </a:p>
          <a:p>
            <a:endParaRPr lang="en-AU" sz="2400" dirty="0" smtClean="0">
              <a:solidFill>
                <a:schemeClr val="bg1"/>
              </a:solidFill>
            </a:endParaRPr>
          </a:p>
          <a:p>
            <a:r>
              <a:rPr lang="en-AU" sz="2400" dirty="0" smtClean="0">
                <a:solidFill>
                  <a:schemeClr val="bg1"/>
                </a:solidFill>
              </a:rPr>
              <a:t>Everyone has different opinion – why not help system administrators and architects stop implementing bad practices.</a:t>
            </a:r>
          </a:p>
          <a:p>
            <a:pPr>
              <a:buFontTx/>
              <a:buNone/>
            </a:pPr>
            <a:endParaRPr lang="en-AU" sz="2400" dirty="0" smtClean="0">
              <a:solidFill>
                <a:schemeClr val="bg1"/>
              </a:solidFill>
            </a:endParaRPr>
          </a:p>
          <a:p>
            <a:r>
              <a:rPr lang="en-AU" sz="2400" dirty="0" smtClean="0">
                <a:solidFill>
                  <a:schemeClr val="bg1"/>
                </a:solidFill>
              </a:rPr>
              <a:t>Especially important on large-RAM servers.</a:t>
            </a:r>
          </a:p>
          <a:p>
            <a:endParaRPr lang="en-AU" sz="2400" dirty="0" smtClean="0">
              <a:solidFill>
                <a:schemeClr val="bg1"/>
              </a:solidFill>
            </a:endParaRPr>
          </a:p>
          <a:p>
            <a:r>
              <a:rPr lang="en-AU" sz="2400" dirty="0" smtClean="0">
                <a:solidFill>
                  <a:schemeClr val="bg1"/>
                </a:solidFill>
              </a:rPr>
              <a:t>Based on 26-year practical experiences in Unix/Linux.</a:t>
            </a:r>
          </a:p>
          <a:p>
            <a:pPr>
              <a:buFontTx/>
              <a:buNone/>
            </a:pPr>
            <a:endParaRPr lang="en-AU" sz="2400" dirty="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This Document is Not:</a:t>
            </a:r>
          </a:p>
        </p:txBody>
      </p:sp>
      <p:sp>
        <p:nvSpPr>
          <p:cNvPr id="16389" name="Rectangle 3"/>
          <p:cNvSpPr>
            <a:spLocks noGrp="1" noChangeArrowheads="1"/>
          </p:cNvSpPr>
          <p:nvPr>
            <p:ph type="body" idx="1"/>
          </p:nvPr>
        </p:nvSpPr>
        <p:spPr>
          <a:xfrm>
            <a:off x="457200" y="1557338"/>
            <a:ext cx="8272463" cy="4918075"/>
          </a:xfrm>
        </p:spPr>
        <p:txBody>
          <a:bodyPr/>
          <a:lstStyle/>
          <a:p>
            <a:r>
              <a:rPr lang="en-AU" dirty="0" smtClean="0">
                <a:solidFill>
                  <a:schemeClr val="bg1"/>
                </a:solidFill>
              </a:rPr>
              <a:t>A replacement for HP’s official statements.</a:t>
            </a:r>
          </a:p>
          <a:p>
            <a:endParaRPr lang="en-US" dirty="0" smtClean="0">
              <a:solidFill>
                <a:schemeClr val="bg1"/>
              </a:solidFill>
            </a:endParaRPr>
          </a:p>
          <a:p>
            <a:r>
              <a:rPr lang="en-AU" dirty="0" smtClean="0">
                <a:solidFill>
                  <a:schemeClr val="bg1"/>
                </a:solidFill>
              </a:rPr>
              <a:t>A written manual to learn HP-UX and its design principles in detail.</a:t>
            </a:r>
          </a:p>
          <a:p>
            <a:endParaRPr lang="en-AU" dirty="0" smtClean="0">
              <a:solidFill>
                <a:schemeClr val="bg1"/>
              </a:solidFill>
            </a:endParaRPr>
          </a:p>
          <a:p>
            <a:r>
              <a:rPr lang="en-AU" dirty="0" smtClean="0">
                <a:solidFill>
                  <a:schemeClr val="bg1"/>
                </a:solidFill>
              </a:rPr>
              <a:t>Glorified personal experience to prove that I “know best” (rather the opposite).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HP-UX Current Official Recommendations*  - Part 1</a:t>
            </a:r>
          </a:p>
        </p:txBody>
      </p:sp>
      <p:sp>
        <p:nvSpPr>
          <p:cNvPr id="17413" name="Rectangle 3"/>
          <p:cNvSpPr>
            <a:spLocks noGrp="1" noChangeArrowheads="1"/>
          </p:cNvSpPr>
          <p:nvPr>
            <p:ph type="body" idx="1"/>
          </p:nvPr>
        </p:nvSpPr>
        <p:spPr>
          <a:xfrm>
            <a:off x="457200" y="1341120"/>
            <a:ext cx="8442960" cy="5134293"/>
          </a:xfrm>
        </p:spPr>
        <p:txBody>
          <a:bodyPr/>
          <a:lstStyle/>
          <a:p>
            <a:pPr>
              <a:buNone/>
            </a:pPr>
            <a:r>
              <a:rPr lang="en-US" sz="2400" dirty="0" smtClean="0">
                <a:solidFill>
                  <a:schemeClr val="bg1"/>
                </a:solidFill>
              </a:rPr>
              <a:t>Use the following guidelines when configuring swap logical </a:t>
            </a:r>
          </a:p>
          <a:p>
            <a:pPr>
              <a:buNone/>
            </a:pPr>
            <a:r>
              <a:rPr lang="en-US" sz="2400" dirty="0" smtClean="0">
                <a:solidFill>
                  <a:schemeClr val="bg1"/>
                </a:solidFill>
              </a:rPr>
              <a:t>volumes:</a:t>
            </a:r>
          </a:p>
          <a:p>
            <a:r>
              <a:rPr lang="en-US" sz="2400" dirty="0" smtClean="0">
                <a:solidFill>
                  <a:schemeClr val="bg1"/>
                </a:solidFill>
              </a:rPr>
              <a:t>Interleave device swap areas for better performance.</a:t>
            </a:r>
          </a:p>
          <a:p>
            <a:r>
              <a:rPr lang="en-US" sz="2400" dirty="0" smtClean="0">
                <a:solidFill>
                  <a:schemeClr val="bg1"/>
                </a:solidFill>
              </a:rPr>
              <a:t>Two swap areas on different disks perform better than one swap area with the equivalent amount of space. This configuration allows interleaved swapping, which means the swap areas are written to concurrently, thus enhancing performance.</a:t>
            </a:r>
          </a:p>
          <a:p>
            <a:r>
              <a:rPr lang="en-US" sz="2400" dirty="0" smtClean="0">
                <a:solidFill>
                  <a:schemeClr val="bg1"/>
                </a:solidFill>
              </a:rPr>
              <a:t>When using LVM, set up secondary swap areas within logical volumes that are on different disks using </a:t>
            </a:r>
            <a:r>
              <a:rPr lang="en-US" sz="2400" dirty="0" smtClean="0">
                <a:solidFill>
                  <a:schemeClr val="bg1"/>
                </a:solidFill>
                <a:latin typeface="Courier New" pitchFamily="49" charset="0"/>
                <a:cs typeface="Courier New" pitchFamily="49" charset="0"/>
              </a:rPr>
              <a:t>lvextend</a:t>
            </a:r>
            <a:r>
              <a:rPr lang="en-US" sz="2400" dirty="0" smtClean="0">
                <a:solidFill>
                  <a:schemeClr val="bg1"/>
                </a:solidFill>
              </a:rPr>
              <a:t>. </a:t>
            </a:r>
          </a:p>
          <a:p>
            <a:r>
              <a:rPr lang="en-US" sz="2400" dirty="0" smtClean="0">
                <a:solidFill>
                  <a:schemeClr val="bg1"/>
                </a:solidFill>
              </a:rPr>
              <a:t>If you have only one disk and must increase swap space, try to move the primary swap area to a larger contiguous region.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HP-UX Current Official Recommendations*  - Part 2</a:t>
            </a:r>
          </a:p>
        </p:txBody>
      </p:sp>
      <p:sp>
        <p:nvSpPr>
          <p:cNvPr id="18437" name="Rectangle 3"/>
          <p:cNvSpPr>
            <a:spLocks noGrp="1" noChangeArrowheads="1"/>
          </p:cNvSpPr>
          <p:nvPr>
            <p:ph type="body" idx="1"/>
          </p:nvPr>
        </p:nvSpPr>
        <p:spPr>
          <a:xfrm>
            <a:off x="457200" y="1280160"/>
            <a:ext cx="8418576" cy="5266943"/>
          </a:xfrm>
        </p:spPr>
        <p:txBody>
          <a:bodyPr/>
          <a:lstStyle/>
          <a:p>
            <a:r>
              <a:rPr lang="en-US" sz="2400" dirty="0" smtClean="0">
                <a:solidFill>
                  <a:schemeClr val="bg1"/>
                </a:solidFill>
              </a:rPr>
              <a:t>Similar-sized device swap areas work best. Device swap areas must have similar sizes for best performance. Otherwise, when all space in the smaller device swap area is used, only the larger swap area is available, making interleaving impossible.</a:t>
            </a:r>
          </a:p>
          <a:p>
            <a:r>
              <a:rPr lang="en-US" sz="2400" dirty="0" smtClean="0">
                <a:solidFill>
                  <a:schemeClr val="bg1"/>
                </a:solidFill>
              </a:rPr>
              <a:t>By default, primary swap is located on the same disk as the root file system. The kernel configuration file contains the configuration information for primary swap.</a:t>
            </a:r>
          </a:p>
          <a:p>
            <a:r>
              <a:rPr lang="en-US" sz="2400" dirty="0" smtClean="0">
                <a:solidFill>
                  <a:schemeClr val="bg1"/>
                </a:solidFill>
              </a:rPr>
              <a:t>If you are using logical volumes as secondary swap, allocate the secondary swap to reside on a disk other than the root disk for better performance.</a:t>
            </a:r>
          </a:p>
          <a:p>
            <a:r>
              <a:rPr lang="en-GB" sz="2400" dirty="0" smtClean="0">
                <a:solidFill>
                  <a:schemeClr val="bg1"/>
                </a:solidFill>
              </a:rPr>
              <a:t>Disable mirror consistency checking for swap mirrored primary swap device (no need to recover after a failure).</a:t>
            </a:r>
          </a:p>
          <a:p>
            <a:pPr marL="228600" lvl="1">
              <a:spcBef>
                <a:spcPct val="30000"/>
              </a:spcBef>
              <a:buSzPct val="75000"/>
              <a:buFontTx/>
              <a:buChar char="•"/>
            </a:pPr>
            <a:r>
              <a:rPr lang="en-GB" dirty="0" smtClean="0">
                <a:solidFill>
                  <a:schemeClr val="bg1"/>
                </a:solidFill>
              </a:rPr>
              <a:t>Use Priority 0 device swap to bypass swap on root disk.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428625" y="61913"/>
            <a:ext cx="7629525" cy="1143000"/>
          </a:xfrm>
        </p:spPr>
        <p:txBody>
          <a:bodyPr/>
          <a:lstStyle/>
          <a:p>
            <a:pPr eaLnBrk="1" hangingPunct="1"/>
            <a:r>
              <a:rPr lang="en-US" sz="3000" dirty="0" smtClean="0">
                <a:solidFill>
                  <a:schemeClr val="bg1"/>
                </a:solidFill>
              </a:rPr>
              <a:t>HP-UX How Much Swap is Enough?</a:t>
            </a:r>
          </a:p>
        </p:txBody>
      </p:sp>
      <p:sp>
        <p:nvSpPr>
          <p:cNvPr id="19461" name="Rectangle 3"/>
          <p:cNvSpPr>
            <a:spLocks noGrp="1" noChangeArrowheads="1"/>
          </p:cNvSpPr>
          <p:nvPr>
            <p:ph type="body" idx="1"/>
          </p:nvPr>
        </p:nvSpPr>
        <p:spPr>
          <a:xfrm>
            <a:off x="457200" y="1447800"/>
            <a:ext cx="8272463" cy="5027613"/>
          </a:xfrm>
        </p:spPr>
        <p:txBody>
          <a:bodyPr/>
          <a:lstStyle/>
          <a:p>
            <a:r>
              <a:rPr lang="en-AU" sz="2400" dirty="0" smtClean="0">
                <a:solidFill>
                  <a:schemeClr val="bg1"/>
                </a:solidFill>
              </a:rPr>
              <a:t>Every admin and architect has a different opinion.</a:t>
            </a:r>
          </a:p>
          <a:p>
            <a:endParaRPr lang="en-AU" sz="2400" dirty="0" smtClean="0">
              <a:solidFill>
                <a:schemeClr val="bg1"/>
              </a:solidFill>
            </a:endParaRPr>
          </a:p>
          <a:p>
            <a:r>
              <a:rPr lang="en-AU" sz="2400" dirty="0" smtClean="0">
                <a:solidFill>
                  <a:schemeClr val="bg1"/>
                </a:solidFill>
              </a:rPr>
              <a:t>Traditional views typically use formula:</a:t>
            </a:r>
          </a:p>
          <a:p>
            <a:endParaRPr lang="en-AU" sz="2400" dirty="0" smtClean="0">
              <a:solidFill>
                <a:schemeClr val="bg1"/>
              </a:solidFill>
            </a:endParaRPr>
          </a:p>
          <a:p>
            <a:pPr>
              <a:buFontTx/>
              <a:buNone/>
            </a:pPr>
            <a:r>
              <a:rPr lang="en-AU" sz="2400" dirty="0" smtClean="0">
                <a:solidFill>
                  <a:schemeClr val="bg1"/>
                </a:solidFill>
              </a:rPr>
              <a:t>	   SWAP = 1 or 2 x RAM</a:t>
            </a:r>
          </a:p>
          <a:p>
            <a:pPr>
              <a:buFontTx/>
              <a:buNone/>
            </a:pPr>
            <a:endParaRPr lang="en-AU" sz="2400" dirty="0" smtClean="0">
              <a:solidFill>
                <a:schemeClr val="bg1"/>
              </a:solidFill>
            </a:endParaRPr>
          </a:p>
          <a:p>
            <a:r>
              <a:rPr lang="en-AU" sz="2400" dirty="0" smtClean="0">
                <a:solidFill>
                  <a:schemeClr val="bg1"/>
                </a:solidFill>
              </a:rPr>
              <a:t>Some old designs and applications required even 3 x RAM (or more).</a:t>
            </a:r>
          </a:p>
          <a:p>
            <a:pPr>
              <a:buFontTx/>
              <a:buNone/>
            </a:pPr>
            <a:endParaRPr lang="en-AU" sz="2400" dirty="0" smtClean="0">
              <a:solidFill>
                <a:schemeClr val="bg1"/>
              </a:solidFill>
            </a:endParaRPr>
          </a:p>
          <a:p>
            <a:r>
              <a:rPr lang="en-AU" sz="2400" dirty="0" smtClean="0">
                <a:solidFill>
                  <a:schemeClr val="bg1"/>
                </a:solidFill>
              </a:rPr>
              <a:t>Old HP-UX releases had serious issue with (now obsolete) kernel parameter </a:t>
            </a:r>
            <a:r>
              <a:rPr lang="en-AU" sz="2400" dirty="0" smtClean="0">
                <a:solidFill>
                  <a:schemeClr val="bg1"/>
                </a:solidFill>
                <a:latin typeface="Courier New" pitchFamily="49" charset="0"/>
                <a:cs typeface="Courier New" pitchFamily="49" charset="0"/>
              </a:rPr>
              <a:t>swapmem_on</a:t>
            </a:r>
            <a:r>
              <a:rPr lang="en-AU" sz="2400" dirty="0" smtClean="0">
                <a:solidFill>
                  <a:schemeClr val="bg1"/>
                </a:solidFill>
              </a:rPr>
              <a:t> (see next slide).</a:t>
            </a:r>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solidFill>
              </a:rPr>
              <a:t>HP-UX How Much Dump is Enough?* - Part 1</a:t>
            </a:r>
          </a:p>
        </p:txBody>
      </p:sp>
      <p:sp>
        <p:nvSpPr>
          <p:cNvPr id="19461" name="Rectangle 3"/>
          <p:cNvSpPr>
            <a:spLocks noGrp="1" noChangeArrowheads="1"/>
          </p:cNvSpPr>
          <p:nvPr>
            <p:ph type="body" idx="1"/>
          </p:nvPr>
        </p:nvSpPr>
        <p:spPr>
          <a:xfrm>
            <a:off x="457200" y="1447800"/>
            <a:ext cx="8516112" cy="5160264"/>
          </a:xfrm>
        </p:spPr>
        <p:txBody>
          <a:bodyPr/>
          <a:lstStyle/>
          <a:p>
            <a:pPr>
              <a:buFontTx/>
              <a:buNone/>
            </a:pPr>
            <a:r>
              <a:rPr lang="en-US" sz="2200" dirty="0" smtClean="0">
                <a:solidFill>
                  <a:schemeClr val="bg1"/>
                </a:solidFill>
              </a:rPr>
              <a:t>The vast majority of problems are found in the kernel area. Only </a:t>
            </a:r>
          </a:p>
          <a:p>
            <a:pPr>
              <a:buFontTx/>
              <a:buNone/>
            </a:pPr>
            <a:r>
              <a:rPr lang="en-US" sz="2200" dirty="0" smtClean="0">
                <a:solidFill>
                  <a:schemeClr val="bg1"/>
                </a:solidFill>
              </a:rPr>
              <a:t>rarely do the program data areas need to be examined, even more </a:t>
            </a:r>
          </a:p>
          <a:p>
            <a:pPr>
              <a:buFontTx/>
              <a:buNone/>
            </a:pPr>
            <a:r>
              <a:rPr lang="en-US" sz="2200" dirty="0" smtClean="0">
                <a:solidFill>
                  <a:schemeClr val="bg1"/>
                </a:solidFill>
              </a:rPr>
              <a:t>rarely, the shared memory areas, and virtually never the buffer/file</a:t>
            </a:r>
          </a:p>
          <a:p>
            <a:pPr>
              <a:buFontTx/>
              <a:buNone/>
            </a:pPr>
            <a:r>
              <a:rPr lang="en-US" sz="2200" dirty="0" smtClean="0">
                <a:solidFill>
                  <a:schemeClr val="bg1"/>
                </a:solidFill>
              </a:rPr>
              <a:t>cache and shared libraries.</a:t>
            </a:r>
          </a:p>
          <a:p>
            <a:pPr>
              <a:buFontTx/>
              <a:buNone/>
            </a:pPr>
            <a:endParaRPr lang="en-US" sz="2200" dirty="0" smtClean="0">
              <a:solidFill>
                <a:schemeClr val="bg1"/>
              </a:solidFill>
            </a:endParaRPr>
          </a:p>
          <a:p>
            <a:pPr>
              <a:buFontTx/>
              <a:buNone/>
            </a:pPr>
            <a:r>
              <a:rPr lang="en-US" sz="2200" dirty="0" smtClean="0">
                <a:solidFill>
                  <a:schemeClr val="bg1"/>
                </a:solidFill>
              </a:rPr>
              <a:t>If a full crash dump is taken, the total space needed with be as </a:t>
            </a:r>
          </a:p>
          <a:p>
            <a:pPr>
              <a:buFontTx/>
              <a:buNone/>
            </a:pPr>
            <a:r>
              <a:rPr lang="en-US" sz="2200" dirty="0" smtClean="0">
                <a:solidFill>
                  <a:schemeClr val="bg1"/>
                </a:solidFill>
              </a:rPr>
              <a:t>high as RAM (and a bit more).</a:t>
            </a:r>
          </a:p>
          <a:p>
            <a:pPr>
              <a:buFontTx/>
              <a:buNone/>
            </a:pPr>
            <a:endParaRPr lang="en-US" sz="2200" dirty="0" smtClean="0">
              <a:solidFill>
                <a:schemeClr val="bg1"/>
              </a:solidFill>
            </a:endParaRPr>
          </a:p>
          <a:p>
            <a:pPr>
              <a:buFontTx/>
              <a:buNone/>
            </a:pPr>
            <a:r>
              <a:rPr lang="en-US" sz="2200" dirty="0" smtClean="0">
                <a:solidFill>
                  <a:schemeClr val="bg1"/>
                </a:solidFill>
              </a:rPr>
              <a:t>By compressed dump overall time taken will be reduced by 1/3 as </a:t>
            </a:r>
          </a:p>
          <a:p>
            <a:pPr>
              <a:buFontTx/>
              <a:buNone/>
            </a:pPr>
            <a:r>
              <a:rPr lang="en-US" sz="2200" dirty="0" smtClean="0">
                <a:solidFill>
                  <a:schemeClr val="bg1"/>
                </a:solidFill>
              </a:rPr>
              <a:t>well as the disk space required should also get reduced by at least </a:t>
            </a:r>
          </a:p>
          <a:p>
            <a:pPr>
              <a:buFontTx/>
              <a:buNone/>
            </a:pPr>
            <a:r>
              <a:rPr lang="en-US" sz="2200" dirty="0" smtClean="0">
                <a:solidFill>
                  <a:schemeClr val="bg1"/>
                </a:solidFill>
              </a:rPr>
              <a:t>1/3 for default selection of page classes (</a:t>
            </a:r>
            <a:r>
              <a:rPr lang="en-US" sz="2200" dirty="0" smtClean="0">
                <a:solidFill>
                  <a:schemeClr val="bg1"/>
                </a:solidFill>
                <a:latin typeface="Futura Bk" pitchFamily="34" charset="0"/>
              </a:rPr>
              <a:t>usually the default page </a:t>
            </a:r>
          </a:p>
          <a:p>
            <a:pPr>
              <a:buFontTx/>
              <a:buNone/>
            </a:pPr>
            <a:r>
              <a:rPr lang="en-US" sz="2200" dirty="0" smtClean="0">
                <a:solidFill>
                  <a:schemeClr val="bg1"/>
                </a:solidFill>
                <a:latin typeface="Futura Bk" pitchFamily="34" charset="0"/>
              </a:rPr>
              <a:t>class selection utilizes around 20% of the memory)</a:t>
            </a:r>
            <a:r>
              <a:rPr lang="en-US" sz="2200" dirty="0" smtClean="0">
                <a:solidFill>
                  <a:schemeClr val="bg1"/>
                </a:solidFill>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428625" y="61913"/>
            <a:ext cx="7629525" cy="1143000"/>
          </a:xfrm>
        </p:spPr>
        <p:txBody>
          <a:bodyPr/>
          <a:lstStyle/>
          <a:p>
            <a:pPr eaLnBrk="1" hangingPunct="1"/>
            <a:r>
              <a:rPr lang="en-US" sz="3200" dirty="0" smtClean="0">
                <a:solidFill>
                  <a:schemeClr val="bg1"/>
                </a:solidFill>
              </a:rPr>
              <a:t>HP-UX How Much Dump is Enough? – </a:t>
            </a:r>
            <a:br>
              <a:rPr lang="en-US" sz="3200" dirty="0" smtClean="0">
                <a:solidFill>
                  <a:schemeClr val="bg1"/>
                </a:solidFill>
              </a:rPr>
            </a:br>
            <a:r>
              <a:rPr lang="en-US" sz="3200" dirty="0" smtClean="0">
                <a:solidFill>
                  <a:schemeClr val="bg1"/>
                </a:solidFill>
              </a:rPr>
              <a:t>Part 2</a:t>
            </a:r>
          </a:p>
        </p:txBody>
      </p:sp>
      <p:sp>
        <p:nvSpPr>
          <p:cNvPr id="19461" name="Rectangle 3"/>
          <p:cNvSpPr>
            <a:spLocks noGrp="1" noChangeArrowheads="1"/>
          </p:cNvSpPr>
          <p:nvPr>
            <p:ph type="body" idx="1"/>
          </p:nvPr>
        </p:nvSpPr>
        <p:spPr>
          <a:xfrm>
            <a:off x="457200" y="1267968"/>
            <a:ext cx="8516112" cy="5590032"/>
          </a:xfrm>
        </p:spPr>
        <p:txBody>
          <a:bodyPr/>
          <a:lstStyle/>
          <a:p>
            <a:pPr>
              <a:buFontTx/>
              <a:buNone/>
            </a:pPr>
            <a:r>
              <a:rPr lang="en-US" sz="900" dirty="0" smtClean="0">
                <a:solidFill>
                  <a:schemeClr val="bg1"/>
                </a:solidFill>
                <a:latin typeface="Courier New" pitchFamily="49" charset="0"/>
                <a:cs typeface="Courier New" pitchFamily="49" charset="0"/>
              </a:rPr>
              <a:t># crashconf -v</a:t>
            </a:r>
          </a:p>
          <a:p>
            <a:pPr>
              <a:buFontTx/>
              <a:buNone/>
            </a:pPr>
            <a:r>
              <a:rPr lang="en-US" sz="900" dirty="0" smtClean="0">
                <a:solidFill>
                  <a:schemeClr val="bg1"/>
                </a:solidFill>
                <a:latin typeface="Courier New" pitchFamily="49" charset="0"/>
                <a:cs typeface="Courier New" pitchFamily="49" charset="0"/>
              </a:rPr>
              <a:t>Crash dump configuration has been changed since boot.</a:t>
            </a:r>
          </a:p>
          <a:p>
            <a:pPr>
              <a:buFontTx/>
              <a:buNone/>
            </a:pPr>
            <a:endParaRPr lang="en-US" sz="900" dirty="0" smtClean="0">
              <a:solidFill>
                <a:schemeClr val="bg1"/>
              </a:solidFill>
              <a:latin typeface="Courier New" pitchFamily="49" charset="0"/>
              <a:cs typeface="Courier New" pitchFamily="49" charset="0"/>
            </a:endParaRPr>
          </a:p>
          <a:p>
            <a:pPr>
              <a:buFontTx/>
              <a:buNone/>
            </a:pPr>
            <a:r>
              <a:rPr lang="en-US" sz="900" dirty="0" smtClean="0">
                <a:solidFill>
                  <a:schemeClr val="bg1"/>
                </a:solidFill>
                <a:latin typeface="Courier New" pitchFamily="49" charset="0"/>
                <a:cs typeface="Courier New" pitchFamily="49" charset="0"/>
              </a:rPr>
              <a:t>CLASS          PAGES  INCLUDED IN DUMP  DESCRIPTION</a:t>
            </a:r>
          </a:p>
          <a:p>
            <a:pPr>
              <a:buFontTx/>
              <a:buNone/>
            </a:pPr>
            <a:r>
              <a:rPr lang="en-US" sz="900" dirty="0" smtClean="0">
                <a:solidFill>
                  <a:schemeClr val="bg1"/>
                </a:solidFill>
                <a:latin typeface="Courier New" pitchFamily="49" charset="0"/>
                <a:cs typeface="Courier New" pitchFamily="49" charset="0"/>
              </a:rPr>
              <a:t>--------  ----------  ----------------  -------------------------------------</a:t>
            </a:r>
          </a:p>
          <a:p>
            <a:pPr>
              <a:buFontTx/>
              <a:buNone/>
            </a:pPr>
            <a:r>
              <a:rPr lang="en-US" sz="900" dirty="0" smtClean="0">
                <a:solidFill>
                  <a:schemeClr val="bg1"/>
                </a:solidFill>
                <a:latin typeface="Courier New" pitchFamily="49" charset="0"/>
                <a:cs typeface="Courier New" pitchFamily="49" charset="0"/>
              </a:rPr>
              <a:t>UNUSED       9572004  no,  by default   unused pages</a:t>
            </a:r>
          </a:p>
          <a:p>
            <a:pPr>
              <a:buFontTx/>
              <a:buNone/>
            </a:pPr>
            <a:r>
              <a:rPr lang="en-US" sz="900" dirty="0" smtClean="0">
                <a:solidFill>
                  <a:schemeClr val="bg1"/>
                </a:solidFill>
                <a:latin typeface="Courier New" pitchFamily="49" charset="0"/>
                <a:cs typeface="Courier New" pitchFamily="49" charset="0"/>
              </a:rPr>
              <a:t>USERPG       1341553  no,  by default   user process pages</a:t>
            </a:r>
          </a:p>
          <a:p>
            <a:pPr>
              <a:buFontTx/>
              <a:buNone/>
            </a:pPr>
            <a:r>
              <a:rPr lang="en-US" sz="900" dirty="0" smtClean="0">
                <a:solidFill>
                  <a:schemeClr val="bg1"/>
                </a:solidFill>
                <a:latin typeface="Courier New" pitchFamily="49" charset="0"/>
                <a:cs typeface="Courier New" pitchFamily="49" charset="0"/>
              </a:rPr>
              <a:t>BCACHE          1980  no,  by default   buffer cache pages</a:t>
            </a:r>
          </a:p>
          <a:p>
            <a:pPr>
              <a:buFontTx/>
              <a:buNone/>
            </a:pPr>
            <a:r>
              <a:rPr lang="en-US" sz="900" dirty="0" smtClean="0">
                <a:solidFill>
                  <a:schemeClr val="bg1"/>
                </a:solidFill>
                <a:latin typeface="Courier New" pitchFamily="49" charset="0"/>
                <a:cs typeface="Courier New" pitchFamily="49" charset="0"/>
              </a:rPr>
              <a:t>KCODE           9142  no,  by default   kernel code pages</a:t>
            </a:r>
          </a:p>
          <a:p>
            <a:pPr>
              <a:buFontTx/>
              <a:buNone/>
            </a:pPr>
            <a:r>
              <a:rPr lang="en-US" sz="900" dirty="0" smtClean="0">
                <a:solidFill>
                  <a:schemeClr val="bg1"/>
                </a:solidFill>
                <a:latin typeface="Courier New" pitchFamily="49" charset="0"/>
                <a:cs typeface="Courier New" pitchFamily="49" charset="0"/>
              </a:rPr>
              <a:t>USTACK          1567  yes, by default   user process stacks</a:t>
            </a:r>
          </a:p>
          <a:p>
            <a:pPr>
              <a:buFontTx/>
              <a:buNone/>
            </a:pPr>
            <a:r>
              <a:rPr lang="en-US" sz="900" dirty="0" smtClean="0">
                <a:solidFill>
                  <a:schemeClr val="bg1"/>
                </a:solidFill>
                <a:latin typeface="Courier New" pitchFamily="49" charset="0"/>
                <a:cs typeface="Courier New" pitchFamily="49" charset="0"/>
              </a:rPr>
              <a:t>FSDATA            12  yes, by default   file system metadata</a:t>
            </a:r>
          </a:p>
          <a:p>
            <a:pPr>
              <a:buFontTx/>
              <a:buNone/>
            </a:pPr>
            <a:r>
              <a:rPr lang="en-US" sz="900" dirty="0" smtClean="0">
                <a:solidFill>
                  <a:schemeClr val="bg1"/>
                </a:solidFill>
                <a:latin typeface="Courier New" pitchFamily="49" charset="0"/>
                <a:cs typeface="Courier New" pitchFamily="49" charset="0"/>
              </a:rPr>
              <a:t>KDDATA       1492949  yes, by default   kernel dynamic data</a:t>
            </a:r>
          </a:p>
          <a:p>
            <a:pPr>
              <a:buFontTx/>
              <a:buNone/>
            </a:pPr>
            <a:r>
              <a:rPr lang="en-US" sz="900" dirty="0" smtClean="0">
                <a:solidFill>
                  <a:schemeClr val="bg1"/>
                </a:solidFill>
                <a:latin typeface="Courier New" pitchFamily="49" charset="0"/>
                <a:cs typeface="Courier New" pitchFamily="49" charset="0"/>
              </a:rPr>
              <a:t>KSDATA          8816  yes, by default   kernel static data</a:t>
            </a:r>
          </a:p>
          <a:p>
            <a:pPr>
              <a:buFontTx/>
              <a:buNone/>
            </a:pPr>
            <a:r>
              <a:rPr lang="en-US" sz="900" dirty="0" smtClean="0">
                <a:solidFill>
                  <a:schemeClr val="bg1"/>
                </a:solidFill>
                <a:latin typeface="Courier New" pitchFamily="49" charset="0"/>
                <a:cs typeface="Courier New" pitchFamily="49" charset="0"/>
              </a:rPr>
              <a:t>SUPERPG       128677  no,  by default   unused kernel super pages</a:t>
            </a:r>
          </a:p>
          <a:p>
            <a:pPr>
              <a:buFontTx/>
              <a:buNone/>
            </a:pPr>
            <a:endParaRPr lang="en-US" sz="900" dirty="0" smtClean="0">
              <a:solidFill>
                <a:schemeClr val="bg1"/>
              </a:solidFill>
              <a:latin typeface="Courier New" pitchFamily="49" charset="0"/>
              <a:cs typeface="Courier New" pitchFamily="49" charset="0"/>
            </a:endParaRPr>
          </a:p>
          <a:p>
            <a:pPr>
              <a:buFontTx/>
              <a:buNone/>
            </a:pPr>
            <a:r>
              <a:rPr lang="en-US" sz="900" dirty="0" smtClean="0">
                <a:solidFill>
                  <a:schemeClr val="bg1"/>
                </a:solidFill>
                <a:latin typeface="Courier New" pitchFamily="49" charset="0"/>
                <a:cs typeface="Courier New" pitchFamily="49" charset="0"/>
              </a:rPr>
              <a:t>Total pages on system:          </a:t>
            </a:r>
            <a:r>
              <a:rPr lang="en-US" sz="900" b="1" dirty="0" smtClean="0">
                <a:solidFill>
                  <a:srgbClr val="0070C0"/>
                </a:solidFill>
                <a:latin typeface="Courier New" pitchFamily="49" charset="0"/>
                <a:cs typeface="Courier New" pitchFamily="49" charset="0"/>
              </a:rPr>
              <a:t>12556700</a:t>
            </a:r>
          </a:p>
          <a:p>
            <a:pPr>
              <a:buFontTx/>
              <a:buNone/>
            </a:pPr>
            <a:r>
              <a:rPr lang="en-US" sz="900" dirty="0" smtClean="0">
                <a:solidFill>
                  <a:schemeClr val="bg1"/>
                </a:solidFill>
                <a:latin typeface="Courier New" pitchFamily="49" charset="0"/>
                <a:cs typeface="Courier New" pitchFamily="49" charset="0"/>
              </a:rPr>
              <a:t>Total pages included in dump:    1503344</a:t>
            </a:r>
          </a:p>
          <a:p>
            <a:pPr>
              <a:buFontTx/>
              <a:buNone/>
            </a:pPr>
            <a:endParaRPr lang="en-US" sz="900" dirty="0" smtClean="0">
              <a:solidFill>
                <a:schemeClr val="bg1"/>
              </a:solidFill>
              <a:latin typeface="Courier New" pitchFamily="49" charset="0"/>
              <a:cs typeface="Courier New" pitchFamily="49" charset="0"/>
            </a:endParaRPr>
          </a:p>
          <a:p>
            <a:pPr>
              <a:buFontTx/>
              <a:buNone/>
            </a:pPr>
            <a:r>
              <a:rPr lang="en-US" sz="900" dirty="0" smtClean="0">
                <a:solidFill>
                  <a:schemeClr val="bg1"/>
                </a:solidFill>
                <a:latin typeface="Courier New" pitchFamily="49" charset="0"/>
                <a:cs typeface="Courier New" pitchFamily="49" charset="0"/>
              </a:rPr>
              <a:t>Dump compressed:    ON</a:t>
            </a:r>
          </a:p>
          <a:p>
            <a:pPr>
              <a:buFontTx/>
              <a:buNone/>
            </a:pPr>
            <a:r>
              <a:rPr lang="en-US" sz="900" dirty="0" smtClean="0">
                <a:solidFill>
                  <a:schemeClr val="bg1"/>
                </a:solidFill>
                <a:latin typeface="Courier New" pitchFamily="49" charset="0"/>
                <a:cs typeface="Courier New" pitchFamily="49" charset="0"/>
              </a:rPr>
              <a:t>Dump Parallel:    ON</a:t>
            </a:r>
          </a:p>
          <a:p>
            <a:pPr>
              <a:buFontTx/>
              <a:buNone/>
            </a:pPr>
            <a:endParaRPr lang="en-US" sz="900" dirty="0" smtClean="0">
              <a:solidFill>
                <a:schemeClr val="bg1"/>
              </a:solidFill>
              <a:latin typeface="Courier New" pitchFamily="49" charset="0"/>
              <a:cs typeface="Courier New" pitchFamily="49" charset="0"/>
            </a:endParaRPr>
          </a:p>
          <a:p>
            <a:pPr>
              <a:buFontTx/>
              <a:buNone/>
            </a:pPr>
            <a:r>
              <a:rPr lang="en-US" sz="900" dirty="0" smtClean="0">
                <a:solidFill>
                  <a:schemeClr val="bg1"/>
                </a:solidFill>
                <a:latin typeface="Courier New" pitchFamily="49" charset="0"/>
                <a:cs typeface="Courier New" pitchFamily="49" charset="0"/>
              </a:rPr>
              <a:t>DEVICE       OFFSET(kB)   SIZE (kB)    LOGICAL VOL. NAME</a:t>
            </a:r>
          </a:p>
          <a:p>
            <a:pPr>
              <a:buFontTx/>
              <a:buNone/>
            </a:pPr>
            <a:r>
              <a:rPr lang="en-US" sz="900" dirty="0" smtClean="0">
                <a:solidFill>
                  <a:schemeClr val="bg1"/>
                </a:solidFill>
                <a:latin typeface="Courier New" pitchFamily="49" charset="0"/>
                <a:cs typeface="Courier New" pitchFamily="49" charset="0"/>
              </a:rPr>
              <a:t>------------ ------------ ------------ ------------ -------------------------</a:t>
            </a:r>
          </a:p>
          <a:p>
            <a:pPr>
              <a:buFontTx/>
              <a:buNone/>
            </a:pPr>
            <a:r>
              <a:rPr lang="en-US" sz="900" dirty="0" smtClean="0">
                <a:solidFill>
                  <a:schemeClr val="bg1"/>
                </a:solidFill>
                <a:latin typeface="Courier New" pitchFamily="49" charset="0"/>
                <a:cs typeface="Courier New" pitchFamily="49" charset="0"/>
              </a:rPr>
              <a:t>  1:0x000005      2349920      4194304  64:0x000002 /dev/vg00/lvol2</a:t>
            </a:r>
          </a:p>
          <a:p>
            <a:pPr>
              <a:buFontTx/>
              <a:buNone/>
            </a:pPr>
            <a:r>
              <a:rPr lang="en-US" sz="900" dirty="0" smtClean="0">
                <a:solidFill>
                  <a:schemeClr val="bg1"/>
                </a:solidFill>
                <a:latin typeface="Courier New" pitchFamily="49" charset="0"/>
                <a:cs typeface="Courier New" pitchFamily="49" charset="0"/>
              </a:rPr>
              <a:t>                          ------------</a:t>
            </a:r>
          </a:p>
          <a:p>
            <a:pPr>
              <a:buFontTx/>
              <a:buNone/>
            </a:pPr>
            <a:r>
              <a:rPr lang="en-US" sz="900" dirty="0" smtClean="0">
                <a:solidFill>
                  <a:schemeClr val="bg1"/>
                </a:solidFill>
                <a:latin typeface="Courier New" pitchFamily="49" charset="0"/>
                <a:cs typeface="Courier New" pitchFamily="49" charset="0"/>
              </a:rPr>
              <a:t>                               4194304</a:t>
            </a:r>
          </a:p>
          <a:p>
            <a:pPr>
              <a:buFontTx/>
              <a:buNone/>
            </a:pPr>
            <a:endParaRPr lang="en-US" sz="900" dirty="0" smtClean="0">
              <a:solidFill>
                <a:schemeClr val="bg1"/>
              </a:solidFill>
              <a:latin typeface="Courier New" pitchFamily="49" charset="0"/>
              <a:cs typeface="Courier New" pitchFamily="49" charset="0"/>
            </a:endParaRPr>
          </a:p>
          <a:p>
            <a:pPr>
              <a:buFontTx/>
              <a:buNone/>
            </a:pPr>
            <a:r>
              <a:rPr lang="en-US" sz="900" dirty="0" smtClean="0">
                <a:solidFill>
                  <a:schemeClr val="bg1"/>
                </a:solidFill>
                <a:latin typeface="Courier New" pitchFamily="49" charset="0"/>
                <a:cs typeface="Courier New" pitchFamily="49" charset="0"/>
              </a:rPr>
              <a:t># getconf PAGESIZE</a:t>
            </a:r>
          </a:p>
          <a:p>
            <a:pPr>
              <a:buFontTx/>
              <a:buNone/>
            </a:pPr>
            <a:r>
              <a:rPr lang="en-US" sz="900" b="1" dirty="0" smtClean="0">
                <a:solidFill>
                  <a:srgbClr val="0070C0"/>
                </a:solidFill>
                <a:latin typeface="Courier New" pitchFamily="49" charset="0"/>
                <a:cs typeface="Courier New" pitchFamily="49" charset="0"/>
              </a:rPr>
              <a:t>4096</a:t>
            </a:r>
          </a:p>
          <a:p>
            <a:pPr>
              <a:buFontTx/>
              <a:buNone/>
            </a:pPr>
            <a:endParaRPr lang="en-US" sz="1000" dirty="0"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AutoShape 2"/>
          <p:cNvSpPr>
            <a:spLocks noChangeArrowheads="1"/>
          </p:cNvSpPr>
          <p:nvPr/>
        </p:nvSpPr>
        <p:spPr bwMode="auto">
          <a:xfrm>
            <a:off x="3556000" y="2476500"/>
            <a:ext cx="5351463" cy="1758950"/>
          </a:xfrm>
          <a:prstGeom prst="roundRect">
            <a:avLst>
              <a:gd name="adj" fmla="val 16667"/>
            </a:avLst>
          </a:prstGeom>
          <a:solidFill>
            <a:schemeClr val="accent2">
              <a:lumMod val="75000"/>
            </a:schemeClr>
          </a:solidFill>
          <a:ln w="9525">
            <a:solidFill>
              <a:schemeClr val="tx1"/>
            </a:solidFill>
            <a:round/>
            <a:headEnd/>
            <a:tailEnd/>
          </a:ln>
        </p:spPr>
        <p:txBody>
          <a:bodyPr wrap="none" anchor="ctr"/>
          <a:lstStyle/>
          <a:p>
            <a:pPr algn="ctr">
              <a:defRPr/>
            </a:pPr>
            <a:endParaRPr lang="en-AU" sz="2000" dirty="0">
              <a:cs typeface="+mn-cs"/>
            </a:endParaRPr>
          </a:p>
        </p:txBody>
      </p:sp>
      <p:sp>
        <p:nvSpPr>
          <p:cNvPr id="20483" name="Rectangle 3"/>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HP-UX Pseudoswap</a:t>
            </a:r>
          </a:p>
        </p:txBody>
      </p:sp>
      <p:grpSp>
        <p:nvGrpSpPr>
          <p:cNvPr id="2" name="Group 4"/>
          <p:cNvGrpSpPr>
            <a:grpSpLocks/>
          </p:cNvGrpSpPr>
          <p:nvPr/>
        </p:nvGrpSpPr>
        <p:grpSpPr bwMode="auto">
          <a:xfrm>
            <a:off x="1209675" y="4232275"/>
            <a:ext cx="1566863" cy="2132013"/>
            <a:chOff x="608" y="2219"/>
            <a:chExt cx="987" cy="1543"/>
          </a:xfrm>
          <a:solidFill>
            <a:srgbClr val="C00000"/>
          </a:solidFill>
        </p:grpSpPr>
        <p:sp>
          <p:nvSpPr>
            <p:cNvPr id="8211" name="Freeform 5"/>
            <p:cNvSpPr>
              <a:spLocks/>
            </p:cNvSpPr>
            <p:nvPr/>
          </p:nvSpPr>
          <p:spPr bwMode="auto">
            <a:xfrm>
              <a:off x="922" y="2305"/>
              <a:ext cx="387" cy="337"/>
            </a:xfrm>
            <a:custGeom>
              <a:avLst/>
              <a:gdLst>
                <a:gd name="T0" fmla="*/ 13 w 773"/>
                <a:gd name="T1" fmla="*/ 5 h 674"/>
                <a:gd name="T2" fmla="*/ 11 w 773"/>
                <a:gd name="T3" fmla="*/ 3 h 674"/>
                <a:gd name="T4" fmla="*/ 8 w 773"/>
                <a:gd name="T5" fmla="*/ 1 h 674"/>
                <a:gd name="T6" fmla="*/ 5 w 773"/>
                <a:gd name="T7" fmla="*/ 0 h 674"/>
                <a:gd name="T8" fmla="*/ 3 w 773"/>
                <a:gd name="T9" fmla="*/ 1 h 674"/>
                <a:gd name="T10" fmla="*/ 2 w 773"/>
                <a:gd name="T11" fmla="*/ 1 h 674"/>
                <a:gd name="T12" fmla="*/ 0 w 773"/>
                <a:gd name="T13" fmla="*/ 5 h 674"/>
                <a:gd name="T14" fmla="*/ 1 w 773"/>
                <a:gd name="T15" fmla="*/ 10 h 674"/>
                <a:gd name="T16" fmla="*/ 2 w 773"/>
                <a:gd name="T17" fmla="*/ 13 h 674"/>
                <a:gd name="T18" fmla="*/ 4 w 773"/>
                <a:gd name="T19" fmla="*/ 17 h 674"/>
                <a:gd name="T20" fmla="*/ 6 w 773"/>
                <a:gd name="T21" fmla="*/ 20 h 674"/>
                <a:gd name="T22" fmla="*/ 9 w 773"/>
                <a:gd name="T23" fmla="*/ 21 h 674"/>
                <a:gd name="T24" fmla="*/ 12 w 773"/>
                <a:gd name="T25" fmla="*/ 21 h 674"/>
                <a:gd name="T26" fmla="*/ 15 w 773"/>
                <a:gd name="T27" fmla="*/ 21 h 674"/>
                <a:gd name="T28" fmla="*/ 16 w 773"/>
                <a:gd name="T29" fmla="*/ 18 h 674"/>
                <a:gd name="T30" fmla="*/ 17 w 773"/>
                <a:gd name="T31" fmla="*/ 14 h 674"/>
                <a:gd name="T32" fmla="*/ 17 w 773"/>
                <a:gd name="T33" fmla="*/ 11 h 674"/>
                <a:gd name="T34" fmla="*/ 24 w 773"/>
                <a:gd name="T35" fmla="*/ 11 h 674"/>
                <a:gd name="T36" fmla="*/ 25 w 773"/>
                <a:gd name="T37" fmla="*/ 10 h 674"/>
                <a:gd name="T38" fmla="*/ 16 w 773"/>
                <a:gd name="T39" fmla="*/ 10 h 674"/>
                <a:gd name="T40" fmla="*/ 14 w 773"/>
                <a:gd name="T41" fmla="*/ 5 h 674"/>
                <a:gd name="T42" fmla="*/ 13 w 773"/>
                <a:gd name="T43" fmla="*/ 5 h 6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3"/>
                <a:gd name="T67" fmla="*/ 0 h 674"/>
                <a:gd name="T68" fmla="*/ 773 w 773"/>
                <a:gd name="T69" fmla="*/ 674 h 6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3" h="674">
                  <a:moveTo>
                    <a:pt x="403" y="156"/>
                  </a:moveTo>
                  <a:lnTo>
                    <a:pt x="335" y="86"/>
                  </a:lnTo>
                  <a:lnTo>
                    <a:pt x="240" y="35"/>
                  </a:lnTo>
                  <a:lnTo>
                    <a:pt x="156" y="0"/>
                  </a:lnTo>
                  <a:lnTo>
                    <a:pt x="88" y="9"/>
                  </a:lnTo>
                  <a:lnTo>
                    <a:pt x="39" y="48"/>
                  </a:lnTo>
                  <a:lnTo>
                    <a:pt x="0" y="165"/>
                  </a:lnTo>
                  <a:lnTo>
                    <a:pt x="15" y="299"/>
                  </a:lnTo>
                  <a:lnTo>
                    <a:pt x="56" y="428"/>
                  </a:lnTo>
                  <a:lnTo>
                    <a:pt x="100" y="528"/>
                  </a:lnTo>
                  <a:lnTo>
                    <a:pt x="184" y="631"/>
                  </a:lnTo>
                  <a:lnTo>
                    <a:pt x="257" y="674"/>
                  </a:lnTo>
                  <a:lnTo>
                    <a:pt x="357" y="674"/>
                  </a:lnTo>
                  <a:lnTo>
                    <a:pt x="459" y="645"/>
                  </a:lnTo>
                  <a:lnTo>
                    <a:pt x="509" y="570"/>
                  </a:lnTo>
                  <a:lnTo>
                    <a:pt x="536" y="476"/>
                  </a:lnTo>
                  <a:lnTo>
                    <a:pt x="526" y="359"/>
                  </a:lnTo>
                  <a:lnTo>
                    <a:pt x="761" y="372"/>
                  </a:lnTo>
                  <a:lnTo>
                    <a:pt x="773" y="320"/>
                  </a:lnTo>
                  <a:lnTo>
                    <a:pt x="504" y="299"/>
                  </a:lnTo>
                  <a:lnTo>
                    <a:pt x="437" y="178"/>
                  </a:lnTo>
                  <a:lnTo>
                    <a:pt x="403" y="156"/>
                  </a:lnTo>
                  <a:close/>
                </a:path>
              </a:pathLst>
            </a:custGeom>
            <a:grpFill/>
            <a:ln w="9525">
              <a:noFill/>
              <a:round/>
              <a:headEnd/>
              <a:tailEnd/>
            </a:ln>
          </p:spPr>
          <p:txBody>
            <a:bodyPr/>
            <a:lstStyle/>
            <a:p>
              <a:pPr>
                <a:defRPr/>
              </a:pPr>
              <a:endParaRPr lang="en-US" dirty="0">
                <a:cs typeface="+mn-cs"/>
              </a:endParaRPr>
            </a:p>
          </p:txBody>
        </p:sp>
        <p:sp>
          <p:nvSpPr>
            <p:cNvPr id="8212" name="Freeform 6"/>
            <p:cNvSpPr>
              <a:spLocks/>
            </p:cNvSpPr>
            <p:nvPr/>
          </p:nvSpPr>
          <p:spPr bwMode="auto">
            <a:xfrm>
              <a:off x="608" y="2219"/>
              <a:ext cx="445" cy="540"/>
            </a:xfrm>
            <a:custGeom>
              <a:avLst/>
              <a:gdLst>
                <a:gd name="T0" fmla="*/ 16 w 891"/>
                <a:gd name="T1" fmla="*/ 0 h 1081"/>
                <a:gd name="T2" fmla="*/ 19 w 891"/>
                <a:gd name="T3" fmla="*/ 0 h 1081"/>
                <a:gd name="T4" fmla="*/ 22 w 891"/>
                <a:gd name="T5" fmla="*/ 0 h 1081"/>
                <a:gd name="T6" fmla="*/ 24 w 891"/>
                <a:gd name="T7" fmla="*/ 1 h 1081"/>
                <a:gd name="T8" fmla="*/ 26 w 891"/>
                <a:gd name="T9" fmla="*/ 3 h 1081"/>
                <a:gd name="T10" fmla="*/ 25 w 891"/>
                <a:gd name="T11" fmla="*/ 5 h 1081"/>
                <a:gd name="T12" fmla="*/ 23 w 891"/>
                <a:gd name="T13" fmla="*/ 5 h 1081"/>
                <a:gd name="T14" fmla="*/ 24 w 891"/>
                <a:gd name="T15" fmla="*/ 3 h 1081"/>
                <a:gd name="T16" fmla="*/ 22 w 891"/>
                <a:gd name="T17" fmla="*/ 2 h 1081"/>
                <a:gd name="T18" fmla="*/ 21 w 891"/>
                <a:gd name="T19" fmla="*/ 1 h 1081"/>
                <a:gd name="T20" fmla="*/ 18 w 891"/>
                <a:gd name="T21" fmla="*/ 2 h 1081"/>
                <a:gd name="T22" fmla="*/ 19 w 891"/>
                <a:gd name="T23" fmla="*/ 3 h 1081"/>
                <a:gd name="T24" fmla="*/ 19 w 891"/>
                <a:gd name="T25" fmla="*/ 5 h 1081"/>
                <a:gd name="T26" fmla="*/ 19 w 891"/>
                <a:gd name="T27" fmla="*/ 6 h 1081"/>
                <a:gd name="T28" fmla="*/ 16 w 891"/>
                <a:gd name="T29" fmla="*/ 7 h 1081"/>
                <a:gd name="T30" fmla="*/ 13 w 891"/>
                <a:gd name="T31" fmla="*/ 6 h 1081"/>
                <a:gd name="T32" fmla="*/ 13 w 891"/>
                <a:gd name="T33" fmla="*/ 5 h 1081"/>
                <a:gd name="T34" fmla="*/ 10 w 891"/>
                <a:gd name="T35" fmla="*/ 8 h 1081"/>
                <a:gd name="T36" fmla="*/ 8 w 891"/>
                <a:gd name="T37" fmla="*/ 11 h 1081"/>
                <a:gd name="T38" fmla="*/ 6 w 891"/>
                <a:gd name="T39" fmla="*/ 14 h 1081"/>
                <a:gd name="T40" fmla="*/ 4 w 891"/>
                <a:gd name="T41" fmla="*/ 17 h 1081"/>
                <a:gd name="T42" fmla="*/ 4 w 891"/>
                <a:gd name="T43" fmla="*/ 21 h 1081"/>
                <a:gd name="T44" fmla="*/ 4 w 891"/>
                <a:gd name="T45" fmla="*/ 22 h 1081"/>
                <a:gd name="T46" fmla="*/ 7 w 891"/>
                <a:gd name="T47" fmla="*/ 24 h 1081"/>
                <a:gd name="T48" fmla="*/ 13 w 891"/>
                <a:gd name="T49" fmla="*/ 26 h 1081"/>
                <a:gd name="T50" fmla="*/ 16 w 891"/>
                <a:gd name="T51" fmla="*/ 27 h 1081"/>
                <a:gd name="T52" fmla="*/ 19 w 891"/>
                <a:gd name="T53" fmla="*/ 27 h 1081"/>
                <a:gd name="T54" fmla="*/ 24 w 891"/>
                <a:gd name="T55" fmla="*/ 29 h 1081"/>
                <a:gd name="T56" fmla="*/ 27 w 891"/>
                <a:gd name="T57" fmla="*/ 30 h 1081"/>
                <a:gd name="T58" fmla="*/ 27 w 891"/>
                <a:gd name="T59" fmla="*/ 32 h 1081"/>
                <a:gd name="T60" fmla="*/ 26 w 891"/>
                <a:gd name="T61" fmla="*/ 33 h 1081"/>
                <a:gd name="T62" fmla="*/ 23 w 891"/>
                <a:gd name="T63" fmla="*/ 33 h 1081"/>
                <a:gd name="T64" fmla="*/ 20 w 891"/>
                <a:gd name="T65" fmla="*/ 32 h 1081"/>
                <a:gd name="T66" fmla="*/ 13 w 891"/>
                <a:gd name="T67" fmla="*/ 29 h 1081"/>
                <a:gd name="T68" fmla="*/ 7 w 891"/>
                <a:gd name="T69" fmla="*/ 27 h 1081"/>
                <a:gd name="T70" fmla="*/ 3 w 891"/>
                <a:gd name="T71" fmla="*/ 25 h 1081"/>
                <a:gd name="T72" fmla="*/ 0 w 891"/>
                <a:gd name="T73" fmla="*/ 23 h 1081"/>
                <a:gd name="T74" fmla="*/ 0 w 891"/>
                <a:gd name="T75" fmla="*/ 20 h 1081"/>
                <a:gd name="T76" fmla="*/ 1 w 891"/>
                <a:gd name="T77" fmla="*/ 17 h 1081"/>
                <a:gd name="T78" fmla="*/ 4 w 891"/>
                <a:gd name="T79" fmla="*/ 12 h 1081"/>
                <a:gd name="T80" fmla="*/ 7 w 891"/>
                <a:gd name="T81" fmla="*/ 8 h 1081"/>
                <a:gd name="T82" fmla="*/ 11 w 891"/>
                <a:gd name="T83" fmla="*/ 4 h 1081"/>
                <a:gd name="T84" fmla="*/ 14 w 891"/>
                <a:gd name="T85" fmla="*/ 2 h 1081"/>
                <a:gd name="T86" fmla="*/ 17 w 891"/>
                <a:gd name="T87" fmla="*/ 0 h 1081"/>
                <a:gd name="T88" fmla="*/ 16 w 891"/>
                <a:gd name="T89" fmla="*/ 0 h 10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91"/>
                <a:gd name="T136" fmla="*/ 0 h 1081"/>
                <a:gd name="T137" fmla="*/ 891 w 891"/>
                <a:gd name="T138" fmla="*/ 1081 h 108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91" h="1081">
                  <a:moveTo>
                    <a:pt x="520" y="25"/>
                  </a:moveTo>
                  <a:lnTo>
                    <a:pt x="632" y="0"/>
                  </a:lnTo>
                  <a:lnTo>
                    <a:pt x="721" y="4"/>
                  </a:lnTo>
                  <a:lnTo>
                    <a:pt x="789" y="43"/>
                  </a:lnTo>
                  <a:lnTo>
                    <a:pt x="835" y="104"/>
                  </a:lnTo>
                  <a:lnTo>
                    <a:pt x="818" y="168"/>
                  </a:lnTo>
                  <a:lnTo>
                    <a:pt x="755" y="168"/>
                  </a:lnTo>
                  <a:lnTo>
                    <a:pt x="772" y="116"/>
                  </a:lnTo>
                  <a:lnTo>
                    <a:pt x="721" y="69"/>
                  </a:lnTo>
                  <a:lnTo>
                    <a:pt x="672" y="52"/>
                  </a:lnTo>
                  <a:lnTo>
                    <a:pt x="588" y="69"/>
                  </a:lnTo>
                  <a:lnTo>
                    <a:pt x="621" y="121"/>
                  </a:lnTo>
                  <a:lnTo>
                    <a:pt x="632" y="168"/>
                  </a:lnTo>
                  <a:lnTo>
                    <a:pt x="621" y="208"/>
                  </a:lnTo>
                  <a:lnTo>
                    <a:pt x="537" y="225"/>
                  </a:lnTo>
                  <a:lnTo>
                    <a:pt x="447" y="212"/>
                  </a:lnTo>
                  <a:lnTo>
                    <a:pt x="430" y="181"/>
                  </a:lnTo>
                  <a:lnTo>
                    <a:pt x="335" y="263"/>
                  </a:lnTo>
                  <a:lnTo>
                    <a:pt x="280" y="354"/>
                  </a:lnTo>
                  <a:lnTo>
                    <a:pt x="202" y="471"/>
                  </a:lnTo>
                  <a:lnTo>
                    <a:pt x="151" y="575"/>
                  </a:lnTo>
                  <a:lnTo>
                    <a:pt x="129" y="674"/>
                  </a:lnTo>
                  <a:lnTo>
                    <a:pt x="146" y="726"/>
                  </a:lnTo>
                  <a:lnTo>
                    <a:pt x="236" y="791"/>
                  </a:lnTo>
                  <a:lnTo>
                    <a:pt x="420" y="847"/>
                  </a:lnTo>
                  <a:lnTo>
                    <a:pt x="520" y="872"/>
                  </a:lnTo>
                  <a:lnTo>
                    <a:pt x="621" y="886"/>
                  </a:lnTo>
                  <a:lnTo>
                    <a:pt x="772" y="933"/>
                  </a:lnTo>
                  <a:lnTo>
                    <a:pt x="884" y="964"/>
                  </a:lnTo>
                  <a:lnTo>
                    <a:pt x="891" y="1024"/>
                  </a:lnTo>
                  <a:lnTo>
                    <a:pt x="835" y="1068"/>
                  </a:lnTo>
                  <a:lnTo>
                    <a:pt x="767" y="1081"/>
                  </a:lnTo>
                  <a:lnTo>
                    <a:pt x="665" y="1041"/>
                  </a:lnTo>
                  <a:lnTo>
                    <a:pt x="430" y="947"/>
                  </a:lnTo>
                  <a:lnTo>
                    <a:pt x="236" y="882"/>
                  </a:lnTo>
                  <a:lnTo>
                    <a:pt x="100" y="808"/>
                  </a:lnTo>
                  <a:lnTo>
                    <a:pt x="11" y="743"/>
                  </a:lnTo>
                  <a:lnTo>
                    <a:pt x="0" y="665"/>
                  </a:lnTo>
                  <a:lnTo>
                    <a:pt x="49" y="561"/>
                  </a:lnTo>
                  <a:lnTo>
                    <a:pt x="151" y="406"/>
                  </a:lnTo>
                  <a:lnTo>
                    <a:pt x="246" y="277"/>
                  </a:lnTo>
                  <a:lnTo>
                    <a:pt x="364" y="142"/>
                  </a:lnTo>
                  <a:lnTo>
                    <a:pt x="454" y="64"/>
                  </a:lnTo>
                  <a:lnTo>
                    <a:pt x="566" y="25"/>
                  </a:lnTo>
                  <a:lnTo>
                    <a:pt x="520" y="25"/>
                  </a:lnTo>
                  <a:close/>
                </a:path>
              </a:pathLst>
            </a:custGeom>
            <a:grpFill/>
            <a:ln w="9525">
              <a:noFill/>
              <a:round/>
              <a:headEnd/>
              <a:tailEnd/>
            </a:ln>
          </p:spPr>
          <p:txBody>
            <a:bodyPr/>
            <a:lstStyle/>
            <a:p>
              <a:pPr>
                <a:defRPr/>
              </a:pPr>
              <a:endParaRPr lang="en-US" dirty="0">
                <a:cs typeface="+mn-cs"/>
              </a:endParaRPr>
            </a:p>
          </p:txBody>
        </p:sp>
        <p:sp>
          <p:nvSpPr>
            <p:cNvPr id="8213" name="Freeform 7"/>
            <p:cNvSpPr>
              <a:spLocks/>
            </p:cNvSpPr>
            <p:nvPr/>
          </p:nvSpPr>
          <p:spPr bwMode="auto">
            <a:xfrm>
              <a:off x="1027" y="2667"/>
              <a:ext cx="233" cy="507"/>
            </a:xfrm>
            <a:custGeom>
              <a:avLst/>
              <a:gdLst>
                <a:gd name="T0" fmla="*/ 1 w 465"/>
                <a:gd name="T1" fmla="*/ 2 h 1015"/>
                <a:gd name="T2" fmla="*/ 2 w 465"/>
                <a:gd name="T3" fmla="*/ 0 h 1015"/>
                <a:gd name="T4" fmla="*/ 4 w 465"/>
                <a:gd name="T5" fmla="*/ 0 h 1015"/>
                <a:gd name="T6" fmla="*/ 6 w 465"/>
                <a:gd name="T7" fmla="*/ 0 h 1015"/>
                <a:gd name="T8" fmla="*/ 9 w 465"/>
                <a:gd name="T9" fmla="*/ 1 h 1015"/>
                <a:gd name="T10" fmla="*/ 11 w 465"/>
                <a:gd name="T11" fmla="*/ 4 h 1015"/>
                <a:gd name="T12" fmla="*/ 13 w 465"/>
                <a:gd name="T13" fmla="*/ 7 h 1015"/>
                <a:gd name="T14" fmla="*/ 14 w 465"/>
                <a:gd name="T15" fmla="*/ 11 h 1015"/>
                <a:gd name="T16" fmla="*/ 15 w 465"/>
                <a:gd name="T17" fmla="*/ 15 h 1015"/>
                <a:gd name="T18" fmla="*/ 15 w 465"/>
                <a:gd name="T19" fmla="*/ 20 h 1015"/>
                <a:gd name="T20" fmla="*/ 15 w 465"/>
                <a:gd name="T21" fmla="*/ 26 h 1015"/>
                <a:gd name="T22" fmla="*/ 14 w 465"/>
                <a:gd name="T23" fmla="*/ 29 h 1015"/>
                <a:gd name="T24" fmla="*/ 12 w 465"/>
                <a:gd name="T25" fmla="*/ 31 h 1015"/>
                <a:gd name="T26" fmla="*/ 9 w 465"/>
                <a:gd name="T27" fmla="*/ 31 h 1015"/>
                <a:gd name="T28" fmla="*/ 5 w 465"/>
                <a:gd name="T29" fmla="*/ 31 h 1015"/>
                <a:gd name="T30" fmla="*/ 3 w 465"/>
                <a:gd name="T31" fmla="*/ 29 h 1015"/>
                <a:gd name="T32" fmla="*/ 2 w 465"/>
                <a:gd name="T33" fmla="*/ 27 h 1015"/>
                <a:gd name="T34" fmla="*/ 2 w 465"/>
                <a:gd name="T35" fmla="*/ 24 h 1015"/>
                <a:gd name="T36" fmla="*/ 1 w 465"/>
                <a:gd name="T37" fmla="*/ 19 h 1015"/>
                <a:gd name="T38" fmla="*/ 0 w 465"/>
                <a:gd name="T39" fmla="*/ 13 h 1015"/>
                <a:gd name="T40" fmla="*/ 0 w 465"/>
                <a:gd name="T41" fmla="*/ 6 h 1015"/>
                <a:gd name="T42" fmla="*/ 1 w 465"/>
                <a:gd name="T43" fmla="*/ 3 h 1015"/>
                <a:gd name="T44" fmla="*/ 1 w 465"/>
                <a:gd name="T45" fmla="*/ 2 h 10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65"/>
                <a:gd name="T70" fmla="*/ 0 h 1015"/>
                <a:gd name="T71" fmla="*/ 465 w 465"/>
                <a:gd name="T72" fmla="*/ 1015 h 10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65" h="1015">
                  <a:moveTo>
                    <a:pt x="29" y="79"/>
                  </a:moveTo>
                  <a:lnTo>
                    <a:pt x="45" y="27"/>
                  </a:lnTo>
                  <a:lnTo>
                    <a:pt x="118" y="0"/>
                  </a:lnTo>
                  <a:lnTo>
                    <a:pt x="184" y="0"/>
                  </a:lnTo>
                  <a:lnTo>
                    <a:pt x="269" y="39"/>
                  </a:lnTo>
                  <a:lnTo>
                    <a:pt x="348" y="130"/>
                  </a:lnTo>
                  <a:lnTo>
                    <a:pt x="404" y="225"/>
                  </a:lnTo>
                  <a:lnTo>
                    <a:pt x="431" y="354"/>
                  </a:lnTo>
                  <a:lnTo>
                    <a:pt x="455" y="505"/>
                  </a:lnTo>
                  <a:lnTo>
                    <a:pt x="465" y="652"/>
                  </a:lnTo>
                  <a:lnTo>
                    <a:pt x="465" y="842"/>
                  </a:lnTo>
                  <a:lnTo>
                    <a:pt x="431" y="959"/>
                  </a:lnTo>
                  <a:lnTo>
                    <a:pt x="370" y="1001"/>
                  </a:lnTo>
                  <a:lnTo>
                    <a:pt x="264" y="1015"/>
                  </a:lnTo>
                  <a:lnTo>
                    <a:pt x="152" y="1011"/>
                  </a:lnTo>
                  <a:lnTo>
                    <a:pt x="95" y="959"/>
                  </a:lnTo>
                  <a:lnTo>
                    <a:pt x="62" y="868"/>
                  </a:lnTo>
                  <a:lnTo>
                    <a:pt x="34" y="778"/>
                  </a:lnTo>
                  <a:lnTo>
                    <a:pt x="12" y="613"/>
                  </a:lnTo>
                  <a:lnTo>
                    <a:pt x="0" y="428"/>
                  </a:lnTo>
                  <a:lnTo>
                    <a:pt x="0" y="212"/>
                  </a:lnTo>
                  <a:lnTo>
                    <a:pt x="29" y="117"/>
                  </a:lnTo>
                  <a:lnTo>
                    <a:pt x="29" y="79"/>
                  </a:lnTo>
                  <a:close/>
                </a:path>
              </a:pathLst>
            </a:custGeom>
            <a:grpFill/>
            <a:ln w="9525">
              <a:noFill/>
              <a:round/>
              <a:headEnd/>
              <a:tailEnd/>
            </a:ln>
          </p:spPr>
          <p:txBody>
            <a:bodyPr/>
            <a:lstStyle/>
            <a:p>
              <a:pPr>
                <a:defRPr/>
              </a:pPr>
              <a:endParaRPr lang="en-US" dirty="0">
                <a:cs typeface="+mn-cs"/>
              </a:endParaRPr>
            </a:p>
          </p:txBody>
        </p:sp>
        <p:sp>
          <p:nvSpPr>
            <p:cNvPr id="8214" name="Freeform 8"/>
            <p:cNvSpPr>
              <a:spLocks/>
            </p:cNvSpPr>
            <p:nvPr/>
          </p:nvSpPr>
          <p:spPr bwMode="auto">
            <a:xfrm>
              <a:off x="1135" y="2681"/>
              <a:ext cx="355" cy="389"/>
            </a:xfrm>
            <a:custGeom>
              <a:avLst/>
              <a:gdLst>
                <a:gd name="T0" fmla="*/ 1 w 710"/>
                <a:gd name="T1" fmla="*/ 0 h 779"/>
                <a:gd name="T2" fmla="*/ 6 w 710"/>
                <a:gd name="T3" fmla="*/ 0 h 779"/>
                <a:gd name="T4" fmla="*/ 11 w 710"/>
                <a:gd name="T5" fmla="*/ 1 h 779"/>
                <a:gd name="T6" fmla="*/ 15 w 710"/>
                <a:gd name="T7" fmla="*/ 3 h 779"/>
                <a:gd name="T8" fmla="*/ 19 w 710"/>
                <a:gd name="T9" fmla="*/ 4 h 779"/>
                <a:gd name="T10" fmla="*/ 22 w 710"/>
                <a:gd name="T11" fmla="*/ 7 h 779"/>
                <a:gd name="T12" fmla="*/ 22 w 710"/>
                <a:gd name="T13" fmla="*/ 8 h 779"/>
                <a:gd name="T14" fmla="*/ 21 w 710"/>
                <a:gd name="T15" fmla="*/ 12 h 779"/>
                <a:gd name="T16" fmla="*/ 17 w 710"/>
                <a:gd name="T17" fmla="*/ 14 h 779"/>
                <a:gd name="T18" fmla="*/ 12 w 710"/>
                <a:gd name="T19" fmla="*/ 16 h 779"/>
                <a:gd name="T20" fmla="*/ 11 w 710"/>
                <a:gd name="T21" fmla="*/ 17 h 779"/>
                <a:gd name="T22" fmla="*/ 6 w 710"/>
                <a:gd name="T23" fmla="*/ 18 h 779"/>
                <a:gd name="T24" fmla="*/ 6 w 710"/>
                <a:gd name="T25" fmla="*/ 19 h 779"/>
                <a:gd name="T26" fmla="*/ 10 w 710"/>
                <a:gd name="T27" fmla="*/ 20 h 779"/>
                <a:gd name="T28" fmla="*/ 13 w 710"/>
                <a:gd name="T29" fmla="*/ 21 h 779"/>
                <a:gd name="T30" fmla="*/ 18 w 710"/>
                <a:gd name="T31" fmla="*/ 22 h 779"/>
                <a:gd name="T32" fmla="*/ 15 w 710"/>
                <a:gd name="T33" fmla="*/ 23 h 779"/>
                <a:gd name="T34" fmla="*/ 14 w 710"/>
                <a:gd name="T35" fmla="*/ 24 h 779"/>
                <a:gd name="T36" fmla="*/ 12 w 710"/>
                <a:gd name="T37" fmla="*/ 22 h 779"/>
                <a:gd name="T38" fmla="*/ 9 w 710"/>
                <a:gd name="T39" fmla="*/ 21 h 779"/>
                <a:gd name="T40" fmla="*/ 6 w 710"/>
                <a:gd name="T41" fmla="*/ 20 h 779"/>
                <a:gd name="T42" fmla="*/ 6 w 710"/>
                <a:gd name="T43" fmla="*/ 19 h 779"/>
                <a:gd name="T44" fmla="*/ 6 w 710"/>
                <a:gd name="T45" fmla="*/ 17 h 779"/>
                <a:gd name="T46" fmla="*/ 9 w 710"/>
                <a:gd name="T47" fmla="*/ 16 h 779"/>
                <a:gd name="T48" fmla="*/ 13 w 710"/>
                <a:gd name="T49" fmla="*/ 14 h 779"/>
                <a:gd name="T50" fmla="*/ 17 w 710"/>
                <a:gd name="T51" fmla="*/ 12 h 779"/>
                <a:gd name="T52" fmla="*/ 20 w 710"/>
                <a:gd name="T53" fmla="*/ 9 h 779"/>
                <a:gd name="T54" fmla="*/ 19 w 710"/>
                <a:gd name="T55" fmla="*/ 7 h 779"/>
                <a:gd name="T56" fmla="*/ 17 w 710"/>
                <a:gd name="T57" fmla="*/ 6 h 779"/>
                <a:gd name="T58" fmla="*/ 12 w 710"/>
                <a:gd name="T59" fmla="*/ 4 h 779"/>
                <a:gd name="T60" fmla="*/ 7 w 710"/>
                <a:gd name="T61" fmla="*/ 3 h 779"/>
                <a:gd name="T62" fmla="*/ 5 w 710"/>
                <a:gd name="T63" fmla="*/ 3 h 779"/>
                <a:gd name="T64" fmla="*/ 1 w 710"/>
                <a:gd name="T65" fmla="*/ 3 h 779"/>
                <a:gd name="T66" fmla="*/ 0 w 710"/>
                <a:gd name="T67" fmla="*/ 1 h 779"/>
                <a:gd name="T68" fmla="*/ 1 w 710"/>
                <a:gd name="T69" fmla="*/ 0 h 77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0"/>
                <a:gd name="T106" fmla="*/ 0 h 779"/>
                <a:gd name="T107" fmla="*/ 710 w 710"/>
                <a:gd name="T108" fmla="*/ 779 h 77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0" h="779">
                  <a:moveTo>
                    <a:pt x="39" y="0"/>
                  </a:moveTo>
                  <a:lnTo>
                    <a:pt x="184" y="13"/>
                  </a:lnTo>
                  <a:lnTo>
                    <a:pt x="335" y="35"/>
                  </a:lnTo>
                  <a:lnTo>
                    <a:pt x="492" y="104"/>
                  </a:lnTo>
                  <a:lnTo>
                    <a:pt x="604" y="156"/>
                  </a:lnTo>
                  <a:lnTo>
                    <a:pt x="677" y="230"/>
                  </a:lnTo>
                  <a:lnTo>
                    <a:pt x="710" y="273"/>
                  </a:lnTo>
                  <a:lnTo>
                    <a:pt x="643" y="399"/>
                  </a:lnTo>
                  <a:lnTo>
                    <a:pt x="536" y="476"/>
                  </a:lnTo>
                  <a:lnTo>
                    <a:pt x="408" y="532"/>
                  </a:lnTo>
                  <a:lnTo>
                    <a:pt x="340" y="566"/>
                  </a:lnTo>
                  <a:lnTo>
                    <a:pt x="223" y="584"/>
                  </a:lnTo>
                  <a:lnTo>
                    <a:pt x="218" y="618"/>
                  </a:lnTo>
                  <a:lnTo>
                    <a:pt x="308" y="649"/>
                  </a:lnTo>
                  <a:lnTo>
                    <a:pt x="436" y="675"/>
                  </a:lnTo>
                  <a:lnTo>
                    <a:pt x="558" y="727"/>
                  </a:lnTo>
                  <a:lnTo>
                    <a:pt x="509" y="766"/>
                  </a:lnTo>
                  <a:lnTo>
                    <a:pt x="458" y="779"/>
                  </a:lnTo>
                  <a:lnTo>
                    <a:pt x="386" y="722"/>
                  </a:lnTo>
                  <a:lnTo>
                    <a:pt x="274" y="687"/>
                  </a:lnTo>
                  <a:lnTo>
                    <a:pt x="184" y="662"/>
                  </a:lnTo>
                  <a:lnTo>
                    <a:pt x="184" y="610"/>
                  </a:lnTo>
                  <a:lnTo>
                    <a:pt x="201" y="554"/>
                  </a:lnTo>
                  <a:lnTo>
                    <a:pt x="257" y="532"/>
                  </a:lnTo>
                  <a:lnTo>
                    <a:pt x="436" y="476"/>
                  </a:lnTo>
                  <a:lnTo>
                    <a:pt x="536" y="390"/>
                  </a:lnTo>
                  <a:lnTo>
                    <a:pt x="609" y="299"/>
                  </a:lnTo>
                  <a:lnTo>
                    <a:pt x="592" y="255"/>
                  </a:lnTo>
                  <a:lnTo>
                    <a:pt x="536" y="204"/>
                  </a:lnTo>
                  <a:lnTo>
                    <a:pt x="402" y="130"/>
                  </a:lnTo>
                  <a:lnTo>
                    <a:pt x="240" y="104"/>
                  </a:lnTo>
                  <a:lnTo>
                    <a:pt x="133" y="100"/>
                  </a:lnTo>
                  <a:lnTo>
                    <a:pt x="39" y="100"/>
                  </a:lnTo>
                  <a:lnTo>
                    <a:pt x="0" y="52"/>
                  </a:lnTo>
                  <a:lnTo>
                    <a:pt x="39" y="0"/>
                  </a:lnTo>
                  <a:close/>
                </a:path>
              </a:pathLst>
            </a:custGeom>
            <a:grpFill/>
            <a:ln w="9525">
              <a:noFill/>
              <a:round/>
              <a:headEnd/>
              <a:tailEnd/>
            </a:ln>
          </p:spPr>
          <p:txBody>
            <a:bodyPr/>
            <a:lstStyle/>
            <a:p>
              <a:pPr>
                <a:defRPr/>
              </a:pPr>
              <a:endParaRPr lang="en-US" dirty="0">
                <a:cs typeface="+mn-cs"/>
              </a:endParaRPr>
            </a:p>
          </p:txBody>
        </p:sp>
        <p:sp>
          <p:nvSpPr>
            <p:cNvPr id="8215" name="Freeform 9"/>
            <p:cNvSpPr>
              <a:spLocks/>
            </p:cNvSpPr>
            <p:nvPr/>
          </p:nvSpPr>
          <p:spPr bwMode="auto">
            <a:xfrm>
              <a:off x="1163" y="3122"/>
              <a:ext cx="432" cy="629"/>
            </a:xfrm>
            <a:custGeom>
              <a:avLst/>
              <a:gdLst>
                <a:gd name="T0" fmla="*/ 3 w 864"/>
                <a:gd name="T1" fmla="*/ 0 h 1259"/>
                <a:gd name="T2" fmla="*/ 1 w 864"/>
                <a:gd name="T3" fmla="*/ 0 h 1259"/>
                <a:gd name="T4" fmla="*/ 0 w 864"/>
                <a:gd name="T5" fmla="*/ 2 h 1259"/>
                <a:gd name="T6" fmla="*/ 2 w 864"/>
                <a:gd name="T7" fmla="*/ 4 h 1259"/>
                <a:gd name="T8" fmla="*/ 7 w 864"/>
                <a:gd name="T9" fmla="*/ 8 h 1259"/>
                <a:gd name="T10" fmla="*/ 13 w 864"/>
                <a:gd name="T11" fmla="*/ 13 h 1259"/>
                <a:gd name="T12" fmla="*/ 15 w 864"/>
                <a:gd name="T13" fmla="*/ 18 h 1259"/>
                <a:gd name="T14" fmla="*/ 15 w 864"/>
                <a:gd name="T15" fmla="*/ 21 h 1259"/>
                <a:gd name="T16" fmla="*/ 15 w 864"/>
                <a:gd name="T17" fmla="*/ 24 h 1259"/>
                <a:gd name="T18" fmla="*/ 14 w 864"/>
                <a:gd name="T19" fmla="*/ 29 h 1259"/>
                <a:gd name="T20" fmla="*/ 13 w 864"/>
                <a:gd name="T21" fmla="*/ 34 h 1259"/>
                <a:gd name="T22" fmla="*/ 12 w 864"/>
                <a:gd name="T23" fmla="*/ 36 h 1259"/>
                <a:gd name="T24" fmla="*/ 11 w 864"/>
                <a:gd name="T25" fmla="*/ 38 h 1259"/>
                <a:gd name="T26" fmla="*/ 13 w 864"/>
                <a:gd name="T27" fmla="*/ 38 h 1259"/>
                <a:gd name="T28" fmla="*/ 14 w 864"/>
                <a:gd name="T29" fmla="*/ 38 h 1259"/>
                <a:gd name="T30" fmla="*/ 15 w 864"/>
                <a:gd name="T31" fmla="*/ 38 h 1259"/>
                <a:gd name="T32" fmla="*/ 21 w 864"/>
                <a:gd name="T33" fmla="*/ 38 h 1259"/>
                <a:gd name="T34" fmla="*/ 25 w 864"/>
                <a:gd name="T35" fmla="*/ 39 h 1259"/>
                <a:gd name="T36" fmla="*/ 26 w 864"/>
                <a:gd name="T37" fmla="*/ 38 h 1259"/>
                <a:gd name="T38" fmla="*/ 27 w 864"/>
                <a:gd name="T39" fmla="*/ 36 h 1259"/>
                <a:gd name="T40" fmla="*/ 26 w 864"/>
                <a:gd name="T41" fmla="*/ 35 h 1259"/>
                <a:gd name="T42" fmla="*/ 20 w 864"/>
                <a:gd name="T43" fmla="*/ 35 h 1259"/>
                <a:gd name="T44" fmla="*/ 15 w 864"/>
                <a:gd name="T45" fmla="*/ 35 h 1259"/>
                <a:gd name="T46" fmla="*/ 14 w 864"/>
                <a:gd name="T47" fmla="*/ 36 h 1259"/>
                <a:gd name="T48" fmla="*/ 14 w 864"/>
                <a:gd name="T49" fmla="*/ 34 h 1259"/>
                <a:gd name="T50" fmla="*/ 17 w 864"/>
                <a:gd name="T51" fmla="*/ 32 h 1259"/>
                <a:gd name="T52" fmla="*/ 19 w 864"/>
                <a:gd name="T53" fmla="*/ 27 h 1259"/>
                <a:gd name="T54" fmla="*/ 20 w 864"/>
                <a:gd name="T55" fmla="*/ 23 h 1259"/>
                <a:gd name="T56" fmla="*/ 19 w 864"/>
                <a:gd name="T57" fmla="*/ 19 h 1259"/>
                <a:gd name="T58" fmla="*/ 17 w 864"/>
                <a:gd name="T59" fmla="*/ 14 h 1259"/>
                <a:gd name="T60" fmla="*/ 14 w 864"/>
                <a:gd name="T61" fmla="*/ 9 h 1259"/>
                <a:gd name="T62" fmla="*/ 10 w 864"/>
                <a:gd name="T63" fmla="*/ 4 h 1259"/>
                <a:gd name="T64" fmla="*/ 6 w 864"/>
                <a:gd name="T65" fmla="*/ 1 h 1259"/>
                <a:gd name="T66" fmla="*/ 3 w 864"/>
                <a:gd name="T67" fmla="*/ 0 h 12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64"/>
                <a:gd name="T103" fmla="*/ 0 h 1259"/>
                <a:gd name="T104" fmla="*/ 864 w 864"/>
                <a:gd name="T105" fmla="*/ 1259 h 125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64" h="1259">
                  <a:moveTo>
                    <a:pt x="99" y="0"/>
                  </a:moveTo>
                  <a:lnTo>
                    <a:pt x="22" y="0"/>
                  </a:lnTo>
                  <a:lnTo>
                    <a:pt x="0" y="90"/>
                  </a:lnTo>
                  <a:lnTo>
                    <a:pt x="55" y="143"/>
                  </a:lnTo>
                  <a:lnTo>
                    <a:pt x="235" y="268"/>
                  </a:lnTo>
                  <a:lnTo>
                    <a:pt x="392" y="428"/>
                  </a:lnTo>
                  <a:lnTo>
                    <a:pt x="494" y="593"/>
                  </a:lnTo>
                  <a:lnTo>
                    <a:pt x="509" y="700"/>
                  </a:lnTo>
                  <a:lnTo>
                    <a:pt x="504" y="779"/>
                  </a:lnTo>
                  <a:lnTo>
                    <a:pt x="460" y="956"/>
                  </a:lnTo>
                  <a:lnTo>
                    <a:pt x="402" y="1099"/>
                  </a:lnTo>
                  <a:lnTo>
                    <a:pt x="353" y="1182"/>
                  </a:lnTo>
                  <a:lnTo>
                    <a:pt x="341" y="1233"/>
                  </a:lnTo>
                  <a:lnTo>
                    <a:pt x="392" y="1233"/>
                  </a:lnTo>
                  <a:lnTo>
                    <a:pt x="470" y="1216"/>
                  </a:lnTo>
                  <a:lnTo>
                    <a:pt x="494" y="1220"/>
                  </a:lnTo>
                  <a:lnTo>
                    <a:pt x="656" y="1228"/>
                  </a:lnTo>
                  <a:lnTo>
                    <a:pt x="780" y="1259"/>
                  </a:lnTo>
                  <a:lnTo>
                    <a:pt x="824" y="1241"/>
                  </a:lnTo>
                  <a:lnTo>
                    <a:pt x="864" y="1176"/>
                  </a:lnTo>
                  <a:lnTo>
                    <a:pt x="824" y="1142"/>
                  </a:lnTo>
                  <a:lnTo>
                    <a:pt x="639" y="1138"/>
                  </a:lnTo>
                  <a:lnTo>
                    <a:pt x="509" y="1151"/>
                  </a:lnTo>
                  <a:lnTo>
                    <a:pt x="443" y="1176"/>
                  </a:lnTo>
                  <a:lnTo>
                    <a:pt x="453" y="1116"/>
                  </a:lnTo>
                  <a:lnTo>
                    <a:pt x="521" y="1025"/>
                  </a:lnTo>
                  <a:lnTo>
                    <a:pt x="577" y="883"/>
                  </a:lnTo>
                  <a:lnTo>
                    <a:pt x="622" y="762"/>
                  </a:lnTo>
                  <a:lnTo>
                    <a:pt x="588" y="623"/>
                  </a:lnTo>
                  <a:lnTo>
                    <a:pt x="538" y="476"/>
                  </a:lnTo>
                  <a:lnTo>
                    <a:pt x="436" y="307"/>
                  </a:lnTo>
                  <a:lnTo>
                    <a:pt x="291" y="151"/>
                  </a:lnTo>
                  <a:lnTo>
                    <a:pt x="167" y="38"/>
                  </a:lnTo>
                  <a:lnTo>
                    <a:pt x="99" y="0"/>
                  </a:lnTo>
                  <a:close/>
                </a:path>
              </a:pathLst>
            </a:custGeom>
            <a:grpFill/>
            <a:ln w="9525">
              <a:noFill/>
              <a:round/>
              <a:headEnd/>
              <a:tailEnd/>
            </a:ln>
          </p:spPr>
          <p:txBody>
            <a:bodyPr/>
            <a:lstStyle/>
            <a:p>
              <a:pPr>
                <a:defRPr/>
              </a:pPr>
              <a:endParaRPr lang="en-US" dirty="0">
                <a:cs typeface="+mn-cs"/>
              </a:endParaRPr>
            </a:p>
          </p:txBody>
        </p:sp>
        <p:sp>
          <p:nvSpPr>
            <p:cNvPr id="8216" name="Freeform 10"/>
            <p:cNvSpPr>
              <a:spLocks/>
            </p:cNvSpPr>
            <p:nvPr/>
          </p:nvSpPr>
          <p:spPr bwMode="auto">
            <a:xfrm>
              <a:off x="891" y="3121"/>
              <a:ext cx="291" cy="641"/>
            </a:xfrm>
            <a:custGeom>
              <a:avLst/>
              <a:gdLst>
                <a:gd name="T0" fmla="*/ 12 w 582"/>
                <a:gd name="T1" fmla="*/ 0 h 1283"/>
                <a:gd name="T2" fmla="*/ 10 w 582"/>
                <a:gd name="T3" fmla="*/ 3 h 1283"/>
                <a:gd name="T4" fmla="*/ 9 w 582"/>
                <a:gd name="T5" fmla="*/ 9 h 1283"/>
                <a:gd name="T6" fmla="*/ 6 w 582"/>
                <a:gd name="T7" fmla="*/ 15 h 1283"/>
                <a:gd name="T8" fmla="*/ 5 w 582"/>
                <a:gd name="T9" fmla="*/ 21 h 1283"/>
                <a:gd name="T10" fmla="*/ 5 w 582"/>
                <a:gd name="T11" fmla="*/ 23 h 1283"/>
                <a:gd name="T12" fmla="*/ 6 w 582"/>
                <a:gd name="T13" fmla="*/ 27 h 1283"/>
                <a:gd name="T14" fmla="*/ 9 w 582"/>
                <a:gd name="T15" fmla="*/ 30 h 1283"/>
                <a:gd name="T16" fmla="*/ 11 w 582"/>
                <a:gd name="T17" fmla="*/ 32 h 1283"/>
                <a:gd name="T18" fmla="*/ 13 w 582"/>
                <a:gd name="T19" fmla="*/ 34 h 1283"/>
                <a:gd name="T20" fmla="*/ 12 w 582"/>
                <a:gd name="T21" fmla="*/ 35 h 1283"/>
                <a:gd name="T22" fmla="*/ 9 w 582"/>
                <a:gd name="T23" fmla="*/ 36 h 1283"/>
                <a:gd name="T24" fmla="*/ 1 w 582"/>
                <a:gd name="T25" fmla="*/ 36 h 1283"/>
                <a:gd name="T26" fmla="*/ 0 w 582"/>
                <a:gd name="T27" fmla="*/ 38 h 1283"/>
                <a:gd name="T28" fmla="*/ 1 w 582"/>
                <a:gd name="T29" fmla="*/ 39 h 1283"/>
                <a:gd name="T30" fmla="*/ 5 w 582"/>
                <a:gd name="T31" fmla="*/ 40 h 1283"/>
                <a:gd name="T32" fmla="*/ 9 w 582"/>
                <a:gd name="T33" fmla="*/ 38 h 1283"/>
                <a:gd name="T34" fmla="*/ 12 w 582"/>
                <a:gd name="T35" fmla="*/ 37 h 1283"/>
                <a:gd name="T36" fmla="*/ 17 w 582"/>
                <a:gd name="T37" fmla="*/ 36 h 1283"/>
                <a:gd name="T38" fmla="*/ 18 w 582"/>
                <a:gd name="T39" fmla="*/ 36 h 1283"/>
                <a:gd name="T40" fmla="*/ 18 w 582"/>
                <a:gd name="T41" fmla="*/ 35 h 1283"/>
                <a:gd name="T42" fmla="*/ 13 w 582"/>
                <a:gd name="T43" fmla="*/ 31 h 1283"/>
                <a:gd name="T44" fmla="*/ 10 w 582"/>
                <a:gd name="T45" fmla="*/ 28 h 1283"/>
                <a:gd name="T46" fmla="*/ 9 w 582"/>
                <a:gd name="T47" fmla="*/ 25 h 1283"/>
                <a:gd name="T48" fmla="*/ 7 w 582"/>
                <a:gd name="T49" fmla="*/ 23 h 1283"/>
                <a:gd name="T50" fmla="*/ 9 w 582"/>
                <a:gd name="T51" fmla="*/ 19 h 1283"/>
                <a:gd name="T52" fmla="*/ 11 w 582"/>
                <a:gd name="T53" fmla="*/ 15 h 1283"/>
                <a:gd name="T54" fmla="*/ 14 w 582"/>
                <a:gd name="T55" fmla="*/ 7 h 1283"/>
                <a:gd name="T56" fmla="*/ 17 w 582"/>
                <a:gd name="T57" fmla="*/ 3 h 1283"/>
                <a:gd name="T58" fmla="*/ 17 w 582"/>
                <a:gd name="T59" fmla="*/ 1 h 1283"/>
                <a:gd name="T60" fmla="*/ 14 w 582"/>
                <a:gd name="T61" fmla="*/ 0 h 1283"/>
                <a:gd name="T62" fmla="*/ 12 w 582"/>
                <a:gd name="T63" fmla="*/ 0 h 12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2"/>
                <a:gd name="T97" fmla="*/ 0 h 1283"/>
                <a:gd name="T98" fmla="*/ 582 w 582"/>
                <a:gd name="T99" fmla="*/ 1283 h 12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2" h="1283">
                  <a:moveTo>
                    <a:pt x="403" y="0"/>
                  </a:moveTo>
                  <a:lnTo>
                    <a:pt x="330" y="121"/>
                  </a:lnTo>
                  <a:lnTo>
                    <a:pt x="280" y="298"/>
                  </a:lnTo>
                  <a:lnTo>
                    <a:pt x="219" y="493"/>
                  </a:lnTo>
                  <a:lnTo>
                    <a:pt x="163" y="691"/>
                  </a:lnTo>
                  <a:lnTo>
                    <a:pt x="163" y="765"/>
                  </a:lnTo>
                  <a:lnTo>
                    <a:pt x="219" y="895"/>
                  </a:lnTo>
                  <a:lnTo>
                    <a:pt x="296" y="964"/>
                  </a:lnTo>
                  <a:lnTo>
                    <a:pt x="369" y="1050"/>
                  </a:lnTo>
                  <a:lnTo>
                    <a:pt x="420" y="1114"/>
                  </a:lnTo>
                  <a:lnTo>
                    <a:pt x="398" y="1145"/>
                  </a:lnTo>
                  <a:lnTo>
                    <a:pt x="269" y="1158"/>
                  </a:lnTo>
                  <a:lnTo>
                    <a:pt x="61" y="1183"/>
                  </a:lnTo>
                  <a:lnTo>
                    <a:pt x="0" y="1223"/>
                  </a:lnTo>
                  <a:lnTo>
                    <a:pt x="51" y="1258"/>
                  </a:lnTo>
                  <a:lnTo>
                    <a:pt x="168" y="1283"/>
                  </a:lnTo>
                  <a:lnTo>
                    <a:pt x="303" y="1231"/>
                  </a:lnTo>
                  <a:lnTo>
                    <a:pt x="403" y="1197"/>
                  </a:lnTo>
                  <a:lnTo>
                    <a:pt x="532" y="1183"/>
                  </a:lnTo>
                  <a:lnTo>
                    <a:pt x="582" y="1171"/>
                  </a:lnTo>
                  <a:lnTo>
                    <a:pt x="566" y="1127"/>
                  </a:lnTo>
                  <a:lnTo>
                    <a:pt x="420" y="1016"/>
                  </a:lnTo>
                  <a:lnTo>
                    <a:pt x="335" y="899"/>
                  </a:lnTo>
                  <a:lnTo>
                    <a:pt x="263" y="820"/>
                  </a:lnTo>
                  <a:lnTo>
                    <a:pt x="252" y="743"/>
                  </a:lnTo>
                  <a:lnTo>
                    <a:pt x="286" y="614"/>
                  </a:lnTo>
                  <a:lnTo>
                    <a:pt x="364" y="480"/>
                  </a:lnTo>
                  <a:lnTo>
                    <a:pt x="449" y="251"/>
                  </a:lnTo>
                  <a:lnTo>
                    <a:pt x="522" y="117"/>
                  </a:lnTo>
                  <a:lnTo>
                    <a:pt x="515" y="39"/>
                  </a:lnTo>
                  <a:lnTo>
                    <a:pt x="449" y="0"/>
                  </a:lnTo>
                  <a:lnTo>
                    <a:pt x="403" y="0"/>
                  </a:lnTo>
                  <a:close/>
                </a:path>
              </a:pathLst>
            </a:custGeom>
            <a:grpFill/>
            <a:ln w="9525">
              <a:noFill/>
              <a:round/>
              <a:headEnd/>
              <a:tailEnd/>
            </a:ln>
          </p:spPr>
          <p:txBody>
            <a:bodyPr/>
            <a:lstStyle/>
            <a:p>
              <a:pPr>
                <a:defRPr/>
              </a:pPr>
              <a:endParaRPr lang="en-US" dirty="0">
                <a:cs typeface="+mn-cs"/>
              </a:endParaRPr>
            </a:p>
          </p:txBody>
        </p:sp>
      </p:grpSp>
      <p:sp>
        <p:nvSpPr>
          <p:cNvPr id="20485" name="Text Box 11"/>
          <p:cNvSpPr txBox="1">
            <a:spLocks noChangeArrowheads="1"/>
          </p:cNvSpPr>
          <p:nvPr/>
        </p:nvSpPr>
        <p:spPr bwMode="auto">
          <a:xfrm>
            <a:off x="5214938" y="3094038"/>
            <a:ext cx="3929062" cy="1008062"/>
          </a:xfrm>
          <a:prstGeom prst="rect">
            <a:avLst/>
          </a:prstGeom>
          <a:noFill/>
          <a:ln w="9525">
            <a:noFill/>
            <a:miter lim="800000"/>
            <a:headEnd/>
            <a:tailEnd/>
          </a:ln>
        </p:spPr>
        <p:txBody>
          <a:bodyPr anchor="ctr">
            <a:spAutoFit/>
          </a:bodyPr>
          <a:lstStyle/>
          <a:p>
            <a:pPr eaLnBrk="0" hangingPunct="0">
              <a:spcBef>
                <a:spcPct val="50000"/>
              </a:spcBef>
            </a:pPr>
            <a:r>
              <a:rPr lang="en-US" sz="1700" b="1" dirty="0">
                <a:solidFill>
                  <a:schemeClr val="bg1"/>
                </a:solidFill>
              </a:rPr>
              <a:t>   </a:t>
            </a:r>
            <a:r>
              <a:rPr lang="en-US" sz="1700" b="1" dirty="0" smtClean="0">
                <a:solidFill>
                  <a:schemeClr val="bg1"/>
                </a:solidFill>
              </a:rPr>
              <a:t>2GB </a:t>
            </a:r>
            <a:r>
              <a:rPr lang="en-US" sz="1700" b="1" dirty="0">
                <a:solidFill>
                  <a:schemeClr val="bg1"/>
                </a:solidFill>
              </a:rPr>
              <a:t>Device Swap</a:t>
            </a:r>
            <a:br>
              <a:rPr lang="en-US" sz="1700" b="1" dirty="0">
                <a:solidFill>
                  <a:schemeClr val="bg1"/>
                </a:solidFill>
              </a:rPr>
            </a:br>
            <a:r>
              <a:rPr lang="en-US" sz="1700" b="1" dirty="0">
                <a:solidFill>
                  <a:schemeClr val="bg1"/>
                </a:solidFill>
              </a:rPr>
              <a:t>+ </a:t>
            </a:r>
            <a:r>
              <a:rPr lang="en-US" sz="1700" b="1" dirty="0" smtClean="0">
                <a:solidFill>
                  <a:schemeClr val="bg1"/>
                </a:solidFill>
              </a:rPr>
              <a:t>6GB </a:t>
            </a:r>
            <a:r>
              <a:rPr lang="en-US" sz="1700" b="1" dirty="0">
                <a:solidFill>
                  <a:schemeClr val="bg1"/>
                </a:solidFill>
              </a:rPr>
              <a:t>Pseudo Swap (75% </a:t>
            </a:r>
            <a:r>
              <a:rPr lang="en-US" sz="1700" b="1" dirty="0" smtClean="0">
                <a:solidFill>
                  <a:schemeClr val="bg1"/>
                </a:solidFill>
              </a:rPr>
              <a:t>8GB</a:t>
            </a:r>
            <a:r>
              <a:rPr lang="en-US" sz="1700" b="1" dirty="0">
                <a:solidFill>
                  <a:schemeClr val="bg1"/>
                </a:solidFill>
              </a:rPr>
              <a:t>)</a:t>
            </a:r>
          </a:p>
          <a:p>
            <a:pPr eaLnBrk="0" hangingPunct="0">
              <a:spcBef>
                <a:spcPct val="50000"/>
              </a:spcBef>
            </a:pPr>
            <a:r>
              <a:rPr lang="en-US" sz="1700" b="1" dirty="0">
                <a:solidFill>
                  <a:schemeClr val="bg1"/>
                </a:solidFill>
              </a:rPr>
              <a:t>   </a:t>
            </a:r>
            <a:r>
              <a:rPr lang="en-US" sz="1700" b="1" dirty="0" smtClean="0">
                <a:solidFill>
                  <a:schemeClr val="bg1"/>
                </a:solidFill>
              </a:rPr>
              <a:t>8GB </a:t>
            </a:r>
            <a:r>
              <a:rPr lang="en-US" sz="1700" b="1" i="1" dirty="0">
                <a:solidFill>
                  <a:schemeClr val="bg1"/>
                </a:solidFill>
              </a:rPr>
              <a:t>Reservable</a:t>
            </a:r>
            <a:r>
              <a:rPr lang="en-US" sz="1700" b="1" dirty="0">
                <a:solidFill>
                  <a:schemeClr val="bg1"/>
                </a:solidFill>
              </a:rPr>
              <a:t> Swap</a:t>
            </a:r>
          </a:p>
        </p:txBody>
      </p:sp>
      <p:sp>
        <p:nvSpPr>
          <p:cNvPr id="20486" name="Line 12"/>
          <p:cNvSpPr>
            <a:spLocks noChangeShapeType="1"/>
          </p:cNvSpPr>
          <p:nvPr/>
        </p:nvSpPr>
        <p:spPr bwMode="auto">
          <a:xfrm>
            <a:off x="5529263" y="3703638"/>
            <a:ext cx="3175000" cy="0"/>
          </a:xfrm>
          <a:prstGeom prst="line">
            <a:avLst/>
          </a:prstGeom>
          <a:noFill/>
          <a:ln w="12700">
            <a:solidFill>
              <a:schemeClr val="tx1"/>
            </a:solidFill>
            <a:round/>
            <a:headEnd/>
            <a:tailEnd/>
          </a:ln>
        </p:spPr>
        <p:txBody>
          <a:bodyPr wrap="none" anchor="ctr"/>
          <a:lstStyle/>
          <a:p>
            <a:endParaRPr lang="en-US" dirty="0"/>
          </a:p>
        </p:txBody>
      </p:sp>
      <p:sp>
        <p:nvSpPr>
          <p:cNvPr id="20487" name="Text Box 14"/>
          <p:cNvSpPr txBox="1">
            <a:spLocks noChangeArrowheads="1"/>
          </p:cNvSpPr>
          <p:nvPr/>
        </p:nvSpPr>
        <p:spPr bwMode="auto">
          <a:xfrm>
            <a:off x="4784725" y="2686050"/>
            <a:ext cx="4098925" cy="339725"/>
          </a:xfrm>
          <a:prstGeom prst="rect">
            <a:avLst/>
          </a:prstGeom>
          <a:noFill/>
          <a:ln w="9525">
            <a:noFill/>
            <a:miter lim="800000"/>
            <a:headEnd/>
            <a:tailEnd/>
          </a:ln>
        </p:spPr>
        <p:txBody>
          <a:bodyPr wrap="none" anchor="ctr">
            <a:spAutoFit/>
          </a:bodyPr>
          <a:lstStyle/>
          <a:p>
            <a:pPr algn="ctr" eaLnBrk="0" hangingPunct="0">
              <a:spcBef>
                <a:spcPct val="50000"/>
              </a:spcBef>
            </a:pPr>
            <a:r>
              <a:rPr lang="en-US" sz="1600" b="1" dirty="0">
                <a:solidFill>
                  <a:schemeClr val="bg1"/>
                </a:solidFill>
              </a:rPr>
              <a:t>With Pseudoswap (swapmem_on=1)</a:t>
            </a:r>
          </a:p>
        </p:txBody>
      </p:sp>
      <p:sp>
        <p:nvSpPr>
          <p:cNvPr id="20488" name="AutoShape 15"/>
          <p:cNvSpPr>
            <a:spLocks noChangeArrowheads="1"/>
          </p:cNvSpPr>
          <p:nvPr/>
        </p:nvSpPr>
        <p:spPr bwMode="auto">
          <a:xfrm>
            <a:off x="3497263" y="4619625"/>
            <a:ext cx="5392737" cy="1746250"/>
          </a:xfrm>
          <a:prstGeom prst="roundRect">
            <a:avLst>
              <a:gd name="adj" fmla="val 16667"/>
            </a:avLst>
          </a:prstGeom>
          <a:solidFill>
            <a:srgbClr val="FF0000"/>
          </a:solidFill>
          <a:ln w="9525">
            <a:solidFill>
              <a:schemeClr val="tx1"/>
            </a:solidFill>
            <a:round/>
            <a:headEnd/>
            <a:tailEnd/>
          </a:ln>
        </p:spPr>
        <p:txBody>
          <a:bodyPr wrap="none" anchor="ctr"/>
          <a:lstStyle/>
          <a:p>
            <a:endParaRPr lang="en-US" dirty="0"/>
          </a:p>
        </p:txBody>
      </p:sp>
      <p:sp>
        <p:nvSpPr>
          <p:cNvPr id="20489" name="Text Box 16"/>
          <p:cNvSpPr txBox="1">
            <a:spLocks noChangeArrowheads="1"/>
          </p:cNvSpPr>
          <p:nvPr/>
        </p:nvSpPr>
        <p:spPr bwMode="auto">
          <a:xfrm>
            <a:off x="5351463" y="5191125"/>
            <a:ext cx="3267075" cy="1138238"/>
          </a:xfrm>
          <a:prstGeom prst="rect">
            <a:avLst/>
          </a:prstGeom>
          <a:noFill/>
          <a:ln w="9525">
            <a:noFill/>
            <a:miter lim="800000"/>
            <a:headEnd/>
            <a:tailEnd/>
          </a:ln>
        </p:spPr>
        <p:txBody>
          <a:bodyPr anchor="ctr">
            <a:spAutoFit/>
          </a:bodyPr>
          <a:lstStyle/>
          <a:p>
            <a:pPr eaLnBrk="0" hangingPunct="0">
              <a:spcBef>
                <a:spcPct val="50000"/>
              </a:spcBef>
            </a:pPr>
            <a:r>
              <a:rPr lang="en-US" sz="1700" b="1" dirty="0">
                <a:solidFill>
                  <a:schemeClr val="bg1"/>
                </a:solidFill>
              </a:rPr>
              <a:t>   </a:t>
            </a:r>
            <a:r>
              <a:rPr lang="en-US" sz="1700" b="1" dirty="0" smtClean="0">
                <a:solidFill>
                  <a:schemeClr val="bg1"/>
                </a:solidFill>
              </a:rPr>
              <a:t>2GB </a:t>
            </a:r>
            <a:r>
              <a:rPr lang="en-US" sz="1700" b="1" dirty="0">
                <a:solidFill>
                  <a:schemeClr val="bg1"/>
                </a:solidFill>
              </a:rPr>
              <a:t>Device Swap</a:t>
            </a:r>
          </a:p>
          <a:p>
            <a:pPr eaLnBrk="0" hangingPunct="0">
              <a:spcBef>
                <a:spcPct val="50000"/>
              </a:spcBef>
            </a:pPr>
            <a:r>
              <a:rPr lang="en-US" sz="1700" b="1" dirty="0">
                <a:solidFill>
                  <a:schemeClr val="bg1"/>
                </a:solidFill>
              </a:rPr>
              <a:t>+ 0GB Pseudo Swap</a:t>
            </a:r>
          </a:p>
          <a:p>
            <a:pPr eaLnBrk="0" hangingPunct="0">
              <a:spcBef>
                <a:spcPct val="50000"/>
              </a:spcBef>
            </a:pPr>
            <a:r>
              <a:rPr lang="en-US" sz="1700" b="1" dirty="0">
                <a:solidFill>
                  <a:schemeClr val="bg1"/>
                </a:solidFill>
              </a:rPr>
              <a:t>   </a:t>
            </a:r>
            <a:r>
              <a:rPr lang="en-US" sz="1700" b="1" dirty="0" smtClean="0">
                <a:solidFill>
                  <a:schemeClr val="bg1"/>
                </a:solidFill>
              </a:rPr>
              <a:t>2GB </a:t>
            </a:r>
            <a:r>
              <a:rPr lang="en-US" sz="1700" b="1" i="1" dirty="0">
                <a:solidFill>
                  <a:schemeClr val="bg1"/>
                </a:solidFill>
              </a:rPr>
              <a:t>Reservable</a:t>
            </a:r>
            <a:r>
              <a:rPr lang="en-US" sz="1700" b="1" dirty="0">
                <a:solidFill>
                  <a:schemeClr val="bg1"/>
                </a:solidFill>
              </a:rPr>
              <a:t> Swap</a:t>
            </a:r>
          </a:p>
        </p:txBody>
      </p:sp>
      <p:sp>
        <p:nvSpPr>
          <p:cNvPr id="20490" name="Line 17"/>
          <p:cNvSpPr>
            <a:spLocks noChangeShapeType="1"/>
          </p:cNvSpPr>
          <p:nvPr/>
        </p:nvSpPr>
        <p:spPr bwMode="auto">
          <a:xfrm>
            <a:off x="5680075" y="5935663"/>
            <a:ext cx="2239963" cy="0"/>
          </a:xfrm>
          <a:prstGeom prst="line">
            <a:avLst/>
          </a:prstGeom>
          <a:noFill/>
          <a:ln w="12700">
            <a:solidFill>
              <a:schemeClr val="tx1"/>
            </a:solidFill>
            <a:round/>
            <a:headEnd/>
            <a:tailEnd/>
          </a:ln>
        </p:spPr>
        <p:txBody>
          <a:bodyPr wrap="none" anchor="ctr"/>
          <a:lstStyle/>
          <a:p>
            <a:endParaRPr lang="en-US" dirty="0"/>
          </a:p>
        </p:txBody>
      </p:sp>
      <p:sp>
        <p:nvSpPr>
          <p:cNvPr id="20491" name="Text Box 19"/>
          <p:cNvSpPr txBox="1">
            <a:spLocks noChangeArrowheads="1"/>
          </p:cNvSpPr>
          <p:nvPr/>
        </p:nvSpPr>
        <p:spPr bwMode="auto">
          <a:xfrm>
            <a:off x="4411000" y="4833730"/>
            <a:ext cx="4457439" cy="338554"/>
          </a:xfrm>
          <a:prstGeom prst="rect">
            <a:avLst/>
          </a:prstGeom>
          <a:noFill/>
          <a:ln w="9525">
            <a:noFill/>
            <a:miter lim="800000"/>
            <a:headEnd/>
            <a:tailEnd/>
          </a:ln>
        </p:spPr>
        <p:txBody>
          <a:bodyPr wrap="none" anchor="ctr">
            <a:spAutoFit/>
          </a:bodyPr>
          <a:lstStyle/>
          <a:p>
            <a:pPr algn="ctr" eaLnBrk="0" hangingPunct="0">
              <a:spcBef>
                <a:spcPct val="50000"/>
              </a:spcBef>
            </a:pPr>
            <a:r>
              <a:rPr lang="en-US" sz="1600" b="1" dirty="0">
                <a:solidFill>
                  <a:schemeClr val="bg1"/>
                </a:solidFill>
              </a:rPr>
              <a:t>Without Pseudoswap (</a:t>
            </a:r>
            <a:r>
              <a:rPr lang="en-US" sz="1600" b="1" dirty="0" smtClean="0">
                <a:solidFill>
                  <a:schemeClr val="bg1"/>
                </a:solidFill>
              </a:rPr>
              <a:t>swapmem_on=0)</a:t>
            </a:r>
            <a:endParaRPr lang="en-US" sz="1600" b="1" dirty="0">
              <a:solidFill>
                <a:schemeClr val="bg1"/>
              </a:solidFill>
            </a:endParaRPr>
          </a:p>
        </p:txBody>
      </p:sp>
      <p:sp>
        <p:nvSpPr>
          <p:cNvPr id="20492" name="AutoShape 20"/>
          <p:cNvSpPr>
            <a:spLocks noChangeArrowheads="1"/>
          </p:cNvSpPr>
          <p:nvPr/>
        </p:nvSpPr>
        <p:spPr bwMode="auto">
          <a:xfrm>
            <a:off x="558800" y="2365248"/>
            <a:ext cx="2944813" cy="1882902"/>
          </a:xfrm>
          <a:prstGeom prst="cloudCallout">
            <a:avLst>
              <a:gd name="adj1" fmla="val 2236"/>
              <a:gd name="adj2" fmla="val 52412"/>
            </a:avLst>
          </a:prstGeom>
          <a:solidFill>
            <a:schemeClr val="bg1"/>
          </a:solidFill>
          <a:ln w="9525">
            <a:solidFill>
              <a:schemeClr val="tx1"/>
            </a:solidFill>
            <a:round/>
            <a:headEnd/>
            <a:tailEnd/>
          </a:ln>
        </p:spPr>
        <p:txBody>
          <a:bodyPr wrap="none" anchor="ctr"/>
          <a:lstStyle/>
          <a:p>
            <a:pPr algn="ctr" eaLnBrk="0" hangingPunct="0"/>
            <a:r>
              <a:rPr lang="en-US" sz="1600" b="1" dirty="0"/>
              <a:t>    </a:t>
            </a:r>
            <a:r>
              <a:rPr lang="en-US" sz="1600" b="1" dirty="0" smtClean="0"/>
              <a:t>I have </a:t>
            </a:r>
            <a:r>
              <a:rPr lang="en-US" sz="1600" b="1" dirty="0"/>
              <a:t>2</a:t>
            </a:r>
            <a:r>
              <a:rPr lang="en-US" sz="1600" b="1" dirty="0" smtClean="0"/>
              <a:t>GB </a:t>
            </a:r>
            <a:r>
              <a:rPr lang="en-US" sz="1600" b="1" dirty="0"/>
              <a:t>of swap </a:t>
            </a:r>
            <a:br>
              <a:rPr lang="en-US" sz="1600" b="1" dirty="0"/>
            </a:br>
            <a:r>
              <a:rPr lang="en-US" sz="1600" b="1" dirty="0"/>
              <a:t>    and </a:t>
            </a:r>
            <a:r>
              <a:rPr lang="en-US" sz="1600" b="1" dirty="0" smtClean="0"/>
              <a:t>8GB </a:t>
            </a:r>
            <a:r>
              <a:rPr lang="en-US" sz="1600" b="1" dirty="0"/>
              <a:t>of available </a:t>
            </a:r>
            <a:br>
              <a:rPr lang="en-US" sz="1600" b="1" dirty="0"/>
            </a:br>
            <a:r>
              <a:rPr lang="en-US" sz="1600" b="1" dirty="0"/>
              <a:t>     memory.  Can I start a </a:t>
            </a:r>
            <a:br>
              <a:rPr lang="en-US" sz="1600" b="1" dirty="0"/>
            </a:br>
            <a:r>
              <a:rPr lang="en-US" sz="1600" b="1" dirty="0" smtClean="0"/>
              <a:t>4GB process on</a:t>
            </a:r>
          </a:p>
          <a:p>
            <a:pPr algn="ctr" eaLnBrk="0" hangingPunct="0"/>
            <a:r>
              <a:rPr lang="en-US" sz="1600" b="1" dirty="0" smtClean="0"/>
              <a:t>an idle server?</a:t>
            </a:r>
            <a:endParaRPr lang="en-US" sz="1600" b="1" dirty="0"/>
          </a:p>
        </p:txBody>
      </p:sp>
      <p:sp>
        <p:nvSpPr>
          <p:cNvPr id="20493" name="Text Box 21"/>
          <p:cNvSpPr txBox="1">
            <a:spLocks noChangeArrowheads="1"/>
          </p:cNvSpPr>
          <p:nvPr/>
        </p:nvSpPr>
        <p:spPr bwMode="auto">
          <a:xfrm>
            <a:off x="4129088" y="5122863"/>
            <a:ext cx="1062037" cy="762000"/>
          </a:xfrm>
          <a:prstGeom prst="rect">
            <a:avLst/>
          </a:prstGeom>
          <a:noFill/>
          <a:ln w="19050" algn="ctr">
            <a:noFill/>
            <a:miter lim="800000"/>
            <a:headEnd/>
            <a:tailEnd/>
          </a:ln>
        </p:spPr>
        <p:txBody>
          <a:bodyPr wrap="none" lIns="45720" rIns="45720">
            <a:spAutoFit/>
          </a:bodyPr>
          <a:lstStyle/>
          <a:p>
            <a:pPr algn="ctr"/>
            <a:r>
              <a:rPr lang="en-US" sz="4400" dirty="0">
                <a:solidFill>
                  <a:schemeClr val="bg1"/>
                </a:solidFill>
              </a:rPr>
              <a:t>No!</a:t>
            </a:r>
          </a:p>
        </p:txBody>
      </p:sp>
      <p:sp>
        <p:nvSpPr>
          <p:cNvPr id="20494" name="Text Box 22"/>
          <p:cNvSpPr txBox="1">
            <a:spLocks noChangeArrowheads="1"/>
          </p:cNvSpPr>
          <p:nvPr/>
        </p:nvSpPr>
        <p:spPr bwMode="auto">
          <a:xfrm>
            <a:off x="4046538" y="2925763"/>
            <a:ext cx="1125537" cy="762000"/>
          </a:xfrm>
          <a:prstGeom prst="rect">
            <a:avLst/>
          </a:prstGeom>
          <a:noFill/>
          <a:ln w="19050" algn="ctr">
            <a:noFill/>
            <a:miter lim="800000"/>
            <a:headEnd/>
            <a:tailEnd/>
          </a:ln>
        </p:spPr>
        <p:txBody>
          <a:bodyPr wrap="none" lIns="45720" rIns="45720">
            <a:spAutoFit/>
          </a:bodyPr>
          <a:lstStyle/>
          <a:p>
            <a:pPr algn="ctr"/>
            <a:r>
              <a:rPr lang="en-US" sz="4400" dirty="0">
                <a:solidFill>
                  <a:schemeClr val="bg1"/>
                </a:solidFill>
              </a:rPr>
              <a:t>Yes!</a:t>
            </a:r>
          </a:p>
        </p:txBody>
      </p:sp>
      <p:sp>
        <p:nvSpPr>
          <p:cNvPr id="20495" name="Rectangle 23"/>
          <p:cNvSpPr>
            <a:spLocks noChangeArrowheads="1"/>
          </p:cNvSpPr>
          <p:nvPr/>
        </p:nvSpPr>
        <p:spPr bwMode="auto">
          <a:xfrm>
            <a:off x="539750" y="1320800"/>
            <a:ext cx="8286750" cy="947738"/>
          </a:xfrm>
          <a:prstGeom prst="rect">
            <a:avLst/>
          </a:prstGeom>
          <a:solidFill>
            <a:srgbClr val="F4E04C"/>
          </a:solidFill>
          <a:ln w="19050" algn="ctr">
            <a:solidFill>
              <a:schemeClr val="tx1"/>
            </a:solidFill>
            <a:miter lim="800000"/>
            <a:headEnd/>
            <a:tailEnd/>
          </a:ln>
        </p:spPr>
        <p:txBody>
          <a:bodyPr lIns="182880" tIns="182880" rIns="182880" bIns="182880" anchor="ctr"/>
          <a:lstStyle/>
          <a:p>
            <a:r>
              <a:rPr lang="en-US" sz="1600" dirty="0"/>
              <a:t>Pseudoswap allows the kernel to treat a portion of physical memory as if it is swap space in order to satisfy the swap reservation policy.  </a:t>
            </a:r>
            <a:r>
              <a:rPr lang="en-AU" sz="1600" dirty="0"/>
              <a:t>Pseudo-swap is enabled by default in all current versions of HP-UX and is removed as kernel parameter in11i v3 (</a:t>
            </a:r>
            <a:r>
              <a:rPr lang="en-AU" sz="1600" dirty="0">
                <a:latin typeface="Courier New" pitchFamily="49" charset="0"/>
                <a:cs typeface="Courier New" pitchFamily="49" charset="0"/>
              </a:rPr>
              <a:t>swapmem_on</a:t>
            </a:r>
            <a:r>
              <a:rPr lang="en-AU" sz="1600" dirty="0"/>
              <a:t>).  </a:t>
            </a:r>
            <a:endParaRPr lang="en-US"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1010983"/>
          </a:xfrm>
        </p:spPr>
        <p:txBody>
          <a:bodyPr/>
          <a:lstStyle/>
          <a:p>
            <a:pPr eaLnBrk="1" hangingPunct="1"/>
            <a:r>
              <a:rPr lang="en-US" sz="3000" dirty="0" smtClean="0">
                <a:solidFill>
                  <a:schemeClr val="bg1"/>
                </a:solidFill>
              </a:rPr>
              <a:t>Example of an Application Swap Requirements </a:t>
            </a:r>
          </a:p>
        </p:txBody>
      </p:sp>
      <p:sp>
        <p:nvSpPr>
          <p:cNvPr id="21509" name="Rectangle 3"/>
          <p:cNvSpPr>
            <a:spLocks noGrp="1" noChangeArrowheads="1"/>
          </p:cNvSpPr>
          <p:nvPr>
            <p:ph type="body" idx="1"/>
          </p:nvPr>
        </p:nvSpPr>
        <p:spPr>
          <a:xfrm>
            <a:off x="457200" y="1499616"/>
            <a:ext cx="8430768" cy="4975797"/>
          </a:xfrm>
        </p:spPr>
        <p:txBody>
          <a:bodyPr/>
          <a:lstStyle/>
          <a:p>
            <a:r>
              <a:rPr lang="en-US" sz="2400" dirty="0" smtClean="0">
                <a:solidFill>
                  <a:schemeClr val="bg1"/>
                </a:solidFill>
              </a:rPr>
              <a:t>Please see SAP note 1112627 for a detailed explanation of swap sizing and pseudo-swap. </a:t>
            </a:r>
          </a:p>
          <a:p>
            <a:pPr>
              <a:buNone/>
            </a:pPr>
            <a:endParaRPr lang="en-US" sz="2400" dirty="0" smtClean="0">
              <a:solidFill>
                <a:schemeClr val="bg1"/>
              </a:solidFill>
            </a:endParaRPr>
          </a:p>
          <a:p>
            <a:r>
              <a:rPr lang="en-US" sz="2400" dirty="0" smtClean="0">
                <a:solidFill>
                  <a:schemeClr val="bg1"/>
                </a:solidFill>
              </a:rPr>
              <a:t>In general device swap configurations of 1.5 or 2 x RAM have proven appropriate for the majority of SAP installations. The recommendation is to set device swap to 2 x RAM (minimum 20 GB). </a:t>
            </a:r>
          </a:p>
          <a:p>
            <a:pPr>
              <a:buNone/>
            </a:pPr>
            <a:endParaRPr lang="en-US" sz="2400" dirty="0" smtClean="0">
              <a:solidFill>
                <a:schemeClr val="bg1"/>
              </a:solidFill>
            </a:endParaRPr>
          </a:p>
          <a:p>
            <a:r>
              <a:rPr lang="en-US" sz="2400" dirty="0" smtClean="0">
                <a:solidFill>
                  <a:schemeClr val="bg1"/>
                </a:solidFill>
              </a:rPr>
              <a:t>Please refer to SAP note 153641 for a detailed explanation of swap requirements on a per SAP instance basis. </a:t>
            </a:r>
            <a:r>
              <a:rPr lang="en-US" dirty="0" smtClean="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428625" y="61913"/>
            <a:ext cx="7629525" cy="1143000"/>
          </a:xfrm>
        </p:spPr>
        <p:txBody>
          <a:bodyPr/>
          <a:lstStyle/>
          <a:p>
            <a:pPr eaLnBrk="1" hangingPunct="1"/>
            <a:r>
              <a:rPr lang="en-AU" sz="3000" dirty="0" smtClean="0">
                <a:solidFill>
                  <a:schemeClr val="bg1"/>
                </a:solidFill>
              </a:rPr>
              <a:t>Basics of Crash Dumps</a:t>
            </a:r>
            <a:endParaRPr lang="en-US" sz="3000" dirty="0" smtClean="0">
              <a:solidFill>
                <a:schemeClr val="bg1"/>
              </a:solidFill>
            </a:endParaRPr>
          </a:p>
        </p:txBody>
      </p:sp>
      <p:sp>
        <p:nvSpPr>
          <p:cNvPr id="22533" name="Rectangle 3"/>
          <p:cNvSpPr>
            <a:spLocks noGrp="1" noChangeArrowheads="1"/>
          </p:cNvSpPr>
          <p:nvPr>
            <p:ph type="body" idx="1"/>
          </p:nvPr>
        </p:nvSpPr>
        <p:spPr>
          <a:xfrm>
            <a:off x="439738" y="1363663"/>
            <a:ext cx="8272462" cy="5087937"/>
          </a:xfrm>
        </p:spPr>
        <p:txBody>
          <a:bodyPr/>
          <a:lstStyle/>
          <a:p>
            <a:pPr eaLnBrk="1" hangingPunct="1">
              <a:buFontTx/>
              <a:buNone/>
            </a:pPr>
            <a:endParaRPr lang="en-US" sz="2000" dirty="0" smtClean="0">
              <a:solidFill>
                <a:schemeClr val="bg1"/>
              </a:solidFill>
            </a:endParaRPr>
          </a:p>
        </p:txBody>
      </p:sp>
      <p:pic>
        <p:nvPicPr>
          <p:cNvPr id="14343" name="Picture 7"/>
          <p:cNvPicPr>
            <a:picLocks noChangeAspect="1" noChangeArrowheads="1"/>
          </p:cNvPicPr>
          <p:nvPr/>
        </p:nvPicPr>
        <p:blipFill>
          <a:blip r:embed="rId3" cstate="print">
            <a:lum bright="-19000" contrast="43000"/>
          </a:blip>
          <a:srcRect/>
          <a:stretch>
            <a:fillRect/>
          </a:stretch>
        </p:blipFill>
        <p:spPr bwMode="auto">
          <a:xfrm>
            <a:off x="423333" y="1337733"/>
            <a:ext cx="8432800" cy="5130799"/>
          </a:xfrm>
          <a:prstGeom prst="rect">
            <a:avLst/>
          </a:prstGeom>
          <a:noFill/>
          <a:ln w="9525">
            <a:solidFill>
              <a:schemeClr val="accent1"/>
            </a:solidFill>
            <a:miter lim="800000"/>
            <a:headEnd/>
            <a:tailEnd/>
          </a:ln>
          <a:effectLst>
            <a:outerShdw blurRad="50800" dist="50800" dir="3660000" algn="ctr" rotWithShape="0">
              <a:srgbClr val="000000">
                <a:alpha val="43137"/>
              </a:srgbClr>
            </a:outerShdw>
          </a:effectLst>
          <a:scene3d>
            <a:camera prst="orthographicFront"/>
            <a:lightRig rig="brightRoom" dir="t"/>
          </a:scene3d>
          <a:sp3d contourW="12700" prstMaterial="matte">
            <a:bevelT w="152400" h="50800" prst="softRound"/>
            <a:contourClr>
              <a:schemeClr val="accent1">
                <a:lumMod val="75000"/>
              </a:schemeClr>
            </a:contour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pPr eaLnBrk="1" hangingPunct="1"/>
            <a:r>
              <a:rPr lang="en-AU" sz="3000" dirty="0" smtClean="0">
                <a:solidFill>
                  <a:schemeClr val="bg1"/>
                </a:solidFill>
              </a:rPr>
              <a:t>Bad Example of Swap Design</a:t>
            </a:r>
          </a:p>
        </p:txBody>
      </p:sp>
      <p:sp>
        <p:nvSpPr>
          <p:cNvPr id="23557" name="Rectangle 3"/>
          <p:cNvSpPr>
            <a:spLocks noGrp="1" noChangeArrowheads="1"/>
          </p:cNvSpPr>
          <p:nvPr>
            <p:ph type="body" idx="1"/>
          </p:nvPr>
        </p:nvSpPr>
        <p:spPr>
          <a:xfrm>
            <a:off x="400050" y="1643063"/>
            <a:ext cx="8540750" cy="4832350"/>
          </a:xfrm>
        </p:spPr>
        <p:txBody>
          <a:bodyPr/>
          <a:lstStyle/>
          <a:p>
            <a:pPr eaLnBrk="1" hangingPunct="1">
              <a:lnSpc>
                <a:spcPct val="70000"/>
              </a:lnSpc>
              <a:buFontTx/>
              <a:buNone/>
            </a:pPr>
            <a:r>
              <a:rPr lang="en-US" sz="1800" dirty="0" smtClean="0">
                <a:solidFill>
                  <a:schemeClr val="bg1"/>
                </a:solidFill>
                <a:latin typeface="Courier New" pitchFamily="49" charset="0"/>
                <a:cs typeface="Courier New" pitchFamily="49" charset="0"/>
              </a:rPr>
              <a:t># /usr/sbin/swapinfo -tm</a:t>
            </a:r>
          </a:p>
          <a:p>
            <a:pPr eaLnBrk="1" hangingPunct="1">
              <a:lnSpc>
                <a:spcPct val="70000"/>
              </a:lnSpc>
              <a:buFontTx/>
              <a:buNone/>
            </a:pPr>
            <a:r>
              <a:rPr lang="en-US" sz="1400" dirty="0" smtClean="0">
                <a:solidFill>
                  <a:schemeClr val="bg1"/>
                </a:solidFill>
                <a:latin typeface="Courier New" pitchFamily="49" charset="0"/>
                <a:cs typeface="Courier New" pitchFamily="49" charset="0"/>
              </a:rPr>
              <a:t>             Mb      Mb      Mb   PCT  START/      Mb</a:t>
            </a:r>
          </a:p>
          <a:p>
            <a:pPr eaLnBrk="1" hangingPunct="1">
              <a:lnSpc>
                <a:spcPct val="70000"/>
              </a:lnSpc>
              <a:buFontTx/>
              <a:buNone/>
            </a:pPr>
            <a:r>
              <a:rPr lang="en-US" sz="1400" dirty="0" smtClean="0">
                <a:solidFill>
                  <a:schemeClr val="bg1"/>
                </a:solidFill>
                <a:latin typeface="Courier New" pitchFamily="49" charset="0"/>
                <a:cs typeface="Courier New" pitchFamily="49" charset="0"/>
              </a:rPr>
              <a:t>TYPE      AVAIL    USED    FREE  USED   LIMIT RESERVE  PRI  NAME</a:t>
            </a:r>
          </a:p>
          <a:p>
            <a:pPr eaLnBrk="1" hangingPunct="1">
              <a:lnSpc>
                <a:spcPct val="70000"/>
              </a:lnSpc>
              <a:buFontTx/>
              <a:buNone/>
            </a:pPr>
            <a:r>
              <a:rPr lang="en-US" sz="1400" dirty="0" smtClean="0">
                <a:solidFill>
                  <a:schemeClr val="bg1"/>
                </a:solidFill>
                <a:latin typeface="Courier New" pitchFamily="49" charset="0"/>
                <a:cs typeface="Courier New" pitchFamily="49" charset="0"/>
              </a:rPr>
              <a:t>dev       30464       0   30464    0%       0       -    1  /dev/vg00/lvol2</a:t>
            </a:r>
          </a:p>
          <a:p>
            <a:pPr eaLnBrk="1" hangingPunct="1">
              <a:lnSpc>
                <a:spcPct val="70000"/>
              </a:lnSpc>
              <a:buFontTx/>
              <a:buNone/>
            </a:pPr>
            <a:r>
              <a:rPr lang="en-US" sz="1400" dirty="0" smtClean="0">
                <a:solidFill>
                  <a:schemeClr val="bg1"/>
                </a:solidFill>
                <a:latin typeface="Courier New" pitchFamily="49" charset="0"/>
                <a:cs typeface="Courier New" pitchFamily="49" charset="0"/>
              </a:rPr>
              <a:t>dev       30464       0   30464    0%       0       -    1  /dev/vg00/swap1</a:t>
            </a:r>
          </a:p>
          <a:p>
            <a:pPr eaLnBrk="1" hangingPunct="1">
              <a:lnSpc>
                <a:spcPct val="70000"/>
              </a:lnSpc>
              <a:buFontTx/>
              <a:buNone/>
            </a:pPr>
            <a:r>
              <a:rPr lang="en-US" sz="1400" dirty="0" smtClean="0">
                <a:solidFill>
                  <a:schemeClr val="bg1"/>
                </a:solidFill>
                <a:latin typeface="Courier New" pitchFamily="49" charset="0"/>
                <a:cs typeface="Courier New" pitchFamily="49" charset="0"/>
              </a:rPr>
              <a:t>dev       30464       0   30464    0%       0       -    1  /dev/vg00/swap2</a:t>
            </a:r>
          </a:p>
          <a:p>
            <a:pPr eaLnBrk="1" hangingPunct="1">
              <a:lnSpc>
                <a:spcPct val="70000"/>
              </a:lnSpc>
              <a:buFontTx/>
              <a:buNone/>
            </a:pPr>
            <a:r>
              <a:rPr lang="en-US" sz="1400" dirty="0" smtClean="0">
                <a:solidFill>
                  <a:schemeClr val="bg1"/>
                </a:solidFill>
                <a:latin typeface="Courier New" pitchFamily="49" charset="0"/>
                <a:cs typeface="Courier New" pitchFamily="49" charset="0"/>
              </a:rPr>
              <a:t>dev       30464       0   30464    0%       0       -    1  /dev/vg00/swap3</a:t>
            </a:r>
          </a:p>
          <a:p>
            <a:pPr eaLnBrk="1" hangingPunct="1">
              <a:lnSpc>
                <a:spcPct val="70000"/>
              </a:lnSpc>
              <a:buFontTx/>
              <a:buNone/>
            </a:pPr>
            <a:r>
              <a:rPr lang="en-US" sz="1400" dirty="0" smtClean="0">
                <a:solidFill>
                  <a:schemeClr val="bg1"/>
                </a:solidFill>
                <a:latin typeface="Courier New" pitchFamily="49" charset="0"/>
                <a:cs typeface="Courier New" pitchFamily="49" charset="0"/>
              </a:rPr>
              <a:t>reserve       -   46202  -46202</a:t>
            </a:r>
          </a:p>
          <a:p>
            <a:pPr eaLnBrk="1" hangingPunct="1">
              <a:lnSpc>
                <a:spcPct val="70000"/>
              </a:lnSpc>
              <a:buFontTx/>
              <a:buNone/>
            </a:pPr>
            <a:r>
              <a:rPr lang="en-US" sz="1400" dirty="0" smtClean="0">
                <a:solidFill>
                  <a:schemeClr val="bg1"/>
                </a:solidFill>
                <a:latin typeface="Courier New" pitchFamily="49" charset="0"/>
                <a:cs typeface="Courier New" pitchFamily="49" charset="0"/>
              </a:rPr>
              <a:t>memory    98292    2278   96014    2%</a:t>
            </a:r>
          </a:p>
          <a:p>
            <a:pPr eaLnBrk="1" hangingPunct="1">
              <a:lnSpc>
                <a:spcPct val="70000"/>
              </a:lnSpc>
              <a:buFontTx/>
              <a:buNone/>
            </a:pPr>
            <a:r>
              <a:rPr lang="en-US" sz="1400" dirty="0" smtClean="0">
                <a:solidFill>
                  <a:schemeClr val="bg1"/>
                </a:solidFill>
                <a:latin typeface="Courier New" pitchFamily="49" charset="0"/>
                <a:cs typeface="Courier New" pitchFamily="49" charset="0"/>
              </a:rPr>
              <a:t>total    220148   48480  171668   22%       -       0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lstStyle/>
          <a:p>
            <a:pPr eaLnBrk="1" hangingPunct="1"/>
            <a:r>
              <a:rPr lang="en-AU" sz="3000" dirty="0" smtClean="0">
                <a:solidFill>
                  <a:schemeClr val="bg1"/>
                </a:solidFill>
              </a:rPr>
              <a:t>HP-UX Maximum Swap</a:t>
            </a:r>
          </a:p>
        </p:txBody>
      </p:sp>
      <p:sp>
        <p:nvSpPr>
          <p:cNvPr id="25605" name="Rectangle 3"/>
          <p:cNvSpPr>
            <a:spLocks noGrp="1" noChangeArrowheads="1"/>
          </p:cNvSpPr>
          <p:nvPr>
            <p:ph type="body" idx="1"/>
          </p:nvPr>
        </p:nvSpPr>
        <p:spPr>
          <a:xfrm>
            <a:off x="474663" y="1643063"/>
            <a:ext cx="8382000" cy="4832350"/>
          </a:xfrm>
        </p:spPr>
        <p:txBody>
          <a:bodyPr/>
          <a:lstStyle/>
          <a:p>
            <a:pPr eaLnBrk="1" hangingPunct="1">
              <a:lnSpc>
                <a:spcPct val="70000"/>
              </a:lnSpc>
            </a:pPr>
            <a:r>
              <a:rPr lang="en-US" dirty="0" smtClean="0">
                <a:solidFill>
                  <a:schemeClr val="bg1"/>
                </a:solidFill>
              </a:rPr>
              <a:t>Swap space in the kernel is managed using </a:t>
            </a:r>
          </a:p>
          <a:p>
            <a:pPr eaLnBrk="1" hangingPunct="1">
              <a:lnSpc>
                <a:spcPct val="70000"/>
              </a:lnSpc>
              <a:buFontTx/>
              <a:buNone/>
            </a:pPr>
            <a:r>
              <a:rPr lang="en-US" dirty="0" smtClean="0">
                <a:solidFill>
                  <a:schemeClr val="bg1"/>
                </a:solidFill>
              </a:rPr>
              <a:t>	'chunks' of physical device space. These chunks </a:t>
            </a:r>
          </a:p>
          <a:p>
            <a:pPr eaLnBrk="1" hangingPunct="1">
              <a:lnSpc>
                <a:spcPct val="70000"/>
              </a:lnSpc>
              <a:buFontTx/>
              <a:buNone/>
            </a:pPr>
            <a:r>
              <a:rPr lang="en-US" dirty="0" smtClean="0">
                <a:solidFill>
                  <a:schemeClr val="bg1"/>
                </a:solidFill>
              </a:rPr>
              <a:t>	contain one or more (usually more) pages of</a:t>
            </a:r>
          </a:p>
          <a:p>
            <a:pPr eaLnBrk="1" hangingPunct="1">
              <a:lnSpc>
                <a:spcPct val="70000"/>
              </a:lnSpc>
              <a:buFontTx/>
              <a:buNone/>
            </a:pPr>
            <a:r>
              <a:rPr lang="en-US" dirty="0" smtClean="0">
                <a:solidFill>
                  <a:schemeClr val="bg1"/>
                </a:solidFill>
              </a:rPr>
              <a:t>	memory, but provide another layer of indexing</a:t>
            </a:r>
          </a:p>
          <a:p>
            <a:pPr eaLnBrk="1" hangingPunct="1">
              <a:lnSpc>
                <a:spcPct val="70000"/>
              </a:lnSpc>
              <a:buFontTx/>
              <a:buNone/>
            </a:pPr>
            <a:r>
              <a:rPr lang="en-US" dirty="0" smtClean="0">
                <a:solidFill>
                  <a:schemeClr val="bg1"/>
                </a:solidFill>
              </a:rPr>
              <a:t>	(similar to inodes in file systems) to keep the global </a:t>
            </a:r>
          </a:p>
          <a:p>
            <a:pPr eaLnBrk="1" hangingPunct="1">
              <a:lnSpc>
                <a:spcPct val="70000"/>
              </a:lnSpc>
              <a:buFontTx/>
              <a:buNone/>
            </a:pPr>
            <a:r>
              <a:rPr lang="en-US" dirty="0" smtClean="0">
                <a:solidFill>
                  <a:schemeClr val="bg1"/>
                </a:solidFill>
              </a:rPr>
              <a:t>	swap table relatively small, as opposed to a large </a:t>
            </a:r>
          </a:p>
          <a:p>
            <a:pPr eaLnBrk="1" hangingPunct="1">
              <a:lnSpc>
                <a:spcPct val="70000"/>
              </a:lnSpc>
              <a:buFontTx/>
              <a:buNone/>
            </a:pPr>
            <a:r>
              <a:rPr lang="en-US" dirty="0" smtClean="0">
                <a:solidFill>
                  <a:schemeClr val="bg1"/>
                </a:solidFill>
              </a:rPr>
              <a:t>	table indexed by swap page.</a:t>
            </a:r>
          </a:p>
          <a:p>
            <a:pPr eaLnBrk="1" hangingPunct="1">
              <a:lnSpc>
                <a:spcPct val="70000"/>
              </a:lnSpc>
              <a:buFontTx/>
              <a:buNone/>
            </a:pPr>
            <a:endParaRPr lang="en-US" dirty="0" smtClean="0">
              <a:solidFill>
                <a:schemeClr val="bg1"/>
              </a:solidFill>
            </a:endParaRPr>
          </a:p>
          <a:p>
            <a:pPr eaLnBrk="1" hangingPunct="1">
              <a:lnSpc>
                <a:spcPct val="70000"/>
              </a:lnSpc>
            </a:pPr>
            <a:r>
              <a:rPr lang="en-US" dirty="0" smtClean="0">
                <a:solidFill>
                  <a:schemeClr val="bg1"/>
                </a:solidFill>
                <a:latin typeface="Courier New" pitchFamily="49" charset="0"/>
                <a:cs typeface="Courier New" pitchFamily="49" charset="0"/>
              </a:rPr>
              <a:t>swchunk</a:t>
            </a:r>
            <a:r>
              <a:rPr lang="en-US" dirty="0" smtClean="0">
                <a:solidFill>
                  <a:schemeClr val="bg1"/>
                </a:solidFill>
              </a:rPr>
              <a:t> controls the size in physical disk blocks </a:t>
            </a:r>
          </a:p>
          <a:p>
            <a:pPr eaLnBrk="1" hangingPunct="1">
              <a:lnSpc>
                <a:spcPct val="70000"/>
              </a:lnSpc>
              <a:buFontTx/>
              <a:buNone/>
            </a:pPr>
            <a:r>
              <a:rPr lang="en-US" dirty="0" smtClean="0">
                <a:solidFill>
                  <a:schemeClr val="bg1"/>
                </a:solidFill>
              </a:rPr>
              <a:t>	(which are defined as 1 KB) for each chunk.</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pPr eaLnBrk="1" hangingPunct="1"/>
            <a:r>
              <a:rPr lang="en-AU" sz="3000" dirty="0" smtClean="0">
                <a:solidFill>
                  <a:schemeClr val="bg1"/>
                </a:solidFill>
              </a:rPr>
              <a:t>Maximum Swap on HP-UX Before 11i V3</a:t>
            </a:r>
          </a:p>
        </p:txBody>
      </p:sp>
      <p:sp>
        <p:nvSpPr>
          <p:cNvPr id="26629" name="Rectangle 3"/>
          <p:cNvSpPr>
            <a:spLocks noGrp="1" noChangeArrowheads="1"/>
          </p:cNvSpPr>
          <p:nvPr>
            <p:ph type="body" idx="1"/>
          </p:nvPr>
        </p:nvSpPr>
        <p:spPr>
          <a:xfrm>
            <a:off x="474663" y="1643063"/>
            <a:ext cx="8382000" cy="4832350"/>
          </a:xfrm>
        </p:spPr>
        <p:txBody>
          <a:bodyPr/>
          <a:lstStyle/>
          <a:p>
            <a:pPr eaLnBrk="1" hangingPunct="1">
              <a:lnSpc>
                <a:spcPct val="70000"/>
              </a:lnSpc>
            </a:pPr>
            <a:r>
              <a:rPr lang="en-US" sz="2600" dirty="0" smtClean="0">
                <a:solidFill>
                  <a:schemeClr val="bg1"/>
                </a:solidFill>
              </a:rPr>
              <a:t>The total bytes of swap space manageable by the </a:t>
            </a:r>
          </a:p>
          <a:p>
            <a:pPr eaLnBrk="1" hangingPunct="1">
              <a:lnSpc>
                <a:spcPct val="70000"/>
              </a:lnSpc>
              <a:buFontTx/>
              <a:buNone/>
            </a:pPr>
            <a:r>
              <a:rPr lang="en-US" sz="2600" dirty="0" smtClean="0">
                <a:solidFill>
                  <a:schemeClr val="bg1"/>
                </a:solidFill>
              </a:rPr>
              <a:t>	system on HP-UX 11i older releases is: </a:t>
            </a:r>
          </a:p>
          <a:p>
            <a:pPr eaLnBrk="1" hangingPunct="1">
              <a:lnSpc>
                <a:spcPct val="70000"/>
              </a:lnSpc>
              <a:buFontTx/>
              <a:buNone/>
            </a:pPr>
            <a:r>
              <a:rPr lang="en-US" sz="2600" dirty="0" smtClean="0">
                <a:solidFill>
                  <a:schemeClr val="bg1"/>
                </a:solidFill>
              </a:rPr>
              <a:t>  </a:t>
            </a:r>
          </a:p>
          <a:p>
            <a:pPr eaLnBrk="1" hangingPunct="1">
              <a:lnSpc>
                <a:spcPct val="70000"/>
              </a:lnSpc>
              <a:buFontTx/>
              <a:buNone/>
            </a:pPr>
            <a:r>
              <a:rPr lang="en-US" sz="2600" dirty="0" smtClean="0">
                <a:solidFill>
                  <a:schemeClr val="bg1"/>
                </a:solidFill>
              </a:rPr>
              <a:t>  </a:t>
            </a:r>
            <a:r>
              <a:rPr lang="en-US" sz="2600" dirty="0" smtClean="0">
                <a:solidFill>
                  <a:schemeClr val="bg1"/>
                </a:solidFill>
                <a:latin typeface="Courier New" pitchFamily="49" charset="0"/>
                <a:cs typeface="Courier New" pitchFamily="49" charset="0"/>
              </a:rPr>
              <a:t>swchunk x 1KB x 16384</a:t>
            </a:r>
          </a:p>
          <a:p>
            <a:pPr eaLnBrk="1" hangingPunct="1">
              <a:lnSpc>
                <a:spcPct val="70000"/>
              </a:lnSpc>
              <a:buFontTx/>
              <a:buNone/>
            </a:pPr>
            <a:endParaRPr lang="en-US" sz="2600" dirty="0" smtClean="0">
              <a:solidFill>
                <a:schemeClr val="bg1"/>
              </a:solidFill>
            </a:endParaRPr>
          </a:p>
          <a:p>
            <a:pPr eaLnBrk="1" hangingPunct="1">
              <a:lnSpc>
                <a:spcPct val="70000"/>
              </a:lnSpc>
              <a:buFontTx/>
              <a:buNone/>
            </a:pPr>
            <a:r>
              <a:rPr lang="en-US" sz="2600" dirty="0" smtClean="0">
                <a:solidFill>
                  <a:schemeClr val="bg1"/>
                </a:solidFill>
              </a:rPr>
              <a:t>  where16384 is the system maximum number of</a:t>
            </a:r>
          </a:p>
          <a:p>
            <a:pPr eaLnBrk="1" hangingPunct="1">
              <a:lnSpc>
                <a:spcPct val="70000"/>
              </a:lnSpc>
              <a:buFontTx/>
              <a:buNone/>
            </a:pPr>
            <a:r>
              <a:rPr lang="en-US" sz="2600" dirty="0" smtClean="0">
                <a:solidFill>
                  <a:schemeClr val="bg1"/>
                </a:solidFill>
              </a:rPr>
              <a:t>	swap chunks in the swap table, as defined by</a:t>
            </a:r>
          </a:p>
          <a:p>
            <a:pPr eaLnBrk="1" hangingPunct="1">
              <a:lnSpc>
                <a:spcPct val="70000"/>
              </a:lnSpc>
              <a:buFontTx/>
              <a:buNone/>
            </a:pPr>
            <a:r>
              <a:rPr lang="en-US" sz="2600" dirty="0" smtClean="0">
                <a:solidFill>
                  <a:schemeClr val="bg1"/>
                </a:solidFill>
              </a:rPr>
              <a:t>	kernel parameter </a:t>
            </a:r>
            <a:r>
              <a:rPr lang="en-US" sz="2600" dirty="0" smtClean="0">
                <a:solidFill>
                  <a:schemeClr val="bg1"/>
                </a:solidFill>
                <a:latin typeface="Courier New" pitchFamily="49" charset="0"/>
                <a:cs typeface="Courier New" pitchFamily="49" charset="0"/>
              </a:rPr>
              <a:t>maxswapchunks</a:t>
            </a:r>
            <a:r>
              <a:rPr lang="en-US" sz="2600" dirty="0" smtClean="0">
                <a:solidFill>
                  <a:schemeClr val="bg1"/>
                </a:solidFill>
              </a:rPr>
              <a:t>.</a:t>
            </a:r>
          </a:p>
          <a:p>
            <a:pPr eaLnBrk="1" hangingPunct="1">
              <a:lnSpc>
                <a:spcPct val="70000"/>
              </a:lnSpc>
              <a:buFontTx/>
              <a:buNone/>
            </a:pPr>
            <a:endParaRPr lang="en-AU" sz="2600" dirty="0" smtClean="0">
              <a:solidFill>
                <a:schemeClr val="bg1"/>
              </a:solidFill>
            </a:endParaRPr>
          </a:p>
          <a:p>
            <a:pPr eaLnBrk="1" hangingPunct="1">
              <a:lnSpc>
                <a:spcPct val="70000"/>
              </a:lnSpc>
              <a:buFontTx/>
              <a:buNone/>
            </a:pPr>
            <a:r>
              <a:rPr lang="en-AU" sz="2600" dirty="0" smtClean="0">
                <a:solidFill>
                  <a:schemeClr val="bg1"/>
                </a:solidFill>
              </a:rPr>
              <a:t>  </a:t>
            </a:r>
            <a:r>
              <a:rPr lang="en-AU" sz="2600" dirty="0" smtClean="0">
                <a:solidFill>
                  <a:schemeClr val="bg1"/>
                </a:solidFill>
                <a:latin typeface="Courier New" pitchFamily="49" charset="0"/>
                <a:cs typeface="Courier New" pitchFamily="49" charset="0"/>
              </a:rPr>
              <a:t>swchunk</a:t>
            </a:r>
            <a:r>
              <a:rPr lang="en-AU" sz="2600" dirty="0" smtClean="0">
                <a:solidFill>
                  <a:schemeClr val="bg1"/>
                </a:solidFill>
              </a:rPr>
              <a:t> has allowed values between 2048 and </a:t>
            </a:r>
          </a:p>
          <a:p>
            <a:pPr eaLnBrk="1" hangingPunct="1">
              <a:lnSpc>
                <a:spcPct val="70000"/>
              </a:lnSpc>
              <a:buFontTx/>
              <a:buNone/>
            </a:pPr>
            <a:r>
              <a:rPr lang="en-AU" sz="2600" dirty="0" smtClean="0">
                <a:solidFill>
                  <a:schemeClr val="bg1"/>
                </a:solidFill>
              </a:rPr>
              <a:t>	65536 blocks.</a:t>
            </a:r>
            <a:endParaRPr lang="en-US" sz="2600" dirty="0" smtClean="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lstStyle/>
          <a:p>
            <a:pPr eaLnBrk="1" hangingPunct="1"/>
            <a:r>
              <a:rPr lang="en-AU" sz="3000" dirty="0" smtClean="0">
                <a:solidFill>
                  <a:schemeClr val="bg1"/>
                </a:solidFill>
              </a:rPr>
              <a:t>Maximum Swap on HP-UX 11i V3</a:t>
            </a:r>
          </a:p>
        </p:txBody>
      </p:sp>
      <p:sp>
        <p:nvSpPr>
          <p:cNvPr id="27653" name="Rectangle 3"/>
          <p:cNvSpPr>
            <a:spLocks noGrp="1" noChangeArrowheads="1"/>
          </p:cNvSpPr>
          <p:nvPr>
            <p:ph type="body" idx="1"/>
          </p:nvPr>
        </p:nvSpPr>
        <p:spPr>
          <a:xfrm>
            <a:off x="474663" y="1804416"/>
            <a:ext cx="8382000" cy="4670997"/>
          </a:xfrm>
        </p:spPr>
        <p:txBody>
          <a:bodyPr/>
          <a:lstStyle/>
          <a:p>
            <a:pPr eaLnBrk="1" hangingPunct="1">
              <a:lnSpc>
                <a:spcPct val="70000"/>
              </a:lnSpc>
            </a:pPr>
            <a:r>
              <a:rPr lang="en-US" dirty="0" smtClean="0">
                <a:solidFill>
                  <a:schemeClr val="bg1"/>
                </a:solidFill>
              </a:rPr>
              <a:t>The total bytes of swap space manageable by the </a:t>
            </a:r>
          </a:p>
          <a:p>
            <a:pPr eaLnBrk="1" hangingPunct="1">
              <a:lnSpc>
                <a:spcPct val="70000"/>
              </a:lnSpc>
              <a:buFontTx/>
              <a:buNone/>
            </a:pPr>
            <a:r>
              <a:rPr lang="en-US" dirty="0" smtClean="0">
                <a:solidFill>
                  <a:schemeClr val="bg1"/>
                </a:solidFill>
              </a:rPr>
              <a:t>	system on HP-UX 11i v3 is: </a:t>
            </a:r>
          </a:p>
          <a:p>
            <a:pPr eaLnBrk="1" hangingPunct="1">
              <a:lnSpc>
                <a:spcPct val="70000"/>
              </a:lnSpc>
              <a:buFontTx/>
              <a:buNone/>
            </a:pPr>
            <a:r>
              <a:rPr lang="en-US" dirty="0" smtClean="0">
                <a:solidFill>
                  <a:schemeClr val="bg1"/>
                </a:solidFill>
              </a:rPr>
              <a:t>  </a:t>
            </a:r>
          </a:p>
          <a:p>
            <a:pPr eaLnBrk="1" hangingPunct="1">
              <a:lnSpc>
                <a:spcPct val="70000"/>
              </a:lnSpc>
              <a:buFontTx/>
              <a:buNone/>
            </a:pPr>
            <a:r>
              <a:rPr lang="en-US" dirty="0" smtClean="0">
                <a:solidFill>
                  <a:schemeClr val="bg1"/>
                </a:solidFill>
              </a:rPr>
              <a:t>  </a:t>
            </a:r>
            <a:r>
              <a:rPr lang="en-US" dirty="0" smtClean="0">
                <a:solidFill>
                  <a:schemeClr val="bg1"/>
                </a:solidFill>
                <a:latin typeface="Courier New" pitchFamily="49" charset="0"/>
                <a:cs typeface="Courier New" pitchFamily="49" charset="0"/>
              </a:rPr>
              <a:t>swchunk x 1KB x 2147483648</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28625" y="114300"/>
            <a:ext cx="7629525" cy="921124"/>
          </a:xfrm>
        </p:spPr>
        <p:txBody>
          <a:bodyPr/>
          <a:lstStyle/>
          <a:p>
            <a:pPr eaLnBrk="1" hangingPunct="1"/>
            <a:r>
              <a:rPr lang="en-US" sz="3200" dirty="0" smtClean="0">
                <a:solidFill>
                  <a:schemeClr val="bg1"/>
                </a:solidFill>
              </a:rPr>
              <a:t>Dump Terms</a:t>
            </a:r>
          </a:p>
        </p:txBody>
      </p:sp>
      <p:sp>
        <p:nvSpPr>
          <p:cNvPr id="38915" name="Rectangle 5"/>
          <p:cNvSpPr>
            <a:spLocks noGrp="1" noChangeArrowheads="1"/>
          </p:cNvSpPr>
          <p:nvPr>
            <p:ph idx="1"/>
          </p:nvPr>
        </p:nvSpPr>
        <p:spPr>
          <a:xfrm>
            <a:off x="400050" y="1196788"/>
            <a:ext cx="8582585" cy="5661212"/>
          </a:xfrm>
        </p:spPr>
        <p:txBody>
          <a:bodyPr/>
          <a:lstStyle/>
          <a:p>
            <a:r>
              <a:rPr lang="en-US" sz="1700" b="1" dirty="0" smtClean="0">
                <a:solidFill>
                  <a:schemeClr val="bg1"/>
                </a:solidFill>
              </a:rPr>
              <a:t>Dump unit </a:t>
            </a:r>
            <a:r>
              <a:rPr lang="en-US" sz="1700" dirty="0" smtClean="0">
                <a:solidFill>
                  <a:schemeClr val="bg1"/>
                </a:solidFill>
              </a:rPr>
              <a:t>A thread of execution during dump. A dump unit requires its own set of CPUs, dump devices, and other resources, which are non-overlapping with other dump units.</a:t>
            </a:r>
          </a:p>
          <a:p>
            <a:endParaRPr lang="en-US" sz="1700" dirty="0" smtClean="0">
              <a:solidFill>
                <a:schemeClr val="bg1"/>
              </a:solidFill>
            </a:endParaRPr>
          </a:p>
          <a:p>
            <a:r>
              <a:rPr lang="en-US" sz="1700" b="1" dirty="0" smtClean="0">
                <a:solidFill>
                  <a:schemeClr val="bg1"/>
                </a:solidFill>
              </a:rPr>
              <a:t>Reentrancy Capability </a:t>
            </a:r>
            <a:r>
              <a:rPr lang="en-US" sz="1700" dirty="0" smtClean="0">
                <a:solidFill>
                  <a:schemeClr val="bg1"/>
                </a:solidFill>
              </a:rPr>
              <a:t>of a dump driver to issue multiple I/Os simultaneously, one I/O per HBA port, during dump.</a:t>
            </a:r>
          </a:p>
          <a:p>
            <a:endParaRPr lang="en-US" sz="1700" dirty="0" smtClean="0">
              <a:solidFill>
                <a:schemeClr val="bg1"/>
              </a:solidFill>
            </a:endParaRPr>
          </a:p>
          <a:p>
            <a:r>
              <a:rPr lang="en-US" sz="1700" b="1" dirty="0" smtClean="0">
                <a:solidFill>
                  <a:schemeClr val="bg1"/>
                </a:solidFill>
              </a:rPr>
              <a:t>Concurrency Capability </a:t>
            </a:r>
            <a:r>
              <a:rPr lang="en-US" sz="1700" dirty="0" smtClean="0">
                <a:solidFill>
                  <a:schemeClr val="bg1"/>
                </a:solidFill>
              </a:rPr>
              <a:t>of a dump driver to issue multiple I/Os simultaneously per HBA port, during dump. In HP-UX 11i v3 this capability means that the driver can issue I/Os simultaneously to multiple devices under a given HBA port, one I/O per device.</a:t>
            </a:r>
          </a:p>
          <a:p>
            <a:endParaRPr lang="en-US" sz="1700" dirty="0" smtClean="0">
              <a:solidFill>
                <a:schemeClr val="bg1"/>
              </a:solidFill>
            </a:endParaRPr>
          </a:p>
          <a:p>
            <a:r>
              <a:rPr lang="en-US" sz="1700" b="1" dirty="0" smtClean="0">
                <a:solidFill>
                  <a:schemeClr val="bg1"/>
                </a:solidFill>
              </a:rPr>
              <a:t>Parallel Dump </a:t>
            </a:r>
            <a:r>
              <a:rPr lang="en-US" sz="1700" dirty="0" smtClean="0">
                <a:solidFill>
                  <a:schemeClr val="bg1"/>
                </a:solidFill>
              </a:rPr>
              <a:t>HP-UX 11i v3 dump infrastructure which enables the parallelism features.</a:t>
            </a:r>
          </a:p>
          <a:p>
            <a:endParaRPr lang="en-US" sz="1700" dirty="0" smtClean="0">
              <a:solidFill>
                <a:schemeClr val="bg1"/>
              </a:solidFill>
            </a:endParaRPr>
          </a:p>
          <a:p>
            <a:r>
              <a:rPr lang="en-US" sz="1700" b="1" dirty="0" smtClean="0">
                <a:solidFill>
                  <a:schemeClr val="bg1"/>
                </a:solidFill>
              </a:rPr>
              <a:t>Reentrant HBA port or device</a:t>
            </a:r>
            <a:r>
              <a:rPr lang="en-US" sz="1700" dirty="0" smtClean="0">
                <a:solidFill>
                  <a:schemeClr val="bg1"/>
                </a:solidFill>
              </a:rPr>
              <a:t> An HBA port or device controlled by a reentrant driver.</a:t>
            </a:r>
          </a:p>
          <a:p>
            <a:endParaRPr lang="en-US" sz="1700" dirty="0" smtClean="0">
              <a:solidFill>
                <a:schemeClr val="bg1"/>
              </a:solidFill>
            </a:endParaRPr>
          </a:p>
          <a:p>
            <a:r>
              <a:rPr lang="en-US" sz="1700" b="1" dirty="0" smtClean="0">
                <a:solidFill>
                  <a:schemeClr val="bg1"/>
                </a:solidFill>
              </a:rPr>
              <a:t>Concurrent HBA port or device </a:t>
            </a:r>
            <a:r>
              <a:rPr lang="en-US" sz="1700" dirty="0" smtClean="0">
                <a:solidFill>
                  <a:schemeClr val="bg1"/>
                </a:solidFill>
              </a:rPr>
              <a:t>An HBA port or device controlled by a concurrent driver.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28625" y="114300"/>
            <a:ext cx="7629525" cy="826994"/>
          </a:xfrm>
        </p:spPr>
        <p:txBody>
          <a:bodyPr/>
          <a:lstStyle/>
          <a:p>
            <a:pPr eaLnBrk="1" hangingPunct="1"/>
            <a:r>
              <a:rPr lang="en-US" sz="3200" dirty="0" smtClean="0">
                <a:solidFill>
                  <a:schemeClr val="bg1"/>
                </a:solidFill>
              </a:rPr>
              <a:t>Dump Unit - Part 1 *</a:t>
            </a:r>
          </a:p>
        </p:txBody>
      </p:sp>
      <p:sp>
        <p:nvSpPr>
          <p:cNvPr id="38915" name="Rectangle 5"/>
          <p:cNvSpPr>
            <a:spLocks noGrp="1" noChangeArrowheads="1"/>
          </p:cNvSpPr>
          <p:nvPr>
            <p:ph idx="1"/>
          </p:nvPr>
        </p:nvSpPr>
        <p:spPr>
          <a:xfrm>
            <a:off x="400050" y="1143000"/>
            <a:ext cx="8582585" cy="5526742"/>
          </a:xfrm>
        </p:spPr>
        <p:txBody>
          <a:bodyPr/>
          <a:lstStyle/>
          <a:p>
            <a:r>
              <a:rPr lang="en-US" sz="2200" dirty="0" smtClean="0">
                <a:solidFill>
                  <a:schemeClr val="bg1"/>
                </a:solidFill>
              </a:rPr>
              <a:t>A Dump Unit is an independent sequential unit of execution within the dump process.</a:t>
            </a:r>
          </a:p>
          <a:p>
            <a:endParaRPr lang="en-US" sz="2200" dirty="0" smtClean="0">
              <a:solidFill>
                <a:schemeClr val="bg1"/>
              </a:solidFill>
            </a:endParaRPr>
          </a:p>
          <a:p>
            <a:r>
              <a:rPr lang="en-US" sz="2200" dirty="0" smtClean="0">
                <a:solidFill>
                  <a:schemeClr val="bg1"/>
                </a:solidFill>
              </a:rPr>
              <a:t>Each dump unit is assigned an exclusive subset of the system resources needed to perform the dump, including CPUs, a portion of the physical memory to be dumped, and a subset of the configured dump devices. The dump infrastructure in HP-UX 11i v3 automatically partitions system resources at dump time into dump units.</a:t>
            </a:r>
          </a:p>
          <a:p>
            <a:endParaRPr lang="en-AU" sz="2200" dirty="0" smtClean="0">
              <a:solidFill>
                <a:schemeClr val="bg1"/>
              </a:solidFill>
            </a:endParaRPr>
          </a:p>
          <a:p>
            <a:r>
              <a:rPr lang="en-US" sz="2200" dirty="0" smtClean="0">
                <a:solidFill>
                  <a:schemeClr val="bg1"/>
                </a:solidFill>
              </a:rPr>
              <a:t>Each dump unit operates sequentially. </a:t>
            </a:r>
          </a:p>
          <a:p>
            <a:endParaRPr lang="en-US" sz="2200" dirty="0" smtClean="0">
              <a:solidFill>
                <a:schemeClr val="bg1"/>
              </a:solidFill>
            </a:endParaRPr>
          </a:p>
          <a:p>
            <a:r>
              <a:rPr lang="en-US" sz="2200" dirty="0" smtClean="0">
                <a:solidFill>
                  <a:schemeClr val="bg1"/>
                </a:solidFill>
              </a:rPr>
              <a:t>Parallelism is achieved by multiple dump units executing in parallel.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28625" y="114300"/>
            <a:ext cx="7629525" cy="826994"/>
          </a:xfrm>
        </p:spPr>
        <p:txBody>
          <a:bodyPr/>
          <a:lstStyle/>
          <a:p>
            <a:pPr eaLnBrk="1" hangingPunct="1"/>
            <a:r>
              <a:rPr lang="en-US" sz="3200" dirty="0" smtClean="0">
                <a:solidFill>
                  <a:schemeClr val="bg1"/>
                </a:solidFill>
              </a:rPr>
              <a:t>Dump Unit - Part 2 *</a:t>
            </a:r>
          </a:p>
        </p:txBody>
      </p:sp>
      <p:sp>
        <p:nvSpPr>
          <p:cNvPr id="38915" name="Rectangle 5"/>
          <p:cNvSpPr>
            <a:spLocks noGrp="1" noChangeArrowheads="1"/>
          </p:cNvSpPr>
          <p:nvPr>
            <p:ph idx="1"/>
          </p:nvPr>
        </p:nvSpPr>
        <p:spPr>
          <a:xfrm>
            <a:off x="400050" y="1008530"/>
            <a:ext cx="8582585" cy="5661212"/>
          </a:xfrm>
        </p:spPr>
        <p:txBody>
          <a:bodyPr/>
          <a:lstStyle/>
          <a:p>
            <a:r>
              <a:rPr lang="en-US" sz="2000" dirty="0" smtClean="0">
                <a:solidFill>
                  <a:schemeClr val="bg1"/>
                </a:solidFill>
              </a:rPr>
              <a:t>A dump device cannot be shared across multiple dump units.</a:t>
            </a:r>
            <a:endParaRPr lang="en-AU" sz="2000" dirty="0" smtClean="0">
              <a:solidFill>
                <a:schemeClr val="bg1"/>
              </a:solidFill>
            </a:endParaRPr>
          </a:p>
          <a:p>
            <a:endParaRPr lang="en-AU" sz="2000" dirty="0" smtClean="0">
              <a:solidFill>
                <a:schemeClr val="bg1"/>
              </a:solidFill>
            </a:endParaRPr>
          </a:p>
          <a:p>
            <a:r>
              <a:rPr lang="en-US" sz="2000" dirty="0" smtClean="0">
                <a:solidFill>
                  <a:schemeClr val="bg1"/>
                </a:solidFill>
              </a:rPr>
              <a:t>Multiple “reentrant devices” can be accessed in parallel only if the devices are configured through separate HBA ports. Thus all “reentrant devices” on the same HBA port will be assigned to a single dump unit.</a:t>
            </a:r>
          </a:p>
          <a:p>
            <a:endParaRPr lang="en-AU" sz="2000" dirty="0" smtClean="0">
              <a:solidFill>
                <a:schemeClr val="bg1"/>
              </a:solidFill>
            </a:endParaRPr>
          </a:p>
          <a:p>
            <a:r>
              <a:rPr lang="en-US" sz="2000" dirty="0" smtClean="0">
                <a:solidFill>
                  <a:schemeClr val="bg1"/>
                </a:solidFill>
              </a:rPr>
              <a:t>Each “concurrent device” can be accessed in parallel. Each can therefore be assigned to a separate dump unit, even if configured through a single HBA port.</a:t>
            </a:r>
          </a:p>
          <a:p>
            <a:endParaRPr lang="en-AU" sz="2000" dirty="0" smtClean="0">
              <a:solidFill>
                <a:schemeClr val="bg1"/>
              </a:solidFill>
            </a:endParaRPr>
          </a:p>
          <a:p>
            <a:r>
              <a:rPr lang="en-US" sz="2000" dirty="0" smtClean="0">
                <a:solidFill>
                  <a:schemeClr val="bg1"/>
                </a:solidFill>
              </a:rPr>
              <a:t>Multiple dump volumes on a single physical volume will not allow for parallelism. Parallelism at dump time can only be achieved across multiple physical devices (LUNs).</a:t>
            </a:r>
          </a:p>
          <a:p>
            <a:pPr>
              <a:buNone/>
            </a:pPr>
            <a:endParaRPr lang="en-US" sz="2000" dirty="0" smtClean="0">
              <a:solidFill>
                <a:schemeClr val="bg1"/>
              </a:solidFill>
            </a:endParaRPr>
          </a:p>
          <a:p>
            <a:r>
              <a:rPr lang="en-US" sz="2000" dirty="0" smtClean="0">
                <a:solidFill>
                  <a:schemeClr val="bg1"/>
                </a:solidFill>
              </a:rPr>
              <a:t>Logical volumes configured as dump devices: all logical volumes which reside on the same physical device (LUN) are assigned to the same dump unit.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a:xfrm>
            <a:off x="428625" y="114300"/>
            <a:ext cx="7629525" cy="1019556"/>
          </a:xfrm>
        </p:spPr>
        <p:txBody>
          <a:bodyPr/>
          <a:lstStyle/>
          <a:p>
            <a:pPr eaLnBrk="1" hangingPunct="1"/>
            <a:r>
              <a:rPr lang="en-US" sz="3200" dirty="0" smtClean="0">
                <a:solidFill>
                  <a:schemeClr val="bg1"/>
                </a:solidFill>
              </a:rPr>
              <a:t>Dump Options Overview</a:t>
            </a:r>
          </a:p>
        </p:txBody>
      </p:sp>
      <p:sp>
        <p:nvSpPr>
          <p:cNvPr id="38915" name="Rectangle 5"/>
          <p:cNvSpPr>
            <a:spLocks noGrp="1" noChangeArrowheads="1"/>
          </p:cNvSpPr>
          <p:nvPr>
            <p:ph idx="1"/>
          </p:nvPr>
        </p:nvSpPr>
        <p:spPr/>
        <p:txBody>
          <a:bodyPr/>
          <a:lstStyle/>
          <a:p>
            <a:pPr lvl="1" eaLnBrk="1" hangingPunct="1"/>
            <a:r>
              <a:rPr lang="en-US" sz="2000" dirty="0" smtClean="0">
                <a:solidFill>
                  <a:schemeClr val="bg1"/>
                </a:solidFill>
              </a:rPr>
              <a:t>Selective</a:t>
            </a:r>
          </a:p>
          <a:p>
            <a:pPr lvl="2" eaLnBrk="1" hangingPunct="1"/>
            <a:r>
              <a:rPr lang="en-US" sz="1800" dirty="0" smtClean="0">
                <a:solidFill>
                  <a:schemeClr val="bg1"/>
                </a:solidFill>
              </a:rPr>
              <a:t>Based on classes/uses of memory</a:t>
            </a:r>
          </a:p>
          <a:p>
            <a:pPr lvl="1" eaLnBrk="1" hangingPunct="1"/>
            <a:r>
              <a:rPr lang="en-US" sz="2000" dirty="0" smtClean="0">
                <a:solidFill>
                  <a:schemeClr val="bg1"/>
                </a:solidFill>
              </a:rPr>
              <a:t>Compressed</a:t>
            </a:r>
          </a:p>
          <a:p>
            <a:pPr lvl="2" eaLnBrk="1" hangingPunct="1"/>
            <a:r>
              <a:rPr lang="en-US" sz="1800" dirty="0" smtClean="0">
                <a:solidFill>
                  <a:schemeClr val="bg1"/>
                </a:solidFill>
              </a:rPr>
              <a:t>&gt;=</a:t>
            </a:r>
            <a:r>
              <a:rPr lang="en-US" sz="1800" b="1" dirty="0" smtClean="0">
                <a:solidFill>
                  <a:schemeClr val="bg1"/>
                </a:solidFill>
              </a:rPr>
              <a:t>5 CPUs per dump unit</a:t>
            </a:r>
          </a:p>
          <a:p>
            <a:pPr lvl="2" eaLnBrk="1" hangingPunct="1"/>
            <a:r>
              <a:rPr lang="en-US" sz="1800" dirty="0" smtClean="0">
                <a:solidFill>
                  <a:schemeClr val="bg1"/>
                </a:solidFill>
              </a:rPr>
              <a:t>Mixed compressed/non-compressed images</a:t>
            </a:r>
          </a:p>
          <a:p>
            <a:pPr lvl="1" eaLnBrk="1" hangingPunct="1"/>
            <a:r>
              <a:rPr lang="en-US" sz="2000" dirty="0" smtClean="0">
                <a:solidFill>
                  <a:schemeClr val="bg1"/>
                </a:solidFill>
              </a:rPr>
              <a:t>Parallel (concurrent)</a:t>
            </a:r>
          </a:p>
          <a:p>
            <a:pPr lvl="2" eaLnBrk="1" hangingPunct="1"/>
            <a:r>
              <a:rPr lang="en-US" sz="1800" dirty="0" smtClean="0">
                <a:solidFill>
                  <a:schemeClr val="bg1"/>
                </a:solidFill>
              </a:rPr>
              <a:t>Faster dump with multiple “monarchs”</a:t>
            </a:r>
          </a:p>
          <a:p>
            <a:pPr lvl="2" eaLnBrk="1" hangingPunct="1"/>
            <a:r>
              <a:rPr lang="en-US" sz="1800" dirty="0" smtClean="0">
                <a:solidFill>
                  <a:schemeClr val="bg1"/>
                </a:solidFill>
              </a:rPr>
              <a:t>Influenced by memory availability and dump devices</a:t>
            </a:r>
          </a:p>
          <a:p>
            <a:pPr lvl="2" eaLnBrk="1" hangingPunct="1"/>
            <a:r>
              <a:rPr lang="en-US" sz="1800" dirty="0" smtClean="0">
                <a:solidFill>
                  <a:schemeClr val="bg1"/>
                </a:solidFill>
              </a:rPr>
              <a:t>HP Integrity Servers only</a:t>
            </a:r>
          </a:p>
          <a:p>
            <a:pPr lvl="1" eaLnBrk="1" hangingPunct="1"/>
            <a:r>
              <a:rPr lang="en-US" sz="2000" dirty="0" smtClean="0">
                <a:solidFill>
                  <a:schemeClr val="bg1"/>
                </a:solidFill>
              </a:rPr>
              <a:t>Live dump</a:t>
            </a:r>
          </a:p>
          <a:p>
            <a:pPr lvl="2" eaLnBrk="1" hangingPunct="1"/>
            <a:r>
              <a:rPr lang="en-US" sz="1800" dirty="0" smtClean="0">
                <a:solidFill>
                  <a:schemeClr val="bg1"/>
                </a:solidFill>
              </a:rPr>
              <a:t>Crashdump a live system without forced shutdown or panic</a:t>
            </a:r>
          </a:p>
          <a:p>
            <a:pPr lvl="2" eaLnBrk="1" hangingPunct="1"/>
            <a:r>
              <a:rPr lang="en-US" sz="1800" dirty="0" smtClean="0">
                <a:solidFill>
                  <a:schemeClr val="bg1"/>
                </a:solidFill>
              </a:rPr>
              <a:t>System stays up, running &amp; stable</a:t>
            </a:r>
          </a:p>
          <a:p>
            <a:pPr lvl="2" eaLnBrk="1" hangingPunct="1"/>
            <a:r>
              <a:rPr lang="en-US" sz="1800" dirty="0" smtClean="0">
                <a:solidFill>
                  <a:schemeClr val="bg1"/>
                </a:solidFill>
              </a:rPr>
              <a:t>Offline analysis of system</a:t>
            </a:r>
          </a:p>
          <a:p>
            <a:pPr lvl="2" eaLnBrk="1" hangingPunct="1"/>
            <a:r>
              <a:rPr lang="en-US" sz="1800" dirty="0" smtClean="0">
                <a:solidFill>
                  <a:schemeClr val="bg1"/>
                </a:solidFill>
              </a:rPr>
              <a:t>Memory image -&gt; file</a:t>
            </a:r>
          </a:p>
          <a:p>
            <a:pPr lvl="3" eaLnBrk="1" hangingPunct="1"/>
            <a:r>
              <a:rPr lang="en-US" sz="1600" dirty="0" smtClean="0">
                <a:solidFill>
                  <a:schemeClr val="bg1"/>
                </a:solidFill>
              </a:rPr>
              <a:t>Extra load during this save</a:t>
            </a:r>
          </a:p>
          <a:p>
            <a:pPr lvl="2" eaLnBrk="1" hangingPunct="1"/>
            <a:r>
              <a:rPr lang="en-US" sz="1800" dirty="0" smtClean="0">
                <a:solidFill>
                  <a:schemeClr val="bg1"/>
                </a:solidFill>
              </a:rPr>
              <a:t>HP Integrity Servers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US" sz="3200" dirty="0" smtClean="0">
                <a:solidFill>
                  <a:schemeClr val="bg1"/>
                </a:solidFill>
              </a:rPr>
              <a:t>Dump Parallelism</a:t>
            </a:r>
          </a:p>
        </p:txBody>
      </p:sp>
      <p:sp>
        <p:nvSpPr>
          <p:cNvPr id="39939" name="Rectangle 3"/>
          <p:cNvSpPr>
            <a:spLocks noGrp="1" noChangeArrowheads="1"/>
          </p:cNvSpPr>
          <p:nvPr>
            <p:ph idx="1"/>
          </p:nvPr>
        </p:nvSpPr>
        <p:spPr>
          <a:xfrm>
            <a:off x="400050" y="1121664"/>
            <a:ext cx="8524494" cy="5425440"/>
          </a:xfrm>
        </p:spPr>
        <p:txBody>
          <a:bodyPr/>
          <a:lstStyle/>
          <a:p>
            <a:pPr>
              <a:buNone/>
            </a:pPr>
            <a:r>
              <a:rPr lang="en-US" sz="1900" dirty="0" smtClean="0">
                <a:solidFill>
                  <a:schemeClr val="bg1"/>
                </a:solidFill>
              </a:rPr>
              <a:t>I/O support during dump is provided via dump drivers, and each configured </a:t>
            </a:r>
          </a:p>
          <a:p>
            <a:pPr>
              <a:buNone/>
            </a:pPr>
            <a:r>
              <a:rPr lang="en-US" sz="1900" dirty="0" smtClean="0">
                <a:solidFill>
                  <a:schemeClr val="bg1"/>
                </a:solidFill>
              </a:rPr>
              <a:t>dump driver reports its parallelism capabilities  to the dump infrastructure:</a:t>
            </a:r>
          </a:p>
          <a:p>
            <a:pPr>
              <a:buNone/>
            </a:pPr>
            <a:endParaRPr lang="en-US" sz="1900" dirty="0" smtClean="0">
              <a:solidFill>
                <a:schemeClr val="bg1"/>
              </a:solidFill>
            </a:endParaRPr>
          </a:p>
          <a:p>
            <a:pPr>
              <a:buNone/>
            </a:pPr>
            <a:r>
              <a:rPr lang="en-US" sz="1900" dirty="0" smtClean="0">
                <a:solidFill>
                  <a:schemeClr val="bg1"/>
                </a:solidFill>
              </a:rPr>
              <a:t>	Legacy: new parallelism feature is not supported</a:t>
            </a:r>
            <a:endParaRPr lang="fr-FR" sz="1900" dirty="0" smtClean="0">
              <a:solidFill>
                <a:schemeClr val="bg1"/>
              </a:solidFill>
            </a:endParaRPr>
          </a:p>
          <a:p>
            <a:pPr>
              <a:buNone/>
            </a:pPr>
            <a:r>
              <a:rPr lang="fr-FR" sz="1900" dirty="0" smtClean="0">
                <a:solidFill>
                  <a:schemeClr val="bg1"/>
                </a:solidFill>
              </a:rPr>
              <a:t>	Reentrant: supports parallelism per HBA port</a:t>
            </a:r>
          </a:p>
          <a:p>
            <a:pPr>
              <a:buNone/>
            </a:pPr>
            <a:r>
              <a:rPr lang="fr-FR" sz="1900" dirty="0" smtClean="0">
                <a:solidFill>
                  <a:schemeClr val="bg1"/>
                </a:solidFill>
              </a:rPr>
              <a:t>	Concurrent: supports parallelism per dump device</a:t>
            </a:r>
          </a:p>
          <a:p>
            <a:pPr>
              <a:buNone/>
            </a:pPr>
            <a:endParaRPr lang="en-US" sz="1900" dirty="0" smtClean="0">
              <a:solidFill>
                <a:schemeClr val="bg1"/>
              </a:solidFill>
            </a:endParaRPr>
          </a:p>
          <a:p>
            <a:pPr>
              <a:buNone/>
            </a:pPr>
            <a:r>
              <a:rPr lang="en-US" sz="1900" dirty="0" smtClean="0">
                <a:solidFill>
                  <a:schemeClr val="bg1"/>
                </a:solidFill>
              </a:rPr>
              <a:t>These requirements can be distilled into the following formulas for calculating </a:t>
            </a:r>
          </a:p>
          <a:p>
            <a:pPr>
              <a:buNone/>
            </a:pPr>
            <a:r>
              <a:rPr lang="en-US" sz="1900" dirty="0" smtClean="0">
                <a:solidFill>
                  <a:schemeClr val="bg1"/>
                </a:solidFill>
              </a:rPr>
              <a:t>the number of dump units that can be achieved:</a:t>
            </a:r>
          </a:p>
          <a:p>
            <a:pPr>
              <a:buNone/>
            </a:pPr>
            <a:endParaRPr lang="en-US" sz="1900" dirty="0" smtClean="0">
              <a:solidFill>
                <a:schemeClr val="bg1"/>
              </a:solidFill>
            </a:endParaRPr>
          </a:p>
          <a:p>
            <a:r>
              <a:rPr lang="en-US" sz="1900" dirty="0" smtClean="0">
                <a:solidFill>
                  <a:schemeClr val="bg1"/>
                </a:solidFill>
              </a:rPr>
              <a:t>CPU Parallelism = (number of CPUs available at dump time) / (1 or 5, depending on whether or not compression is enabled)</a:t>
            </a:r>
          </a:p>
          <a:p>
            <a:r>
              <a:rPr lang="en-US" sz="1900" dirty="0" smtClean="0">
                <a:solidFill>
                  <a:schemeClr val="bg1"/>
                </a:solidFill>
              </a:rPr>
              <a:t>Device Parallelism = (number of reentrant dump HBA ports) + (number of concurrent dump devices) + (1 if there are any legacy dump devices)</a:t>
            </a:r>
          </a:p>
          <a:p>
            <a:r>
              <a:rPr lang="en-US" sz="1900" dirty="0" smtClean="0">
                <a:solidFill>
                  <a:schemeClr val="bg1"/>
                </a:solidFill>
              </a:rPr>
              <a:t>Number of Dump Units = Minimum (CPU Parallelism, Device Parallelism)</a:t>
            </a:r>
            <a:endParaRPr lang="fr-FR" sz="1900" dirty="0" smtClean="0">
              <a:solidFill>
                <a:schemeClr val="bg1"/>
              </a:solidFill>
            </a:endParaRPr>
          </a:p>
          <a:p>
            <a:pPr>
              <a:buNone/>
            </a:pPr>
            <a:endParaRPr lang="en-US" sz="2400" b="1" dirty="0" smtClean="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US" sz="3200" dirty="0" smtClean="0">
                <a:solidFill>
                  <a:schemeClr val="bg1"/>
                </a:solidFill>
              </a:rPr>
              <a:t>Dump Driver Parallelism Capability</a:t>
            </a:r>
          </a:p>
        </p:txBody>
      </p:sp>
      <p:sp>
        <p:nvSpPr>
          <p:cNvPr id="39939" name="Rectangle 3"/>
          <p:cNvSpPr>
            <a:spLocks noGrp="1" noChangeArrowheads="1"/>
          </p:cNvSpPr>
          <p:nvPr>
            <p:ph idx="1"/>
          </p:nvPr>
        </p:nvSpPr>
        <p:spPr>
          <a:xfrm>
            <a:off x="400050" y="1182624"/>
            <a:ext cx="8743950" cy="5271964"/>
          </a:xfrm>
        </p:spPr>
        <p:txBody>
          <a:bodyPr/>
          <a:lstStyle/>
          <a:p>
            <a:pPr>
              <a:buNone/>
            </a:pPr>
            <a:r>
              <a:rPr lang="en-US" sz="2000" dirty="0" smtClean="0">
                <a:solidFill>
                  <a:schemeClr val="bg1"/>
                </a:solidFill>
              </a:rPr>
              <a:t>Examples of HP-provided dump drivers on HP-UX 11.31:</a:t>
            </a:r>
          </a:p>
          <a:p>
            <a:pPr>
              <a:buNone/>
            </a:pPr>
            <a:endParaRPr lang="en-US" sz="2000" dirty="0" smtClean="0">
              <a:solidFill>
                <a:schemeClr val="bg1"/>
              </a:solidFill>
            </a:endParaRPr>
          </a:p>
          <a:p>
            <a:pPr>
              <a:buNone/>
            </a:pPr>
            <a:r>
              <a:rPr lang="en-US" sz="2000" b="1" dirty="0" smtClean="0">
                <a:solidFill>
                  <a:schemeClr val="bg1"/>
                </a:solidFill>
                <a:latin typeface="Courier New" pitchFamily="49" charset="0"/>
                <a:cs typeface="Courier New" pitchFamily="49" charset="0"/>
              </a:rPr>
              <a:t>fcd 						Concurrent</a:t>
            </a:r>
          </a:p>
          <a:p>
            <a:pPr>
              <a:buNone/>
            </a:pPr>
            <a:r>
              <a:rPr lang="en-US" sz="2000" b="1" dirty="0" smtClean="0">
                <a:solidFill>
                  <a:schemeClr val="bg1"/>
                </a:solidFill>
                <a:latin typeface="Courier New" pitchFamily="49" charset="0"/>
                <a:cs typeface="Courier New" pitchFamily="49" charset="0"/>
              </a:rPr>
              <a:t>td, mpt, c8xx, ciss, sasd, </a:t>
            </a:r>
            <a:r>
              <a:rPr lang="en-US" sz="2000" b="1" dirty="0" smtClean="0">
                <a:solidFill>
                  <a:srgbClr val="00B0F0"/>
                </a:solidFill>
                <a:latin typeface="Courier New" pitchFamily="49" charset="0"/>
                <a:cs typeface="Courier New" pitchFamily="49" charset="0"/>
              </a:rPr>
              <a:t>fclp </a:t>
            </a:r>
            <a:r>
              <a:rPr lang="en-US" sz="2000" b="1" dirty="0" smtClean="0">
                <a:solidFill>
                  <a:schemeClr val="bg1"/>
                </a:solidFill>
                <a:latin typeface="Courier New" pitchFamily="49" charset="0"/>
                <a:cs typeface="Courier New" pitchFamily="49" charset="0"/>
              </a:rPr>
              <a:t>	Reentrant</a:t>
            </a:r>
          </a:p>
          <a:p>
            <a:pPr>
              <a:buNone/>
            </a:pPr>
            <a:endParaRPr lang="en-AU" sz="2000" b="1" dirty="0" smtClean="0">
              <a:solidFill>
                <a:schemeClr val="bg1"/>
              </a:solidFill>
              <a:latin typeface="Courier New" pitchFamily="49" charset="0"/>
              <a:cs typeface="Courier New" pitchFamily="49" charset="0"/>
            </a:endParaRPr>
          </a:p>
          <a:p>
            <a:pPr>
              <a:buNone/>
            </a:pPr>
            <a:r>
              <a:rPr lang="en-US" sz="1600" dirty="0" smtClean="0">
                <a:solidFill>
                  <a:schemeClr val="bg1"/>
                </a:solidFill>
                <a:latin typeface="Courier New" pitchFamily="49" charset="0"/>
                <a:cs typeface="Courier New" pitchFamily="49" charset="0"/>
              </a:rPr>
              <a:t># crashconf -l</a:t>
            </a:r>
          </a:p>
          <a:p>
            <a:pPr>
              <a:buNone/>
            </a:pPr>
            <a:endParaRPr lang="en-US" sz="1000" dirty="0" smtClean="0">
              <a:solidFill>
                <a:schemeClr val="bg1"/>
              </a:solidFill>
              <a:latin typeface="Courier New" pitchFamily="49" charset="0"/>
              <a:cs typeface="Courier New" pitchFamily="49" charset="0"/>
            </a:endParaRPr>
          </a:p>
          <a:p>
            <a:pPr>
              <a:buNone/>
            </a:pPr>
            <a:r>
              <a:rPr lang="en-US" sz="1000" dirty="0" smtClean="0">
                <a:solidFill>
                  <a:schemeClr val="bg1"/>
                </a:solidFill>
                <a:latin typeface="Courier New" pitchFamily="49" charset="0"/>
                <a:cs typeface="Courier New" pitchFamily="49" charset="0"/>
              </a:rPr>
              <a:t>DEVICE          LOGICAL VOL.           NAME                 LUNPATH HANDLE   *   </a:t>
            </a:r>
          </a:p>
          <a:p>
            <a:pPr>
              <a:buNone/>
            </a:pPr>
            <a:r>
              <a:rPr lang="en-US" sz="1000" dirty="0" smtClean="0">
                <a:solidFill>
                  <a:schemeClr val="bg1"/>
                </a:solidFill>
                <a:latin typeface="Courier New" pitchFamily="49" charset="0"/>
                <a:cs typeface="Courier New" pitchFamily="49" charset="0"/>
              </a:rPr>
              <a:t>------------    ---------------     -------------------    -----------------------</a:t>
            </a:r>
          </a:p>
          <a:p>
            <a:pPr>
              <a:buNone/>
            </a:pPr>
            <a:r>
              <a:rPr lang="en-US" sz="900" dirty="0" smtClean="0">
                <a:solidFill>
                  <a:schemeClr val="bg1"/>
                </a:solidFill>
              </a:rPr>
              <a:t> </a:t>
            </a:r>
            <a:r>
              <a:rPr lang="en-US" sz="900" dirty="0" smtClean="0">
                <a:solidFill>
                  <a:schemeClr val="bg1"/>
                </a:solidFill>
                <a:latin typeface="Courier New" pitchFamily="49" charset="0"/>
                <a:cs typeface="Courier New" pitchFamily="49" charset="0"/>
              </a:rPr>
              <a:t>1:0x000002        64:0x000002            /dev/vg00/lvol2        40/0/2/0/0/0/0/4/0/0/0.0x247000c0ffdb3fb9.0x4001000000000000</a:t>
            </a:r>
            <a:endParaRPr lang="en-US" sz="900" b="1" dirty="0" smtClean="0">
              <a:solidFill>
                <a:schemeClr val="bg1"/>
              </a:solidFill>
              <a:latin typeface="Courier New" pitchFamily="49" charset="0"/>
              <a:cs typeface="Courier New" pitchFamily="49" charset="0"/>
            </a:endParaRPr>
          </a:p>
          <a:p>
            <a:pPr>
              <a:buNone/>
            </a:pPr>
            <a:endParaRPr lang="en-US" sz="1000" dirty="0" smtClean="0">
              <a:solidFill>
                <a:schemeClr val="bg1"/>
              </a:solidFill>
              <a:latin typeface="Courier New" pitchFamily="49" charset="0"/>
              <a:cs typeface="Courier New" pitchFamily="49" charset="0"/>
            </a:endParaRPr>
          </a:p>
          <a:p>
            <a:pPr>
              <a:buNone/>
            </a:pPr>
            <a:r>
              <a:rPr lang="en-US" sz="1600" dirty="0" smtClean="0">
                <a:solidFill>
                  <a:schemeClr val="bg1"/>
                </a:solidFill>
                <a:latin typeface="Courier New" pitchFamily="49" charset="0"/>
                <a:cs typeface="Courier New" pitchFamily="49" charset="0"/>
              </a:rPr>
              <a:t># ioscan -fNk | grep "40/0/2/0/0/0/0/4/0/0/0 "</a:t>
            </a:r>
          </a:p>
          <a:p>
            <a:pPr>
              <a:buNone/>
            </a:pPr>
            <a:r>
              <a:rPr lang="en-US" sz="1600" dirty="0" smtClean="0">
                <a:solidFill>
                  <a:schemeClr val="bg1"/>
                </a:solidFill>
                <a:latin typeface="Courier New" pitchFamily="49" charset="0"/>
                <a:cs typeface="Courier New" pitchFamily="49" charset="0"/>
              </a:rPr>
              <a:t>fc   0  40/0/2/0/0/0/0/4/0/0/0   </a:t>
            </a:r>
            <a:r>
              <a:rPr lang="en-US" sz="1600" b="1" dirty="0" smtClean="0">
                <a:solidFill>
                  <a:srgbClr val="00B0F0"/>
                </a:solidFill>
                <a:latin typeface="Courier New" pitchFamily="49" charset="0"/>
                <a:cs typeface="Courier New" pitchFamily="49" charset="0"/>
              </a:rPr>
              <a:t>fclp</a:t>
            </a:r>
            <a:r>
              <a:rPr lang="en-US" sz="1600" b="1" dirty="0" smtClean="0">
                <a:solidFill>
                  <a:srgbClr val="FF0000"/>
                </a:solidFill>
                <a:latin typeface="Courier New" pitchFamily="49" charset="0"/>
                <a:cs typeface="Courier New" pitchFamily="49" charset="0"/>
              </a:rPr>
              <a:t> </a:t>
            </a:r>
            <a:r>
              <a:rPr lang="en-US" sz="1600" dirty="0" smtClean="0">
                <a:solidFill>
                  <a:schemeClr val="bg1"/>
                </a:solidFill>
                <a:latin typeface="Courier New" pitchFamily="49" charset="0"/>
                <a:cs typeface="Courier New" pitchFamily="49" charset="0"/>
              </a:rPr>
              <a:t>  CLAIMED  INTERFACE  HP AD222-60001 PCIe Fibre Channel 2-port 4Gb FC/2-port 1000B-T Combo Adapter</a:t>
            </a:r>
          </a:p>
          <a:p>
            <a:pPr>
              <a:buNone/>
            </a:pPr>
            <a:endParaRPr lang="en-AU" sz="1000" dirty="0" smtClean="0">
              <a:solidFill>
                <a:schemeClr val="bg1"/>
              </a:solidFill>
              <a:latin typeface="Courier New" pitchFamily="49" charset="0"/>
              <a:cs typeface="Courier New" pitchFamily="49" charset="0"/>
            </a:endParaRPr>
          </a:p>
          <a:p>
            <a:pPr>
              <a:buNone/>
            </a:pPr>
            <a:endParaRPr lang="en-US" sz="1000" dirty="0" smtClean="0">
              <a:solidFill>
                <a:schemeClr val="bg1"/>
              </a:solidFill>
              <a:latin typeface="Courier New" pitchFamily="49" charset="0"/>
              <a:cs typeface="Courier New" pitchFamily="49" charset="0"/>
            </a:endParaRPr>
          </a:p>
          <a:p>
            <a:pPr>
              <a:buNone/>
            </a:pPr>
            <a:endParaRPr lang="en-US" sz="2400" b="1" dirty="0" smtClean="0">
              <a:solidFill>
                <a:schemeClr val="bg1"/>
              </a:solidFill>
              <a:latin typeface="Courier New" pitchFamily="49" charset="0"/>
              <a:cs typeface="Courier New" pitchFamily="49"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US" sz="3200" dirty="0" smtClean="0">
                <a:solidFill>
                  <a:schemeClr val="bg1"/>
                </a:solidFill>
              </a:rPr>
              <a:t>Dump Driver Capability</a:t>
            </a:r>
          </a:p>
        </p:txBody>
      </p:sp>
      <p:sp>
        <p:nvSpPr>
          <p:cNvPr id="39939" name="Rectangle 3"/>
          <p:cNvSpPr>
            <a:spLocks noGrp="1" noChangeArrowheads="1"/>
          </p:cNvSpPr>
          <p:nvPr>
            <p:ph idx="1"/>
          </p:nvPr>
        </p:nvSpPr>
        <p:spPr>
          <a:xfrm>
            <a:off x="400050" y="1182624"/>
            <a:ext cx="8743950" cy="5675376"/>
          </a:xfrm>
        </p:spPr>
        <p:txBody>
          <a:bodyPr/>
          <a:lstStyle/>
          <a:p>
            <a:pPr>
              <a:buNone/>
            </a:pPr>
            <a:endParaRPr lang="en-AU" sz="1800" dirty="0" smtClean="0">
              <a:solidFill>
                <a:schemeClr val="bg1"/>
              </a:solidFill>
              <a:latin typeface="Courier New" pitchFamily="49" charset="0"/>
              <a:cs typeface="Courier New" pitchFamily="49" charset="0"/>
            </a:endParaRPr>
          </a:p>
          <a:p>
            <a:pPr>
              <a:buNone/>
            </a:pPr>
            <a:r>
              <a:rPr lang="en-US" sz="1800" dirty="0" smtClean="0">
                <a:solidFill>
                  <a:schemeClr val="bg1"/>
                </a:solidFill>
                <a:latin typeface="Courier New" pitchFamily="49" charset="0"/>
                <a:cs typeface="Courier New" pitchFamily="49" charset="0"/>
              </a:rPr>
              <a:t># scsimgr get_attr -a capability -H 40/0/2/0/0/0/0/4/0/0/0</a:t>
            </a:r>
          </a:p>
          <a:p>
            <a:pPr>
              <a:buNone/>
            </a:pPr>
            <a:endParaRPr lang="en-US" sz="1800" dirty="0" smtClean="0">
              <a:solidFill>
                <a:schemeClr val="bg1"/>
              </a:solidFill>
              <a:latin typeface="Courier New" pitchFamily="49" charset="0"/>
              <a:cs typeface="Courier New" pitchFamily="49" charset="0"/>
            </a:endParaRPr>
          </a:p>
          <a:p>
            <a:pPr>
              <a:buNone/>
            </a:pPr>
            <a:r>
              <a:rPr lang="en-US" sz="1800" dirty="0" smtClean="0">
                <a:solidFill>
                  <a:schemeClr val="bg1"/>
                </a:solidFill>
                <a:latin typeface="Courier New" pitchFamily="49" charset="0"/>
                <a:cs typeface="Courier New" pitchFamily="49" charset="0"/>
              </a:rPr>
              <a:t>SCSI ATTRIBUTES FOR CONTROLLER : 40/0/2/0/0/0/0/4/0/0/0</a:t>
            </a:r>
          </a:p>
          <a:p>
            <a:pPr>
              <a:buNone/>
            </a:pPr>
            <a:r>
              <a:rPr lang="en-US" sz="1800" dirty="0" smtClean="0">
                <a:solidFill>
                  <a:schemeClr val="bg1"/>
                </a:solidFill>
                <a:latin typeface="Courier New" pitchFamily="49" charset="0"/>
                <a:cs typeface="Courier New" pitchFamily="49" charset="0"/>
              </a:rPr>
              <a:t>name = capability</a:t>
            </a:r>
          </a:p>
          <a:p>
            <a:pPr>
              <a:buNone/>
            </a:pPr>
            <a:r>
              <a:rPr lang="en-US" sz="1800" dirty="0" smtClean="0">
                <a:solidFill>
                  <a:schemeClr val="bg1"/>
                </a:solidFill>
                <a:latin typeface="Courier New" pitchFamily="49" charset="0"/>
                <a:cs typeface="Courier New" pitchFamily="49" charset="0"/>
              </a:rPr>
              <a:t>current = "Boot Dump"</a:t>
            </a:r>
          </a:p>
          <a:p>
            <a:pPr>
              <a:buNone/>
            </a:pPr>
            <a:r>
              <a:rPr lang="en-US" sz="1800" dirty="0" smtClean="0">
                <a:solidFill>
                  <a:schemeClr val="bg1"/>
                </a:solidFill>
                <a:latin typeface="Courier New" pitchFamily="49" charset="0"/>
                <a:cs typeface="Courier New" pitchFamily="49" charset="0"/>
              </a:rPr>
              <a:t>default =</a:t>
            </a:r>
          </a:p>
          <a:p>
            <a:pPr>
              <a:buNone/>
            </a:pPr>
            <a:r>
              <a:rPr lang="en-US" sz="1800" dirty="0" smtClean="0">
                <a:solidFill>
                  <a:schemeClr val="bg1"/>
                </a:solidFill>
                <a:latin typeface="Courier New" pitchFamily="49" charset="0"/>
                <a:cs typeface="Courier New" pitchFamily="49" charset="0"/>
              </a:rPr>
              <a:t>saved =</a:t>
            </a:r>
          </a:p>
          <a:p>
            <a:pPr>
              <a:buNone/>
            </a:pPr>
            <a:endParaRPr lang="en-US" sz="1800" dirty="0" smtClean="0">
              <a:solidFill>
                <a:schemeClr val="bg1"/>
              </a:solidFill>
              <a:latin typeface="Courier New" pitchFamily="49" charset="0"/>
              <a:cs typeface="Courier New" pitchFamily="49" charset="0"/>
            </a:endParaRPr>
          </a:p>
          <a:p>
            <a:pPr>
              <a:buNone/>
            </a:pPr>
            <a:endParaRPr lang="en-US" sz="2400" b="1" dirty="0" smtClean="0">
              <a:solidFill>
                <a:schemeClr val="bg1"/>
              </a:solidFill>
              <a:latin typeface="Courier New" pitchFamily="49" charset="0"/>
              <a:cs typeface="Courier New" pitchFamily="49"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200" dirty="0" smtClean="0">
                <a:solidFill>
                  <a:schemeClr val="bg1"/>
                </a:solidFill>
              </a:rPr>
              <a:t>Uncompressed vs. Compressed Dump –</a:t>
            </a:r>
            <a:br>
              <a:rPr lang="en-AU" sz="3200" dirty="0" smtClean="0">
                <a:solidFill>
                  <a:schemeClr val="bg1"/>
                </a:solidFill>
              </a:rPr>
            </a:br>
            <a:r>
              <a:rPr lang="en-AU" sz="3200" dirty="0" smtClean="0">
                <a:solidFill>
                  <a:schemeClr val="bg1"/>
                </a:solidFill>
              </a:rPr>
              <a:t>One Dump Device *</a:t>
            </a:r>
            <a:endParaRPr lang="en-US" sz="3200" dirty="0" smtClean="0">
              <a:solidFill>
                <a:schemeClr val="bg1"/>
              </a:solidFill>
            </a:endParaRPr>
          </a:p>
        </p:txBody>
      </p:sp>
      <p:pic>
        <p:nvPicPr>
          <p:cNvPr id="1026" name="Picture 2"/>
          <p:cNvPicPr>
            <a:picLocks noGrp="1" noChangeAspect="1" noChangeArrowheads="1"/>
          </p:cNvPicPr>
          <p:nvPr>
            <p:ph idx="1"/>
          </p:nvPr>
        </p:nvPicPr>
        <p:blipFill>
          <a:blip r:embed="rId3" cstate="print"/>
          <a:srcRect/>
          <a:stretch>
            <a:fillRect/>
          </a:stretch>
        </p:blipFill>
        <p:spPr bwMode="auto">
          <a:xfrm>
            <a:off x="1386065" y="2107184"/>
            <a:ext cx="6574822" cy="3344418"/>
          </a:xfrm>
          <a:prstGeom prst="rect">
            <a:avLst/>
          </a:prstGeom>
          <a:gradFill>
            <a:gsLst>
              <a:gs pos="0">
                <a:schemeClr val="accent2">
                  <a:lumMod val="75000"/>
                </a:schemeClr>
              </a:gs>
              <a:gs pos="25000">
                <a:srgbClr val="21D6E0"/>
              </a:gs>
              <a:gs pos="75000">
                <a:srgbClr val="0087E6"/>
              </a:gs>
              <a:gs pos="100000">
                <a:srgbClr val="005CBF"/>
              </a:gs>
            </a:gsLst>
            <a:lin ang="5400000" scaled="0"/>
          </a:grad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200" dirty="0" smtClean="0">
                <a:solidFill>
                  <a:schemeClr val="bg1"/>
                </a:solidFill>
              </a:rPr>
              <a:t>Uncompressed vs. Compressed Dump – Three Dump Devices *</a:t>
            </a:r>
            <a:endParaRPr lang="en-US" sz="3200" dirty="0" smtClean="0">
              <a:solidFill>
                <a:schemeClr val="bg1"/>
              </a:solidFill>
            </a:endParaRPr>
          </a:p>
        </p:txBody>
      </p:sp>
      <p:pic>
        <p:nvPicPr>
          <p:cNvPr id="2050" name="Picture 2"/>
          <p:cNvPicPr>
            <a:picLocks noGrp="1" noChangeAspect="1" noChangeArrowheads="1"/>
          </p:cNvPicPr>
          <p:nvPr>
            <p:ph idx="1"/>
          </p:nvPr>
        </p:nvPicPr>
        <p:blipFill>
          <a:blip r:embed="rId3" cstate="print"/>
          <a:srcRect/>
          <a:stretch>
            <a:fillRect/>
          </a:stretch>
        </p:blipFill>
        <p:spPr bwMode="auto">
          <a:xfrm>
            <a:off x="1539709" y="1883819"/>
            <a:ext cx="6217730" cy="410079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200" dirty="0" smtClean="0">
                <a:solidFill>
                  <a:schemeClr val="bg1"/>
                </a:solidFill>
              </a:rPr>
              <a:t>Uncompressed vs. Compressed Dump – Legacy Devices *</a:t>
            </a:r>
            <a:endParaRPr lang="en-US" sz="3200" dirty="0" smtClean="0">
              <a:solidFill>
                <a:schemeClr val="bg1"/>
              </a:solidFill>
            </a:endParaRPr>
          </a:p>
        </p:txBody>
      </p:sp>
      <p:pic>
        <p:nvPicPr>
          <p:cNvPr id="3074" name="Picture 2"/>
          <p:cNvPicPr>
            <a:picLocks noGrp="1" noChangeAspect="1" noChangeArrowheads="1"/>
          </p:cNvPicPr>
          <p:nvPr>
            <p:ph idx="1"/>
          </p:nvPr>
        </p:nvPicPr>
        <p:blipFill>
          <a:blip r:embed="rId3" cstate="print"/>
          <a:srcRect/>
          <a:stretch>
            <a:fillRect/>
          </a:stretch>
        </p:blipFill>
        <p:spPr bwMode="auto">
          <a:xfrm>
            <a:off x="1858613" y="2127085"/>
            <a:ext cx="5903214" cy="404031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Uncompressed Dump – Reentrant Devices *</a:t>
            </a:r>
            <a:endParaRPr lang="en-US" sz="3000" dirty="0" smtClean="0">
              <a:solidFill>
                <a:schemeClr val="bg1"/>
              </a:solidFill>
            </a:endParaRPr>
          </a:p>
        </p:txBody>
      </p:sp>
      <p:pic>
        <p:nvPicPr>
          <p:cNvPr id="4098" name="Picture 2"/>
          <p:cNvPicPr>
            <a:picLocks noGrp="1" noChangeAspect="1" noChangeArrowheads="1"/>
          </p:cNvPicPr>
          <p:nvPr>
            <p:ph idx="1"/>
          </p:nvPr>
        </p:nvPicPr>
        <p:blipFill>
          <a:blip r:embed="rId3" cstate="print"/>
          <a:srcRect/>
          <a:stretch>
            <a:fillRect/>
          </a:stretch>
        </p:blipFill>
        <p:spPr bwMode="auto">
          <a:xfrm>
            <a:off x="1615341" y="2198906"/>
            <a:ext cx="5963698" cy="364112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200" dirty="0" smtClean="0">
                <a:solidFill>
                  <a:schemeClr val="bg1"/>
                </a:solidFill>
              </a:rPr>
              <a:t>Uncompressed vs. Compressed Dump – Complex Example *</a:t>
            </a:r>
            <a:endParaRPr lang="en-US" sz="3200" dirty="0" smtClean="0">
              <a:solidFill>
                <a:schemeClr val="bg1"/>
              </a:solidFill>
            </a:endParaRPr>
          </a:p>
        </p:txBody>
      </p:sp>
      <p:pic>
        <p:nvPicPr>
          <p:cNvPr id="5122" name="Picture 2"/>
          <p:cNvPicPr>
            <a:picLocks noGrp="1" noChangeAspect="1" noChangeArrowheads="1"/>
          </p:cNvPicPr>
          <p:nvPr>
            <p:ph idx="1"/>
          </p:nvPr>
        </p:nvPicPr>
        <p:blipFill>
          <a:blip r:embed="rId3" cstate="print"/>
          <a:srcRect/>
          <a:stretch>
            <a:fillRect/>
          </a:stretch>
        </p:blipFill>
        <p:spPr bwMode="auto">
          <a:xfrm>
            <a:off x="1528092" y="1637123"/>
            <a:ext cx="6108383" cy="463105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200" dirty="0" smtClean="0">
                <a:solidFill>
                  <a:schemeClr val="bg1"/>
                </a:solidFill>
              </a:rPr>
              <a:t>Compressed Dump Configuration</a:t>
            </a:r>
          </a:p>
        </p:txBody>
      </p:sp>
      <p:sp>
        <p:nvSpPr>
          <p:cNvPr id="45059" name="Rectangle 3"/>
          <p:cNvSpPr>
            <a:spLocks noGrp="1" noChangeArrowheads="1"/>
          </p:cNvSpPr>
          <p:nvPr>
            <p:ph idx="1"/>
          </p:nvPr>
        </p:nvSpPr>
        <p:spPr>
          <a:xfrm>
            <a:off x="400050" y="1207008"/>
            <a:ext cx="8536686" cy="5268405"/>
          </a:xfrm>
        </p:spPr>
        <p:txBody>
          <a:bodyPr/>
          <a:lstStyle/>
          <a:p>
            <a:pPr marL="461963" lvl="1" indent="-347663" eaLnBrk="1" hangingPunct="1">
              <a:lnSpc>
                <a:spcPct val="90000"/>
              </a:lnSpc>
              <a:spcAft>
                <a:spcPct val="0"/>
              </a:spcAft>
              <a:buFont typeface="Futura Bk" pitchFamily="96" charset="0"/>
              <a:buNone/>
              <a:tabLst>
                <a:tab pos="3657600" algn="l"/>
              </a:tabLst>
            </a:pPr>
            <a:r>
              <a:rPr lang="en-US" sz="1200" dirty="0" smtClean="0">
                <a:solidFill>
                  <a:schemeClr val="bg1"/>
                </a:solidFill>
                <a:latin typeface="Courier New" pitchFamily="96" charset="0"/>
              </a:rPr>
              <a:t># </a:t>
            </a:r>
            <a:r>
              <a:rPr lang="en-US" sz="1400" dirty="0" smtClean="0">
                <a:solidFill>
                  <a:schemeClr val="bg1"/>
                </a:solidFill>
                <a:latin typeface="Courier New" pitchFamily="96" charset="0"/>
              </a:rPr>
              <a:t>crashconf -v</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Crash dump configuration has been changed since boot.</a:t>
            </a:r>
          </a:p>
          <a:p>
            <a:pPr marL="461963" lvl="1" indent="-347663" eaLnBrk="1" hangingPunct="1">
              <a:lnSpc>
                <a:spcPct val="90000"/>
              </a:lnSpc>
              <a:spcAft>
                <a:spcPct val="0"/>
              </a:spcAft>
              <a:buFont typeface="Futura Bk" pitchFamily="96" charset="0"/>
              <a:buNone/>
              <a:tabLst>
                <a:tab pos="3657600"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CLASS          PAGES  INCLUDED IN DUMP  DESCRIPTION</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  ----------------  -------------------------------------</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UNUSED       1514754  no,  by default   unused pages</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USERPG        112614  no,  by default   user process pages</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BCACHE         26235  no,  by default   buffer cache pages</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KCODE          10389  yes, forced       kernel code pages</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USTACK          1136  yes, by default   user process stacks</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FSDATA            40  no,  forced       file system metadata</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KDDATA        386358  yes, by default   kernel dynamic data</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KSDATA          6933  yes, by default   kernel static data</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SUPERPG        21546  no,  by default   unused kernel super pages</a:t>
            </a:r>
          </a:p>
          <a:p>
            <a:pPr marL="461963" lvl="1" indent="-347663" eaLnBrk="1" hangingPunct="1">
              <a:lnSpc>
                <a:spcPct val="90000"/>
              </a:lnSpc>
              <a:spcAft>
                <a:spcPct val="0"/>
              </a:spcAft>
              <a:buFont typeface="Futura Bk" pitchFamily="96" charset="0"/>
              <a:buNone/>
              <a:tabLst>
                <a:tab pos="3657600"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Total pages on system:           2080005</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Total pages included in dump:     404816</a:t>
            </a:r>
          </a:p>
          <a:p>
            <a:pPr marL="461963" lvl="1" indent="-347663" eaLnBrk="1" hangingPunct="1">
              <a:lnSpc>
                <a:spcPct val="90000"/>
              </a:lnSpc>
              <a:spcAft>
                <a:spcPct val="0"/>
              </a:spcAft>
              <a:buFont typeface="Futura Bk" pitchFamily="96" charset="0"/>
              <a:buNone/>
              <a:tabLst>
                <a:tab pos="3657600"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657600" algn="l"/>
              </a:tabLst>
            </a:pPr>
            <a:r>
              <a:rPr lang="en-US" sz="1200" b="1" dirty="0" smtClean="0">
                <a:solidFill>
                  <a:srgbClr val="0070C0"/>
                </a:solidFill>
                <a:latin typeface="Courier New" pitchFamily="96" charset="0"/>
              </a:rPr>
              <a:t>Dump compressed:    ON</a:t>
            </a:r>
            <a:r>
              <a:rPr lang="en-US" sz="1200" dirty="0" smtClean="0">
                <a:solidFill>
                  <a:schemeClr val="bg1"/>
                </a:solidFill>
              </a:rPr>
              <a:t>	# </a:t>
            </a:r>
            <a:r>
              <a:rPr lang="en-US" sz="1200" dirty="0" smtClean="0">
                <a:solidFill>
                  <a:schemeClr val="bg1"/>
                </a:solidFill>
                <a:latin typeface="Courier New" pitchFamily="96" charset="0"/>
              </a:rPr>
              <a:t>crashconf –c off</a:t>
            </a:r>
            <a:r>
              <a:rPr lang="en-US" sz="1200" dirty="0" smtClean="0">
                <a:solidFill>
                  <a:schemeClr val="bg1"/>
                </a:solidFill>
              </a:rPr>
              <a:t> 	to turn compression off until reboot</a:t>
            </a:r>
            <a:endParaRPr lang="en-US" sz="12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657600" algn="l"/>
              </a:tabLst>
            </a:pPr>
            <a:r>
              <a:rPr lang="en-US" sz="1200" b="1" dirty="0" smtClean="0">
                <a:solidFill>
                  <a:schemeClr val="bg1"/>
                </a:solidFill>
                <a:latin typeface="Courier New" pitchFamily="96" charset="0"/>
              </a:rPr>
              <a:t>		</a:t>
            </a:r>
            <a:r>
              <a:rPr lang="en-US" sz="1200" dirty="0" smtClean="0">
                <a:solidFill>
                  <a:schemeClr val="bg1"/>
                </a:solidFill>
              </a:rPr>
              <a:t># </a:t>
            </a:r>
            <a:r>
              <a:rPr lang="en-US" sz="1200" dirty="0" smtClean="0">
                <a:solidFill>
                  <a:schemeClr val="bg1"/>
                </a:solidFill>
                <a:latin typeface="Courier New" pitchFamily="96" charset="0"/>
              </a:rPr>
              <a:t>crashconf –c on</a:t>
            </a:r>
            <a:r>
              <a:rPr lang="en-US" sz="1200" dirty="0" smtClean="0">
                <a:solidFill>
                  <a:schemeClr val="bg1"/>
                </a:solidFill>
              </a:rPr>
              <a:t> 	to turn compression on until reboot</a:t>
            </a:r>
            <a:r>
              <a:rPr lang="en-US" sz="1200" b="1" dirty="0" smtClean="0">
                <a:solidFill>
                  <a:schemeClr val="bg1"/>
                </a:solidFill>
                <a:latin typeface="Courier New" pitchFamily="96" charset="0"/>
              </a:rPr>
              <a:t>	</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Dump Parallel:    ON</a:t>
            </a:r>
          </a:p>
          <a:p>
            <a:pPr marL="461963" lvl="1" indent="-347663" eaLnBrk="1" hangingPunct="1">
              <a:lnSpc>
                <a:spcPct val="90000"/>
              </a:lnSpc>
              <a:spcAft>
                <a:spcPct val="0"/>
              </a:spcAft>
              <a:buFont typeface="Futura Bk" pitchFamily="96" charset="0"/>
              <a:buNone/>
              <a:tabLst>
                <a:tab pos="3657600"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DEVICE        OFFSET(kB)   SIZE (kB)  LOGICAL VOL.  NAME</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  ----------  ------------  -------------------------</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3:0x000000     2349920     8388608   64:0x000002  /dev/vg00/lvol2</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3:0x000000    30677856      114688   64:0x000009  /dev/vg00/v3Dump</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                             8503296</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Dump device configuration mode is config_deprecated_mode.</a:t>
            </a:r>
          </a:p>
          <a:p>
            <a:pPr marL="461963" lvl="1" indent="-347663" eaLnBrk="1" hangingPunct="1">
              <a:lnSpc>
                <a:spcPct val="90000"/>
              </a:lnSpc>
              <a:spcAft>
                <a:spcPct val="0"/>
              </a:spcAft>
              <a:buFont typeface="Futura Bk" pitchFamily="96" charset="0"/>
              <a:buNone/>
              <a:tabLst>
                <a:tab pos="3657600" algn="l"/>
              </a:tabLst>
            </a:pPr>
            <a:r>
              <a:rPr lang="en-US" sz="800" dirty="0" smtClean="0">
                <a:solidFill>
                  <a:schemeClr val="bg1"/>
                </a:solidFill>
                <a:latin typeface="Courier New" pitchFamily="96" charset="0"/>
              </a:rPr>
              <a:t>Use crashconf -s option to change the mode.</a:t>
            </a:r>
          </a:p>
          <a:p>
            <a:pPr marL="461963" lvl="1" indent="-347663" eaLnBrk="1" hangingPunct="1">
              <a:lnSpc>
                <a:spcPct val="90000"/>
              </a:lnSpc>
              <a:buFont typeface="Futura Bk" pitchFamily="96" charset="0"/>
              <a:buNone/>
              <a:tabLst>
                <a:tab pos="3657600" algn="l"/>
              </a:tabLst>
            </a:pPr>
            <a:endParaRPr lang="en-US" sz="1200" dirty="0" smtClean="0">
              <a:solidFill>
                <a:schemeClr val="bg1"/>
              </a:solidFill>
              <a:latin typeface="Courier New" pitchFamily="96" charset="0"/>
            </a:endParaRPr>
          </a:p>
          <a:p>
            <a:pPr marL="461963" lvl="1" indent="-347663" eaLnBrk="1" hangingPunct="1">
              <a:lnSpc>
                <a:spcPct val="90000"/>
              </a:lnSpc>
              <a:buFont typeface="Futura Bk" pitchFamily="96" charset="0"/>
              <a:buNone/>
              <a:tabLst>
                <a:tab pos="3657600" algn="l"/>
              </a:tabLst>
            </a:pPr>
            <a:r>
              <a:rPr lang="en-US" sz="1200" dirty="0" smtClean="0">
                <a:solidFill>
                  <a:schemeClr val="bg1"/>
                </a:solidFill>
                <a:latin typeface="Courier New" pitchFamily="96" charset="0"/>
              </a:rPr>
              <a:t># kctune dump_compress_on</a:t>
            </a:r>
          </a:p>
          <a:p>
            <a:pPr marL="461963" lvl="1" indent="-347663" eaLnBrk="1" hangingPunct="1">
              <a:lnSpc>
                <a:spcPct val="90000"/>
              </a:lnSpc>
              <a:buFont typeface="Futura Bk" pitchFamily="96" charset="0"/>
              <a:buNone/>
              <a:tabLst>
                <a:tab pos="3657600" algn="l"/>
              </a:tabLst>
            </a:pPr>
            <a:r>
              <a:rPr lang="en-US" sz="1200" dirty="0" smtClean="0">
                <a:solidFill>
                  <a:schemeClr val="bg1"/>
                </a:solidFill>
                <a:latin typeface="Courier New" pitchFamily="96" charset="0"/>
              </a:rPr>
              <a:t>Tunable           Value  Expression  Changes</a:t>
            </a:r>
          </a:p>
          <a:p>
            <a:pPr marL="461963" lvl="1" indent="-347663" eaLnBrk="1" hangingPunct="1">
              <a:lnSpc>
                <a:spcPct val="90000"/>
              </a:lnSpc>
              <a:spcAft>
                <a:spcPct val="0"/>
              </a:spcAft>
              <a:buFont typeface="Futura Bk" pitchFamily="96" charset="0"/>
              <a:buNone/>
              <a:tabLst>
                <a:tab pos="3657600" algn="l"/>
              </a:tabLst>
            </a:pPr>
            <a:r>
              <a:rPr lang="en-US" sz="1200" dirty="0" smtClean="0">
                <a:solidFill>
                  <a:schemeClr val="bg1"/>
                </a:solidFill>
                <a:latin typeface="Courier New" pitchFamily="96" charset="0"/>
              </a:rPr>
              <a:t>dump_compress_on      1  Default     Immed</a:t>
            </a:r>
            <a:r>
              <a:rPr lang="en-US" sz="1200" dirty="0" smtClean="0">
                <a:solidFill>
                  <a:schemeClr val="bg1"/>
                </a:solidFill>
              </a:rPr>
              <a:t>	# </a:t>
            </a:r>
            <a:r>
              <a:rPr lang="en-US" sz="1200" dirty="0" smtClean="0">
                <a:solidFill>
                  <a:schemeClr val="bg1"/>
                </a:solidFill>
                <a:latin typeface="Courier New" pitchFamily="96" charset="0"/>
              </a:rPr>
              <a:t>crashconf –tc off</a:t>
            </a:r>
            <a:r>
              <a:rPr lang="en-US" sz="1200" dirty="0" smtClean="0">
                <a:solidFill>
                  <a:schemeClr val="bg1"/>
                </a:solidFill>
              </a:rPr>
              <a:t>  	to change tunable to 0</a:t>
            </a:r>
          </a:p>
          <a:p>
            <a:pPr marL="461963" lvl="1" indent="-347663" eaLnBrk="1" hangingPunct="1">
              <a:lnSpc>
                <a:spcPct val="90000"/>
              </a:lnSpc>
              <a:buFont typeface="Futura Bk" pitchFamily="96" charset="0"/>
              <a:buNone/>
              <a:tabLst>
                <a:tab pos="3657600" algn="l"/>
              </a:tabLst>
            </a:pPr>
            <a:r>
              <a:rPr lang="en-US" sz="1200" dirty="0" smtClean="0">
                <a:solidFill>
                  <a:schemeClr val="bg1"/>
                </a:solidFill>
              </a:rPr>
              <a:t>			#  </a:t>
            </a:r>
            <a:r>
              <a:rPr lang="en-US" sz="1200" dirty="0" smtClean="0">
                <a:solidFill>
                  <a:schemeClr val="bg1"/>
                </a:solidFill>
                <a:latin typeface="Courier New" pitchFamily="96" charset="0"/>
              </a:rPr>
              <a:t>kctune dump_compress_on=0</a:t>
            </a:r>
          </a:p>
          <a:p>
            <a:pPr marL="461963" lvl="1" indent="-347663" eaLnBrk="1" hangingPunct="1">
              <a:lnSpc>
                <a:spcPct val="90000"/>
              </a:lnSpc>
              <a:spcAft>
                <a:spcPct val="0"/>
              </a:spcAft>
              <a:buFont typeface="Futura Bk" pitchFamily="96" charset="0"/>
              <a:buNone/>
              <a:tabLst>
                <a:tab pos="3657600" algn="l"/>
              </a:tabLst>
            </a:pPr>
            <a:r>
              <a:rPr lang="en-US" sz="1200" dirty="0" smtClean="0">
                <a:solidFill>
                  <a:schemeClr val="bg1"/>
                </a:solidFill>
                <a:latin typeface="Courier New" pitchFamily="96" charset="0"/>
              </a:rPr>
              <a:t>			</a:t>
            </a:r>
            <a:r>
              <a:rPr lang="en-US" sz="1200" dirty="0" smtClean="0">
                <a:solidFill>
                  <a:schemeClr val="bg1"/>
                </a:solidFill>
              </a:rPr>
              <a:t># </a:t>
            </a:r>
            <a:r>
              <a:rPr lang="en-US" sz="1200" dirty="0" smtClean="0">
                <a:solidFill>
                  <a:schemeClr val="bg1"/>
                </a:solidFill>
                <a:latin typeface="Courier New" pitchFamily="96" charset="0"/>
              </a:rPr>
              <a:t>crashconf –tc on</a:t>
            </a:r>
            <a:r>
              <a:rPr lang="en-US" sz="1200" dirty="0" smtClean="0">
                <a:solidFill>
                  <a:schemeClr val="bg1"/>
                </a:solidFill>
              </a:rPr>
              <a:t> 	to set tunable to 1</a:t>
            </a:r>
            <a:r>
              <a:rPr lang="en-US" sz="1200" dirty="0" smtClean="0">
                <a:solidFill>
                  <a:schemeClr val="bg1"/>
                </a:solidFill>
                <a:latin typeface="Courier New" pitchFamily="96" charset="0"/>
              </a:rPr>
              <a:t>	</a:t>
            </a:r>
          </a:p>
          <a:p>
            <a:pPr marL="461963" lvl="1" indent="-347663" eaLnBrk="1" hangingPunct="1">
              <a:lnSpc>
                <a:spcPct val="90000"/>
              </a:lnSpc>
              <a:buFont typeface="Futura Bk" pitchFamily="96" charset="0"/>
              <a:buNone/>
              <a:tabLst>
                <a:tab pos="3657600" algn="l"/>
              </a:tabLst>
            </a:pPr>
            <a:r>
              <a:rPr lang="en-US" sz="1200" dirty="0" smtClean="0">
                <a:solidFill>
                  <a:schemeClr val="bg1"/>
                </a:solidFill>
              </a:rPr>
              <a:t>			#  </a:t>
            </a:r>
            <a:r>
              <a:rPr lang="en-US" sz="1200" dirty="0" smtClean="0">
                <a:solidFill>
                  <a:schemeClr val="bg1"/>
                </a:solidFill>
                <a:latin typeface="Courier New" pitchFamily="96" charset="0"/>
              </a:rPr>
              <a:t>kctune dump_compress_on=1</a:t>
            </a:r>
          </a:p>
          <a:p>
            <a:pPr marL="461963" lvl="1" indent="-347663" eaLnBrk="1" hangingPunct="1">
              <a:lnSpc>
                <a:spcPct val="90000"/>
              </a:lnSpc>
              <a:spcAft>
                <a:spcPct val="0"/>
              </a:spcAft>
              <a:buFont typeface="Futura Bk" pitchFamily="96" charset="0"/>
              <a:buNone/>
              <a:tabLst>
                <a:tab pos="3657600" algn="l"/>
              </a:tabLst>
            </a:pPr>
            <a:endParaRPr lang="en-US" sz="1200" dirty="0" smtClean="0">
              <a:latin typeface="Courier New" pitchFamily="96"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200" dirty="0" smtClean="0">
                <a:solidFill>
                  <a:schemeClr val="bg1"/>
                </a:solidFill>
              </a:rPr>
              <a:t>Compressed Dump Algorithm</a:t>
            </a:r>
          </a:p>
        </p:txBody>
      </p:sp>
      <p:sp>
        <p:nvSpPr>
          <p:cNvPr id="45059" name="Rectangle 3"/>
          <p:cNvSpPr>
            <a:spLocks noGrp="1" noChangeArrowheads="1"/>
          </p:cNvSpPr>
          <p:nvPr>
            <p:ph idx="1"/>
          </p:nvPr>
        </p:nvSpPr>
        <p:spPr>
          <a:xfrm>
            <a:off x="400050" y="1447800"/>
            <a:ext cx="8536686" cy="5027613"/>
          </a:xfrm>
        </p:spPr>
        <p:txBody>
          <a:bodyPr/>
          <a:lstStyle/>
          <a:p>
            <a:pPr marL="461963" lvl="1" indent="-347663">
              <a:spcAft>
                <a:spcPct val="0"/>
              </a:spcAft>
              <a:buFont typeface="Arial" pitchFamily="34" charset="0"/>
              <a:buChar char="•"/>
              <a:tabLst>
                <a:tab pos="3657600" algn="l"/>
              </a:tabLst>
            </a:pPr>
            <a:r>
              <a:rPr lang="en-US" dirty="0" smtClean="0">
                <a:solidFill>
                  <a:schemeClr val="bg1"/>
                </a:solidFill>
              </a:rPr>
              <a:t>HP-UX uses one processor to do all disk writes and four processors for compression. </a:t>
            </a:r>
          </a:p>
          <a:p>
            <a:pPr marL="461963" lvl="1" indent="-347663">
              <a:spcAft>
                <a:spcPct val="0"/>
              </a:spcAft>
              <a:buNone/>
              <a:tabLst>
                <a:tab pos="3657600" algn="l"/>
              </a:tabLst>
            </a:pPr>
            <a:endParaRPr lang="en-US" dirty="0" smtClean="0">
              <a:solidFill>
                <a:schemeClr val="bg1"/>
              </a:solidFill>
            </a:endParaRPr>
          </a:p>
          <a:p>
            <a:pPr marL="461963" lvl="1" indent="-347663">
              <a:spcAft>
                <a:spcPct val="0"/>
              </a:spcAft>
              <a:buFont typeface="Arial" pitchFamily="34" charset="0"/>
              <a:buChar char="•"/>
              <a:tabLst>
                <a:tab pos="3657600" algn="l"/>
              </a:tabLst>
            </a:pPr>
            <a:r>
              <a:rPr lang="en-US" dirty="0" smtClean="0">
                <a:solidFill>
                  <a:schemeClr val="bg1"/>
                </a:solidFill>
              </a:rPr>
              <a:t>The algorithm for compression is Lempel–Ziv–Welch (LZW). </a:t>
            </a:r>
          </a:p>
          <a:p>
            <a:pPr marL="461963" lvl="1" indent="-347663">
              <a:spcAft>
                <a:spcPct val="0"/>
              </a:spcAft>
              <a:buNone/>
              <a:tabLst>
                <a:tab pos="3657600" algn="l"/>
              </a:tabLst>
            </a:pPr>
            <a:endParaRPr lang="en-AU" dirty="0" smtClean="0">
              <a:solidFill>
                <a:schemeClr val="bg1"/>
              </a:solidFill>
            </a:endParaRPr>
          </a:p>
          <a:p>
            <a:pPr marL="461963" lvl="1" indent="-347663">
              <a:spcAft>
                <a:spcPct val="0"/>
              </a:spcAft>
              <a:buFont typeface="Arial" pitchFamily="34" charset="0"/>
              <a:buChar char="•"/>
              <a:tabLst>
                <a:tab pos="3657600" algn="l"/>
              </a:tabLst>
            </a:pPr>
            <a:r>
              <a:rPr lang="en-AU" dirty="0" smtClean="0">
                <a:solidFill>
                  <a:schemeClr val="bg1"/>
                </a:solidFill>
              </a:rPr>
              <a:t>LZW is a </a:t>
            </a:r>
            <a:r>
              <a:rPr lang="it-IT" dirty="0" smtClean="0">
                <a:solidFill>
                  <a:schemeClr val="bg1"/>
                </a:solidFill>
              </a:rPr>
              <a:t>universal lossless data compression algorithm, </a:t>
            </a:r>
            <a:r>
              <a:rPr lang="en-US" dirty="0" smtClean="0">
                <a:solidFill>
                  <a:schemeClr val="bg1"/>
                </a:solidFill>
              </a:rPr>
              <a:t>simple to implement, and has the potential for very high throughput in hardware implementations.</a:t>
            </a:r>
          </a:p>
          <a:p>
            <a:pPr marL="461963" lvl="1" indent="-347663">
              <a:spcAft>
                <a:spcPct val="0"/>
              </a:spcAft>
              <a:buNone/>
              <a:tabLst>
                <a:tab pos="3657600" algn="l"/>
              </a:tabLst>
            </a:pPr>
            <a:endParaRPr lang="en-US" dirty="0" smtClean="0">
              <a:solidFill>
                <a:schemeClr val="bg1"/>
              </a:solidFill>
            </a:endParaRPr>
          </a:p>
          <a:p>
            <a:pPr marL="461963" lvl="1" indent="-347663">
              <a:spcAft>
                <a:spcPct val="0"/>
              </a:spcAft>
              <a:buFont typeface="Arial" pitchFamily="34" charset="0"/>
              <a:buChar char="•"/>
              <a:tabLst>
                <a:tab pos="3657600" algn="l"/>
              </a:tabLst>
            </a:pPr>
            <a:r>
              <a:rPr lang="en-US" dirty="0" smtClean="0">
                <a:solidFill>
                  <a:schemeClr val="bg1"/>
                </a:solidFill>
              </a:rPr>
              <a:t>One of the reasons for selecting LZW:</a:t>
            </a:r>
          </a:p>
          <a:p>
            <a:pPr marL="461963" lvl="1" indent="-347663">
              <a:spcAft>
                <a:spcPct val="0"/>
              </a:spcAft>
              <a:buNone/>
              <a:tabLst>
                <a:tab pos="3657600" algn="l"/>
              </a:tabLst>
            </a:pPr>
            <a:endParaRPr lang="en-US" dirty="0" smtClean="0">
              <a:solidFill>
                <a:schemeClr val="bg1"/>
              </a:solidFill>
            </a:endParaRPr>
          </a:p>
          <a:p>
            <a:pPr marL="804863" lvl="2" indent="-347663">
              <a:spcAft>
                <a:spcPct val="0"/>
              </a:spcAft>
              <a:buNone/>
              <a:tabLst>
                <a:tab pos="3657600" algn="l"/>
              </a:tabLst>
            </a:pPr>
            <a:r>
              <a:rPr lang="en-US" dirty="0" smtClean="0">
                <a:solidFill>
                  <a:schemeClr val="bg1"/>
                </a:solidFill>
              </a:rPr>
              <a:t>	</a:t>
            </a:r>
            <a:r>
              <a:rPr lang="en-US" sz="2400" dirty="0" smtClean="0">
                <a:solidFill>
                  <a:schemeClr val="bg1"/>
                </a:solidFill>
              </a:rPr>
              <a:t>HP has a license to use it, and</a:t>
            </a:r>
          </a:p>
          <a:p>
            <a:pPr marL="1147763" lvl="3" indent="-347663">
              <a:spcAft>
                <a:spcPct val="0"/>
              </a:spcAft>
              <a:buNone/>
              <a:tabLst>
                <a:tab pos="3657600" algn="l"/>
              </a:tabLst>
            </a:pPr>
            <a:r>
              <a:rPr lang="en-US" sz="2400" smtClean="0">
                <a:solidFill>
                  <a:schemeClr val="bg1"/>
                </a:solidFill>
              </a:rPr>
              <a:t>It achieves </a:t>
            </a:r>
            <a:r>
              <a:rPr lang="en-US" sz="2400" dirty="0" smtClean="0">
                <a:solidFill>
                  <a:schemeClr val="bg1"/>
                </a:solidFill>
              </a:rPr>
              <a:t>pretty good compression ratio.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28625" y="114300"/>
            <a:ext cx="7629525" cy="934212"/>
          </a:xfrm>
        </p:spPr>
        <p:txBody>
          <a:bodyPr/>
          <a:lstStyle/>
          <a:p>
            <a:pPr eaLnBrk="1" hangingPunct="1"/>
            <a:r>
              <a:rPr lang="en-US" sz="3200" dirty="0" smtClean="0">
                <a:solidFill>
                  <a:schemeClr val="bg1"/>
                </a:solidFill>
              </a:rPr>
              <a:t>Concurrent Dump Configurati</a:t>
            </a:r>
            <a:r>
              <a:rPr lang="en-US" dirty="0" smtClean="0">
                <a:solidFill>
                  <a:schemeClr val="bg1"/>
                </a:solidFill>
              </a:rPr>
              <a:t>on</a:t>
            </a:r>
          </a:p>
        </p:txBody>
      </p:sp>
      <p:sp>
        <p:nvSpPr>
          <p:cNvPr id="49155" name="Rectangle 3"/>
          <p:cNvSpPr>
            <a:spLocks noGrp="1" noChangeArrowheads="1"/>
          </p:cNvSpPr>
          <p:nvPr>
            <p:ph idx="1"/>
          </p:nvPr>
        </p:nvSpPr>
        <p:spPr>
          <a:xfrm>
            <a:off x="400050" y="1182624"/>
            <a:ext cx="8586788" cy="5181600"/>
          </a:xfrm>
        </p:spPr>
        <p:txBody>
          <a:bodyPr/>
          <a:lstStyle/>
          <a:p>
            <a:pPr marL="461963" lvl="1" indent="-347663" eaLnBrk="1" hangingPunct="1">
              <a:lnSpc>
                <a:spcPct val="90000"/>
              </a:lnSpc>
              <a:spcAft>
                <a:spcPct val="0"/>
              </a:spcAft>
              <a:buFont typeface="Futura Bk" pitchFamily="96" charset="0"/>
              <a:buNone/>
              <a:tabLst>
                <a:tab pos="3208338" algn="l"/>
              </a:tabLst>
            </a:pPr>
            <a:r>
              <a:rPr lang="en-US" sz="1200" dirty="0" smtClean="0">
                <a:solidFill>
                  <a:schemeClr val="bg1"/>
                </a:solidFill>
                <a:latin typeface="Courier New" pitchFamily="96" charset="0"/>
              </a:rPr>
              <a:t># </a:t>
            </a:r>
            <a:r>
              <a:rPr lang="en-US" sz="1400" dirty="0" smtClean="0">
                <a:solidFill>
                  <a:schemeClr val="bg1"/>
                </a:solidFill>
                <a:latin typeface="Courier New" pitchFamily="96" charset="0"/>
              </a:rPr>
              <a:t>crashconf -v</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Crash dump configuration has been changed since boot.</a:t>
            </a:r>
          </a:p>
          <a:p>
            <a:pPr marL="461963" lvl="1" indent="-347663" eaLnBrk="1" hangingPunct="1">
              <a:lnSpc>
                <a:spcPct val="90000"/>
              </a:lnSpc>
              <a:spcAft>
                <a:spcPct val="0"/>
              </a:spcAft>
              <a:buFont typeface="Futura Bk" pitchFamily="96" charset="0"/>
              <a:buNone/>
              <a:tabLst>
                <a:tab pos="3208338"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CLASS          PAGES  INCLUDED IN DUMP  DESCRIPTION</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  ----------------  -------------------------------------</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UNUSED       1514754  no,  by default   unused pages</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USERPG        112614  no,  by default   user process pages</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BCACHE         26235  no,  by default   buffer cache pages</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KCODE          10389  yes, forced       kernel code pages</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USTACK          1136  yes, by default   user process stacks</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FSDATA            40  no,  forced       file system metadata</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KDDATA        386358  yes, by default   kernel dynamic data</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KSDATA          6933  yes, by default   kernel static data</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SUPERPG        21546  no,  by default   unused kernel super pages</a:t>
            </a:r>
          </a:p>
          <a:p>
            <a:pPr marL="461963" lvl="1" indent="-347663" eaLnBrk="1" hangingPunct="1">
              <a:lnSpc>
                <a:spcPct val="90000"/>
              </a:lnSpc>
              <a:spcAft>
                <a:spcPct val="0"/>
              </a:spcAft>
              <a:buFont typeface="Futura Bk" pitchFamily="96" charset="0"/>
              <a:buNone/>
              <a:tabLst>
                <a:tab pos="3208338"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Total pages on system:           2080005</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Total pages included in dump:     404816</a:t>
            </a:r>
          </a:p>
          <a:p>
            <a:pPr marL="461963" lvl="1" indent="-347663" eaLnBrk="1" hangingPunct="1">
              <a:lnSpc>
                <a:spcPct val="90000"/>
              </a:lnSpc>
              <a:spcAft>
                <a:spcPct val="0"/>
              </a:spcAft>
              <a:buFont typeface="Futura Bk" pitchFamily="96" charset="0"/>
              <a:buNone/>
              <a:tabLst>
                <a:tab pos="3208338" algn="l"/>
              </a:tabLst>
            </a:pP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208338" algn="l"/>
              </a:tabLst>
            </a:pPr>
            <a:r>
              <a:rPr lang="en-US" sz="800" b="1" dirty="0" smtClean="0">
                <a:solidFill>
                  <a:schemeClr val="bg1"/>
                </a:solidFill>
                <a:latin typeface="Courier New" pitchFamily="96" charset="0"/>
              </a:rPr>
              <a:t>Dump compressed:    ON</a:t>
            </a:r>
            <a:r>
              <a:rPr lang="en-US" sz="1200" dirty="0" smtClean="0">
                <a:solidFill>
                  <a:schemeClr val="bg1"/>
                </a:solidFill>
              </a:rPr>
              <a:t>	</a:t>
            </a:r>
            <a:r>
              <a:rPr lang="en-US" sz="1200" b="1" dirty="0" smtClean="0">
                <a:solidFill>
                  <a:schemeClr val="bg1"/>
                </a:solidFill>
                <a:latin typeface="Courier New" pitchFamily="96" charset="0"/>
              </a:rPr>
              <a:t>			</a:t>
            </a:r>
          </a:p>
          <a:p>
            <a:pPr marL="461963" lvl="1" indent="-347663" eaLnBrk="1" hangingPunct="1">
              <a:spcAft>
                <a:spcPct val="0"/>
              </a:spcAft>
              <a:buFont typeface="Futura Bk" pitchFamily="96" charset="0"/>
              <a:buNone/>
              <a:tabLst>
                <a:tab pos="3208338" algn="l"/>
              </a:tabLst>
            </a:pPr>
            <a:r>
              <a:rPr lang="en-US" sz="1200" b="1" dirty="0" smtClean="0">
                <a:solidFill>
                  <a:srgbClr val="0070C0"/>
                </a:solidFill>
                <a:latin typeface="Courier New" pitchFamily="96" charset="0"/>
              </a:rPr>
              <a:t>Dump Parallel:    ON</a:t>
            </a:r>
            <a:r>
              <a:rPr lang="en-US" sz="1200" dirty="0" smtClean="0">
                <a:solidFill>
                  <a:schemeClr val="bg1"/>
                </a:solidFill>
                <a:latin typeface="Courier New" pitchFamily="96" charset="0"/>
              </a:rPr>
              <a:t>		</a:t>
            </a:r>
            <a:r>
              <a:rPr lang="en-US" sz="1200" dirty="0" smtClean="0">
                <a:solidFill>
                  <a:schemeClr val="bg1"/>
                </a:solidFill>
              </a:rPr>
              <a:t># </a:t>
            </a:r>
            <a:r>
              <a:rPr lang="en-US" sz="1200" dirty="0" smtClean="0">
                <a:solidFill>
                  <a:schemeClr val="bg1"/>
                </a:solidFill>
                <a:latin typeface="Courier New" pitchFamily="96" charset="0"/>
              </a:rPr>
              <a:t>crashconf –p off </a:t>
            </a:r>
            <a:r>
              <a:rPr lang="en-US" sz="1200" b="1" dirty="0" smtClean="0">
                <a:solidFill>
                  <a:schemeClr val="bg1"/>
                </a:solidFill>
                <a:latin typeface="Courier New" pitchFamily="96" charset="0"/>
              </a:rPr>
              <a:t>	</a:t>
            </a:r>
            <a:r>
              <a:rPr lang="en-US" sz="1200" dirty="0" smtClean="0">
                <a:solidFill>
                  <a:schemeClr val="bg1"/>
                </a:solidFill>
              </a:rPr>
              <a:t>to turn concurrent dump off until reboot</a:t>
            </a:r>
            <a:endParaRPr lang="en-US" sz="12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208338" algn="l"/>
              </a:tabLst>
            </a:pPr>
            <a:r>
              <a:rPr lang="en-US" sz="1200" dirty="0" smtClean="0">
                <a:solidFill>
                  <a:schemeClr val="bg1"/>
                </a:solidFill>
                <a:latin typeface="Courier New" pitchFamily="96" charset="0"/>
              </a:rPr>
              <a:t>			</a:t>
            </a:r>
            <a:r>
              <a:rPr lang="en-US" sz="1200" dirty="0" smtClean="0">
                <a:solidFill>
                  <a:schemeClr val="bg1"/>
                </a:solidFill>
              </a:rPr>
              <a:t># </a:t>
            </a:r>
            <a:r>
              <a:rPr lang="en-US" sz="1200" dirty="0" smtClean="0">
                <a:solidFill>
                  <a:schemeClr val="bg1"/>
                </a:solidFill>
                <a:latin typeface="Courier New" pitchFamily="96" charset="0"/>
              </a:rPr>
              <a:t>crashconf –p on </a:t>
            </a:r>
            <a:r>
              <a:rPr lang="en-US" sz="1200" b="1" dirty="0" smtClean="0">
                <a:solidFill>
                  <a:schemeClr val="bg1"/>
                </a:solidFill>
                <a:latin typeface="Courier New" pitchFamily="96" charset="0"/>
              </a:rPr>
              <a:t>	</a:t>
            </a:r>
            <a:r>
              <a:rPr lang="en-US" sz="1200" dirty="0" smtClean="0">
                <a:solidFill>
                  <a:schemeClr val="bg1"/>
                </a:solidFill>
              </a:rPr>
              <a:t>to turn concurrent dump on until reboot</a:t>
            </a:r>
            <a:endParaRPr lang="en-US" sz="800" dirty="0" smtClean="0">
              <a:solidFill>
                <a:schemeClr val="bg1"/>
              </a:solidFill>
              <a:latin typeface="Courier New" pitchFamily="96" charset="0"/>
            </a:endParaRP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DEVICE        OFFSET(kB)   SIZE (kB)  LOGICAL VOL.  NAME</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  ----------  ------------  -------------------------</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3:0x000000     2349920     8388608   64:0x000002  /dev/vg00/lvol2</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3:0x000000    30677856      114688   64:0x000009  /dev/vg00/v3Dump</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                             8503296</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Dump device configuration mode is config_deprecated_mode.</a:t>
            </a:r>
          </a:p>
          <a:p>
            <a:pPr marL="461963" lvl="1" indent="-347663" eaLnBrk="1" hangingPunct="1">
              <a:lnSpc>
                <a:spcPct val="90000"/>
              </a:lnSpc>
              <a:spcAft>
                <a:spcPct val="0"/>
              </a:spcAft>
              <a:buFont typeface="Futura Bk" pitchFamily="96" charset="0"/>
              <a:buNone/>
              <a:tabLst>
                <a:tab pos="3208338" algn="l"/>
              </a:tabLst>
            </a:pPr>
            <a:r>
              <a:rPr lang="en-US" sz="800" dirty="0" smtClean="0">
                <a:solidFill>
                  <a:schemeClr val="bg1"/>
                </a:solidFill>
                <a:latin typeface="Courier New" pitchFamily="96" charset="0"/>
              </a:rPr>
              <a:t>Use crashconf -s option to change the mode.</a:t>
            </a:r>
          </a:p>
          <a:p>
            <a:pPr marL="461963" lvl="1" indent="-347663" eaLnBrk="1" hangingPunct="1">
              <a:lnSpc>
                <a:spcPct val="90000"/>
              </a:lnSpc>
              <a:buFont typeface="Futura Bk" pitchFamily="96" charset="0"/>
              <a:buNone/>
              <a:tabLst>
                <a:tab pos="3208338" algn="l"/>
              </a:tabLst>
            </a:pPr>
            <a:endParaRPr lang="en-US" sz="1200" dirty="0" smtClean="0">
              <a:solidFill>
                <a:schemeClr val="bg1"/>
              </a:solidFill>
              <a:latin typeface="Courier New" pitchFamily="96" charset="0"/>
            </a:endParaRPr>
          </a:p>
          <a:p>
            <a:pPr marL="461963" lvl="1" indent="-347663" eaLnBrk="1" hangingPunct="1">
              <a:lnSpc>
                <a:spcPct val="90000"/>
              </a:lnSpc>
              <a:buFont typeface="Futura Bk" pitchFamily="96" charset="0"/>
              <a:buNone/>
              <a:tabLst>
                <a:tab pos="3208338" algn="l"/>
              </a:tabLst>
            </a:pPr>
            <a:r>
              <a:rPr lang="en-US" sz="1200" dirty="0" smtClean="0">
                <a:solidFill>
                  <a:schemeClr val="bg1"/>
                </a:solidFill>
                <a:latin typeface="Courier New" pitchFamily="96" charset="0"/>
              </a:rPr>
              <a:t># kctune dump_concurrent_on</a:t>
            </a:r>
          </a:p>
          <a:p>
            <a:pPr marL="461963" lvl="1" indent="-347663" eaLnBrk="1" hangingPunct="1">
              <a:lnSpc>
                <a:spcPct val="90000"/>
              </a:lnSpc>
              <a:buFont typeface="Futura Bk" pitchFamily="96" charset="0"/>
              <a:buNone/>
              <a:tabLst>
                <a:tab pos="3208338" algn="l"/>
              </a:tabLst>
            </a:pPr>
            <a:r>
              <a:rPr lang="en-US" sz="1200" dirty="0" smtClean="0">
                <a:solidFill>
                  <a:schemeClr val="bg1"/>
                </a:solidFill>
                <a:latin typeface="Courier New" pitchFamily="96" charset="0"/>
              </a:rPr>
              <a:t>Tunable           Value  Expression  Changes</a:t>
            </a:r>
          </a:p>
          <a:p>
            <a:pPr marL="461963" lvl="1" indent="-347663" eaLnBrk="1" hangingPunct="1">
              <a:lnSpc>
                <a:spcPct val="90000"/>
              </a:lnSpc>
              <a:spcAft>
                <a:spcPct val="0"/>
              </a:spcAft>
              <a:buFont typeface="Futura Bk" pitchFamily="96" charset="0"/>
              <a:buNone/>
              <a:tabLst>
                <a:tab pos="3208338" algn="l"/>
              </a:tabLst>
            </a:pPr>
            <a:r>
              <a:rPr lang="en-US" sz="1200" dirty="0" smtClean="0">
                <a:solidFill>
                  <a:schemeClr val="bg1"/>
                </a:solidFill>
                <a:latin typeface="Courier New" pitchFamily="96" charset="0"/>
              </a:rPr>
              <a:t>dump_concurrent_on      1  1     Immed</a:t>
            </a:r>
            <a:r>
              <a:rPr lang="en-US" sz="1200" dirty="0" smtClean="0">
                <a:solidFill>
                  <a:schemeClr val="bg1"/>
                </a:solidFill>
              </a:rPr>
              <a:t>		# </a:t>
            </a:r>
            <a:r>
              <a:rPr lang="en-US" sz="1200" dirty="0" smtClean="0">
                <a:solidFill>
                  <a:schemeClr val="bg1"/>
                </a:solidFill>
                <a:latin typeface="Courier New" pitchFamily="96" charset="0"/>
              </a:rPr>
              <a:t>crashconf –tp off</a:t>
            </a:r>
            <a:r>
              <a:rPr lang="en-US" sz="1200" dirty="0" smtClean="0">
                <a:solidFill>
                  <a:schemeClr val="bg1"/>
                </a:solidFill>
              </a:rPr>
              <a:t>  	to change tunable to 0</a:t>
            </a:r>
          </a:p>
          <a:p>
            <a:pPr marL="461963" lvl="1" indent="-347663" eaLnBrk="1" hangingPunct="1">
              <a:lnSpc>
                <a:spcPct val="90000"/>
              </a:lnSpc>
              <a:buFont typeface="Futura Bk" pitchFamily="96" charset="0"/>
              <a:buNone/>
              <a:tabLst>
                <a:tab pos="3208338" algn="l"/>
              </a:tabLst>
            </a:pPr>
            <a:r>
              <a:rPr lang="en-US" sz="1200" dirty="0" smtClean="0">
                <a:solidFill>
                  <a:schemeClr val="bg1"/>
                </a:solidFill>
              </a:rPr>
              <a:t>				#  </a:t>
            </a:r>
            <a:r>
              <a:rPr lang="en-US" sz="1200" dirty="0" smtClean="0">
                <a:solidFill>
                  <a:schemeClr val="bg1"/>
                </a:solidFill>
                <a:latin typeface="Courier New" pitchFamily="96" charset="0"/>
              </a:rPr>
              <a:t>kctune dump_concurrent_on=0</a:t>
            </a:r>
          </a:p>
          <a:p>
            <a:pPr marL="461963" lvl="1" indent="-347663" eaLnBrk="1" hangingPunct="1">
              <a:lnSpc>
                <a:spcPct val="90000"/>
              </a:lnSpc>
              <a:spcAft>
                <a:spcPct val="0"/>
              </a:spcAft>
              <a:buFont typeface="Futura Bk" pitchFamily="96" charset="0"/>
              <a:buNone/>
              <a:tabLst>
                <a:tab pos="3208338" algn="l"/>
              </a:tabLst>
            </a:pPr>
            <a:r>
              <a:rPr lang="en-US" sz="1200" dirty="0" smtClean="0">
                <a:solidFill>
                  <a:schemeClr val="bg1"/>
                </a:solidFill>
                <a:latin typeface="Courier New" pitchFamily="96" charset="0"/>
              </a:rPr>
              <a:t>				</a:t>
            </a:r>
            <a:r>
              <a:rPr lang="en-US" sz="1200" dirty="0" smtClean="0">
                <a:solidFill>
                  <a:schemeClr val="bg1"/>
                </a:solidFill>
              </a:rPr>
              <a:t># </a:t>
            </a:r>
            <a:r>
              <a:rPr lang="en-US" sz="1200" dirty="0" smtClean="0">
                <a:solidFill>
                  <a:schemeClr val="bg1"/>
                </a:solidFill>
                <a:latin typeface="Courier New" pitchFamily="96" charset="0"/>
              </a:rPr>
              <a:t>crashconf –tp on</a:t>
            </a:r>
            <a:r>
              <a:rPr lang="en-US" sz="1200" dirty="0" smtClean="0">
                <a:solidFill>
                  <a:schemeClr val="bg1"/>
                </a:solidFill>
              </a:rPr>
              <a:t> 	to set tunable to 1</a:t>
            </a:r>
            <a:r>
              <a:rPr lang="en-US" sz="1200" dirty="0" smtClean="0">
                <a:solidFill>
                  <a:schemeClr val="bg1"/>
                </a:solidFill>
                <a:latin typeface="Courier New" pitchFamily="96" charset="0"/>
              </a:rPr>
              <a:t>	</a:t>
            </a:r>
          </a:p>
          <a:p>
            <a:pPr marL="461963" lvl="1" indent="-347663" eaLnBrk="1" hangingPunct="1">
              <a:lnSpc>
                <a:spcPct val="90000"/>
              </a:lnSpc>
              <a:buFont typeface="Futura Bk" pitchFamily="96" charset="0"/>
              <a:buNone/>
              <a:tabLst>
                <a:tab pos="3208338" algn="l"/>
              </a:tabLst>
            </a:pPr>
            <a:r>
              <a:rPr lang="en-US" sz="1200" dirty="0" smtClean="0">
                <a:solidFill>
                  <a:schemeClr val="bg1"/>
                </a:solidFill>
              </a:rPr>
              <a:t>				#  </a:t>
            </a:r>
            <a:r>
              <a:rPr lang="en-US" sz="1200" dirty="0" smtClean="0">
                <a:solidFill>
                  <a:schemeClr val="bg1"/>
                </a:solidFill>
                <a:latin typeface="Courier New" pitchFamily="96" charset="0"/>
              </a:rPr>
              <a:t>kctune dump_concurrent_on=1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28625" y="114300"/>
            <a:ext cx="7629525" cy="934212"/>
          </a:xfrm>
        </p:spPr>
        <p:txBody>
          <a:bodyPr/>
          <a:lstStyle/>
          <a:p>
            <a:pPr eaLnBrk="1" hangingPunct="1"/>
            <a:r>
              <a:rPr lang="en-US" sz="3200" dirty="0" smtClean="0">
                <a:solidFill>
                  <a:schemeClr val="bg1"/>
                </a:solidFill>
              </a:rPr>
              <a:t>HP-UX Kernel Parameters alwaysdump and dontdump</a:t>
            </a:r>
            <a:endParaRPr lang="en-US" dirty="0" smtClean="0">
              <a:solidFill>
                <a:schemeClr val="bg1"/>
              </a:solidFill>
            </a:endParaRPr>
          </a:p>
        </p:txBody>
      </p:sp>
      <p:sp>
        <p:nvSpPr>
          <p:cNvPr id="49155" name="Rectangle 3"/>
          <p:cNvSpPr>
            <a:spLocks noGrp="1" noChangeArrowheads="1"/>
          </p:cNvSpPr>
          <p:nvPr>
            <p:ph idx="1"/>
          </p:nvPr>
        </p:nvSpPr>
        <p:spPr>
          <a:xfrm>
            <a:off x="400050" y="1479176"/>
            <a:ext cx="8586788" cy="4885048"/>
          </a:xfrm>
        </p:spPr>
        <p:txBody>
          <a:bodyPr/>
          <a:lstStyle/>
          <a:p>
            <a:pPr>
              <a:buNone/>
            </a:pPr>
            <a:r>
              <a:rPr lang="en-AU" sz="2000" dirty="0" smtClean="0">
                <a:solidFill>
                  <a:schemeClr val="bg1"/>
                </a:solidFill>
              </a:rPr>
              <a:t>O</a:t>
            </a:r>
            <a:r>
              <a:rPr lang="en-US" sz="2000" dirty="0" smtClean="0">
                <a:solidFill>
                  <a:schemeClr val="bg1"/>
                </a:solidFill>
              </a:rPr>
              <a:t>n rare occasions, the system may panic before </a:t>
            </a:r>
            <a:r>
              <a:rPr lang="en-US" sz="2000" dirty="0" smtClean="0">
                <a:solidFill>
                  <a:schemeClr val="bg1"/>
                </a:solidFill>
                <a:latin typeface="Courier New" pitchFamily="49" charset="0"/>
                <a:cs typeface="Courier New" pitchFamily="49" charset="0"/>
              </a:rPr>
              <a:t>crashconf</a:t>
            </a:r>
            <a:r>
              <a:rPr lang="en-US" sz="2000" dirty="0" smtClean="0">
                <a:solidFill>
                  <a:schemeClr val="bg1"/>
                </a:solidFill>
              </a:rPr>
              <a:t>(1M) is run </a:t>
            </a:r>
          </a:p>
          <a:p>
            <a:pPr>
              <a:buNone/>
            </a:pPr>
            <a:r>
              <a:rPr lang="en-US" sz="2000" dirty="0" smtClean="0">
                <a:solidFill>
                  <a:schemeClr val="bg1"/>
                </a:solidFill>
              </a:rPr>
              <a:t>during the boot process.  On those occasions, the configuration can be </a:t>
            </a:r>
          </a:p>
          <a:p>
            <a:pPr>
              <a:buNone/>
            </a:pPr>
            <a:r>
              <a:rPr lang="en-US" sz="2000" dirty="0" smtClean="0">
                <a:solidFill>
                  <a:schemeClr val="bg1"/>
                </a:solidFill>
              </a:rPr>
              <a:t>set using the </a:t>
            </a:r>
            <a:r>
              <a:rPr lang="en-US" sz="2000" dirty="0" smtClean="0">
                <a:solidFill>
                  <a:schemeClr val="bg1"/>
                </a:solidFill>
                <a:latin typeface="Courier New" pitchFamily="49" charset="0"/>
                <a:cs typeface="Courier New" pitchFamily="49" charset="0"/>
              </a:rPr>
              <a:t>alwaysdump</a:t>
            </a:r>
            <a:r>
              <a:rPr lang="en-US" sz="2000" dirty="0" smtClean="0">
                <a:solidFill>
                  <a:schemeClr val="bg1"/>
                </a:solidFill>
              </a:rPr>
              <a:t> and </a:t>
            </a:r>
            <a:r>
              <a:rPr lang="en-US" sz="2000" dirty="0" smtClean="0">
                <a:solidFill>
                  <a:schemeClr val="bg1"/>
                </a:solidFill>
                <a:latin typeface="Courier New" pitchFamily="49" charset="0"/>
                <a:cs typeface="Courier New" pitchFamily="49" charset="0"/>
              </a:rPr>
              <a:t>dontdump</a:t>
            </a:r>
            <a:r>
              <a:rPr lang="en-US" sz="2000" dirty="0" smtClean="0">
                <a:solidFill>
                  <a:schemeClr val="bg1"/>
                </a:solidFill>
              </a:rPr>
              <a:t> tunables.</a:t>
            </a:r>
          </a:p>
          <a:p>
            <a:pPr>
              <a:buNone/>
            </a:pPr>
            <a:endParaRPr lang="en-US" sz="1400" dirty="0" smtClean="0">
              <a:latin typeface="Courier New" pitchFamily="49" charset="0"/>
              <a:cs typeface="Courier New" pitchFamily="49" charset="0"/>
            </a:endParaRPr>
          </a:p>
          <a:p>
            <a:pPr>
              <a:buNone/>
            </a:pPr>
            <a:r>
              <a:rPr lang="en-US" sz="1400" dirty="0" smtClean="0">
                <a:solidFill>
                  <a:schemeClr val="bg1"/>
                </a:solidFill>
                <a:latin typeface="Courier New" pitchFamily="49" charset="0"/>
                <a:cs typeface="Courier New" pitchFamily="49" charset="0"/>
              </a:rPr>
              <a:t># kctune -v -q alwaysdump</a:t>
            </a:r>
          </a:p>
          <a:p>
            <a:pPr>
              <a:buNone/>
            </a:pPr>
            <a:r>
              <a:rPr lang="en-US" sz="1400" dirty="0" smtClean="0">
                <a:solidFill>
                  <a:schemeClr val="bg1"/>
                </a:solidFill>
                <a:latin typeface="Courier New" pitchFamily="49" charset="0"/>
                <a:cs typeface="Courier New" pitchFamily="49" charset="0"/>
              </a:rPr>
              <a:t>Tunable             alwaysdump</a:t>
            </a:r>
          </a:p>
          <a:p>
            <a:pPr>
              <a:buNone/>
            </a:pPr>
            <a:r>
              <a:rPr lang="en-US" sz="1400" dirty="0" smtClean="0">
                <a:solidFill>
                  <a:schemeClr val="bg1"/>
                </a:solidFill>
                <a:latin typeface="Courier New" pitchFamily="49" charset="0"/>
                <a:cs typeface="Courier New" pitchFamily="49" charset="0"/>
              </a:rPr>
              <a:t>Description         Bitmap of memory page classes to include in a crash dump</a:t>
            </a:r>
          </a:p>
          <a:p>
            <a:pPr>
              <a:buNone/>
            </a:pPr>
            <a:r>
              <a:rPr lang="en-US" sz="1400" dirty="0" smtClean="0">
                <a:solidFill>
                  <a:schemeClr val="bg1"/>
                </a:solidFill>
                <a:latin typeface="Courier New" pitchFamily="49" charset="0"/>
                <a:cs typeface="Courier New" pitchFamily="49" charset="0"/>
              </a:rPr>
              <a:t>Module              dump</a:t>
            </a:r>
          </a:p>
          <a:p>
            <a:pPr>
              <a:buNone/>
            </a:pPr>
            <a:r>
              <a:rPr lang="en-US" sz="1400" dirty="0" smtClean="0">
                <a:solidFill>
                  <a:schemeClr val="bg1"/>
                </a:solidFill>
                <a:latin typeface="Courier New" pitchFamily="49" charset="0"/>
                <a:cs typeface="Courier New" pitchFamily="49" charset="0"/>
              </a:rPr>
              <a:t>Current Value       0 [Default]</a:t>
            </a:r>
          </a:p>
          <a:p>
            <a:pPr>
              <a:buNone/>
            </a:pPr>
            <a:r>
              <a:rPr lang="en-US" sz="1400" dirty="0" smtClean="0">
                <a:solidFill>
                  <a:schemeClr val="bg1"/>
                </a:solidFill>
                <a:latin typeface="Courier New" pitchFamily="49" charset="0"/>
                <a:cs typeface="Courier New" pitchFamily="49" charset="0"/>
              </a:rPr>
              <a:t>Value at Next Boot  </a:t>
            </a:r>
            <a:r>
              <a:rPr lang="en-US" sz="1400" b="1" dirty="0" smtClean="0">
                <a:solidFill>
                  <a:srgbClr val="00B0F0"/>
                </a:solidFill>
                <a:latin typeface="Courier New" pitchFamily="49" charset="0"/>
                <a:cs typeface="Courier New" pitchFamily="49" charset="0"/>
              </a:rPr>
              <a:t>1024</a:t>
            </a:r>
          </a:p>
          <a:p>
            <a:pPr>
              <a:buNone/>
            </a:pPr>
            <a:r>
              <a:rPr lang="en-US" sz="1400" dirty="0" smtClean="0">
                <a:solidFill>
                  <a:schemeClr val="bg1"/>
                </a:solidFill>
                <a:latin typeface="Courier New" pitchFamily="49" charset="0"/>
                <a:cs typeface="Courier New" pitchFamily="49" charset="0"/>
              </a:rPr>
              <a:t>Value at Last Boot  0</a:t>
            </a:r>
          </a:p>
          <a:p>
            <a:pPr>
              <a:buNone/>
            </a:pPr>
            <a:r>
              <a:rPr lang="en-US" sz="1400" dirty="0" smtClean="0">
                <a:solidFill>
                  <a:schemeClr val="bg1"/>
                </a:solidFill>
                <a:latin typeface="Courier New" pitchFamily="49" charset="0"/>
                <a:cs typeface="Courier New" pitchFamily="49" charset="0"/>
              </a:rPr>
              <a:t>Default Value       0</a:t>
            </a:r>
          </a:p>
          <a:p>
            <a:pPr>
              <a:buNone/>
            </a:pPr>
            <a:r>
              <a:rPr lang="en-US" sz="1400" dirty="0" smtClean="0">
                <a:solidFill>
                  <a:schemeClr val="bg1"/>
                </a:solidFill>
                <a:latin typeface="Courier New" pitchFamily="49" charset="0"/>
                <a:cs typeface="Courier New" pitchFamily="49" charset="0"/>
              </a:rPr>
              <a:t>Can Change          Immediately or at Next Boot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428625" y="114300"/>
            <a:ext cx="7629525" cy="800100"/>
          </a:xfrm>
        </p:spPr>
        <p:txBody>
          <a:bodyPr/>
          <a:lstStyle/>
          <a:p>
            <a:pPr eaLnBrk="1" hangingPunct="1"/>
            <a:r>
              <a:rPr lang="en-AU" sz="3000" dirty="0" smtClean="0">
                <a:solidFill>
                  <a:schemeClr val="bg1"/>
                </a:solidFill>
              </a:rPr>
              <a:t>HP-UX Typical Crash Dump Configuration</a:t>
            </a:r>
          </a:p>
        </p:txBody>
      </p:sp>
      <p:sp>
        <p:nvSpPr>
          <p:cNvPr id="24581" name="Rectangle 3"/>
          <p:cNvSpPr>
            <a:spLocks noGrp="1" noChangeArrowheads="1"/>
          </p:cNvSpPr>
          <p:nvPr>
            <p:ph type="body" idx="1"/>
          </p:nvPr>
        </p:nvSpPr>
        <p:spPr>
          <a:xfrm>
            <a:off x="474662" y="987552"/>
            <a:ext cx="8474265" cy="5870448"/>
          </a:xfrm>
        </p:spPr>
        <p:txBody>
          <a:bodyPr/>
          <a:lstStyle/>
          <a:p>
            <a:pPr>
              <a:lnSpc>
                <a:spcPct val="70000"/>
              </a:lnSpc>
              <a:buNone/>
            </a:pPr>
            <a:r>
              <a:rPr lang="en-US" sz="1200" dirty="0" smtClean="0">
                <a:solidFill>
                  <a:schemeClr val="bg1"/>
                </a:solidFill>
                <a:latin typeface="Courier New" pitchFamily="49" charset="0"/>
                <a:cs typeface="Courier New" pitchFamily="49" charset="0"/>
              </a:rPr>
              <a:t># crashconf -v</a:t>
            </a:r>
          </a:p>
          <a:p>
            <a:pPr>
              <a:lnSpc>
                <a:spcPct val="70000"/>
              </a:lnSpc>
              <a:buNone/>
            </a:pPr>
            <a:r>
              <a:rPr lang="en-US" sz="1200" dirty="0" smtClean="0">
                <a:solidFill>
                  <a:schemeClr val="bg1"/>
                </a:solidFill>
                <a:latin typeface="Courier New" pitchFamily="49" charset="0"/>
                <a:cs typeface="Courier New" pitchFamily="49" charset="0"/>
              </a:rPr>
              <a:t>Crash dump configuration has been changed since boot.</a:t>
            </a:r>
          </a:p>
          <a:p>
            <a:pPr>
              <a:lnSpc>
                <a:spcPct val="70000"/>
              </a:lnSpc>
            </a:pPr>
            <a:endParaRPr lang="en-US" sz="1200" dirty="0" smtClean="0">
              <a:solidFill>
                <a:schemeClr val="bg1"/>
              </a:solidFill>
              <a:latin typeface="Courier New" pitchFamily="49" charset="0"/>
              <a:cs typeface="Courier New" pitchFamily="49" charset="0"/>
            </a:endParaRPr>
          </a:p>
          <a:p>
            <a:pPr>
              <a:lnSpc>
                <a:spcPct val="70000"/>
              </a:lnSpc>
              <a:buNone/>
            </a:pPr>
            <a:r>
              <a:rPr lang="en-US" sz="1200" dirty="0" smtClean="0">
                <a:solidFill>
                  <a:schemeClr val="bg1"/>
                </a:solidFill>
                <a:latin typeface="Courier New" pitchFamily="49" charset="0"/>
                <a:cs typeface="Courier New" pitchFamily="49" charset="0"/>
              </a:rPr>
              <a:t>CLASS          PAGES  INCLUDED IN DUMP  DESCRIPTION</a:t>
            </a:r>
          </a:p>
          <a:p>
            <a:pPr>
              <a:lnSpc>
                <a:spcPct val="70000"/>
              </a:lnSpc>
              <a:buNone/>
            </a:pPr>
            <a:r>
              <a:rPr lang="en-US" sz="1200" dirty="0" smtClean="0">
                <a:solidFill>
                  <a:schemeClr val="bg1"/>
                </a:solidFill>
                <a:latin typeface="Courier New" pitchFamily="49" charset="0"/>
                <a:cs typeface="Courier New" pitchFamily="49" charset="0"/>
              </a:rPr>
              <a:t>--------  ----------  ----------------  -------------------------------------</a:t>
            </a:r>
          </a:p>
          <a:p>
            <a:pPr>
              <a:lnSpc>
                <a:spcPct val="70000"/>
              </a:lnSpc>
              <a:buNone/>
            </a:pPr>
            <a:r>
              <a:rPr lang="en-US" sz="1200" dirty="0" smtClean="0">
                <a:solidFill>
                  <a:schemeClr val="bg1"/>
                </a:solidFill>
                <a:latin typeface="Courier New" pitchFamily="49" charset="0"/>
                <a:cs typeface="Courier New" pitchFamily="49" charset="0"/>
              </a:rPr>
              <a:t>UNUSED       9571877  no,  by default   unused pages</a:t>
            </a:r>
          </a:p>
          <a:p>
            <a:pPr>
              <a:lnSpc>
                <a:spcPct val="70000"/>
              </a:lnSpc>
              <a:buNone/>
            </a:pPr>
            <a:r>
              <a:rPr lang="en-US" sz="1200" dirty="0" smtClean="0">
                <a:solidFill>
                  <a:schemeClr val="bg1"/>
                </a:solidFill>
                <a:latin typeface="Courier New" pitchFamily="49" charset="0"/>
                <a:cs typeface="Courier New" pitchFamily="49" charset="0"/>
              </a:rPr>
              <a:t>USERPG       1340875  no,  by default   user process pages</a:t>
            </a:r>
          </a:p>
          <a:p>
            <a:pPr>
              <a:lnSpc>
                <a:spcPct val="70000"/>
              </a:lnSpc>
              <a:buNone/>
            </a:pPr>
            <a:r>
              <a:rPr lang="en-US" sz="1200" dirty="0" smtClean="0">
                <a:solidFill>
                  <a:schemeClr val="bg1"/>
                </a:solidFill>
                <a:latin typeface="Courier New" pitchFamily="49" charset="0"/>
                <a:cs typeface="Courier New" pitchFamily="49" charset="0"/>
              </a:rPr>
              <a:t>BCACHE          2309  no,  by default   buffer cache pages</a:t>
            </a:r>
          </a:p>
          <a:p>
            <a:pPr>
              <a:lnSpc>
                <a:spcPct val="70000"/>
              </a:lnSpc>
              <a:buNone/>
            </a:pPr>
            <a:r>
              <a:rPr lang="en-US" sz="1200" dirty="0" smtClean="0">
                <a:solidFill>
                  <a:schemeClr val="bg1"/>
                </a:solidFill>
                <a:latin typeface="Courier New" pitchFamily="49" charset="0"/>
                <a:cs typeface="Courier New" pitchFamily="49" charset="0"/>
              </a:rPr>
              <a:t>KCODE           9142  no,  by default   kernel code pages</a:t>
            </a:r>
          </a:p>
          <a:p>
            <a:pPr>
              <a:lnSpc>
                <a:spcPct val="70000"/>
              </a:lnSpc>
              <a:buNone/>
            </a:pPr>
            <a:r>
              <a:rPr lang="en-US" sz="1200" dirty="0" smtClean="0">
                <a:solidFill>
                  <a:schemeClr val="bg1"/>
                </a:solidFill>
                <a:latin typeface="Courier New" pitchFamily="49" charset="0"/>
                <a:cs typeface="Courier New" pitchFamily="49" charset="0"/>
              </a:rPr>
              <a:t>USTACK          1567  yes, by default   user process stacks</a:t>
            </a:r>
          </a:p>
          <a:p>
            <a:pPr>
              <a:lnSpc>
                <a:spcPct val="70000"/>
              </a:lnSpc>
              <a:buNone/>
            </a:pPr>
            <a:r>
              <a:rPr lang="en-US" sz="1200" dirty="0" smtClean="0">
                <a:solidFill>
                  <a:schemeClr val="bg1"/>
                </a:solidFill>
                <a:latin typeface="Courier New" pitchFamily="49" charset="0"/>
                <a:cs typeface="Courier New" pitchFamily="49" charset="0"/>
              </a:rPr>
              <a:t>FSDATA            12  yes, by default   file system metadata</a:t>
            </a:r>
          </a:p>
          <a:p>
            <a:pPr>
              <a:lnSpc>
                <a:spcPct val="70000"/>
              </a:lnSpc>
              <a:buNone/>
            </a:pPr>
            <a:r>
              <a:rPr lang="en-US" sz="1200" dirty="0" smtClean="0">
                <a:solidFill>
                  <a:schemeClr val="bg1"/>
                </a:solidFill>
                <a:latin typeface="Courier New" pitchFamily="49" charset="0"/>
                <a:cs typeface="Courier New" pitchFamily="49" charset="0"/>
              </a:rPr>
              <a:t>KDDATA       1493845  yes, by default   kernel dynamic data</a:t>
            </a:r>
          </a:p>
          <a:p>
            <a:pPr>
              <a:lnSpc>
                <a:spcPct val="70000"/>
              </a:lnSpc>
              <a:buNone/>
            </a:pPr>
            <a:r>
              <a:rPr lang="en-US" sz="1200" dirty="0" smtClean="0">
                <a:solidFill>
                  <a:schemeClr val="bg1"/>
                </a:solidFill>
                <a:latin typeface="Courier New" pitchFamily="49" charset="0"/>
                <a:cs typeface="Courier New" pitchFamily="49" charset="0"/>
              </a:rPr>
              <a:t>KSDATA          8816  yes, by default   kernel static data</a:t>
            </a:r>
          </a:p>
          <a:p>
            <a:pPr>
              <a:lnSpc>
                <a:spcPct val="70000"/>
              </a:lnSpc>
              <a:buNone/>
            </a:pPr>
            <a:r>
              <a:rPr lang="en-US" sz="1200" dirty="0" smtClean="0">
                <a:solidFill>
                  <a:schemeClr val="bg1"/>
                </a:solidFill>
                <a:latin typeface="Courier New" pitchFamily="49" charset="0"/>
                <a:cs typeface="Courier New" pitchFamily="49" charset="0"/>
              </a:rPr>
              <a:t>SUPERPG       128257  no,  by default   unused kernel super pages</a:t>
            </a:r>
          </a:p>
          <a:p>
            <a:pPr>
              <a:lnSpc>
                <a:spcPct val="70000"/>
              </a:lnSpc>
            </a:pPr>
            <a:endParaRPr lang="en-US" sz="1200" dirty="0" smtClean="0">
              <a:solidFill>
                <a:schemeClr val="bg1"/>
              </a:solidFill>
              <a:latin typeface="Courier New" pitchFamily="49" charset="0"/>
              <a:cs typeface="Courier New" pitchFamily="49" charset="0"/>
            </a:endParaRPr>
          </a:p>
          <a:p>
            <a:pPr>
              <a:lnSpc>
                <a:spcPct val="70000"/>
              </a:lnSpc>
              <a:buNone/>
            </a:pPr>
            <a:r>
              <a:rPr lang="en-US" sz="1200" dirty="0" smtClean="0">
                <a:solidFill>
                  <a:schemeClr val="bg1"/>
                </a:solidFill>
                <a:latin typeface="Courier New" pitchFamily="49" charset="0"/>
                <a:cs typeface="Courier New" pitchFamily="49" charset="0"/>
              </a:rPr>
              <a:t>Total pages on system:          12556700</a:t>
            </a:r>
          </a:p>
          <a:p>
            <a:pPr>
              <a:lnSpc>
                <a:spcPct val="70000"/>
              </a:lnSpc>
              <a:buNone/>
            </a:pPr>
            <a:r>
              <a:rPr lang="en-US" sz="1200" dirty="0" smtClean="0">
                <a:solidFill>
                  <a:schemeClr val="bg1"/>
                </a:solidFill>
                <a:latin typeface="Courier New" pitchFamily="49" charset="0"/>
                <a:cs typeface="Courier New" pitchFamily="49" charset="0"/>
              </a:rPr>
              <a:t>Total pages included in dump:    1504240</a:t>
            </a:r>
          </a:p>
          <a:p>
            <a:pPr>
              <a:lnSpc>
                <a:spcPct val="70000"/>
              </a:lnSpc>
            </a:pPr>
            <a:endParaRPr lang="en-US" sz="1200" dirty="0" smtClean="0">
              <a:solidFill>
                <a:schemeClr val="bg1"/>
              </a:solidFill>
              <a:latin typeface="Courier New" pitchFamily="49" charset="0"/>
              <a:cs typeface="Courier New" pitchFamily="49" charset="0"/>
            </a:endParaRPr>
          </a:p>
          <a:p>
            <a:pPr>
              <a:lnSpc>
                <a:spcPct val="70000"/>
              </a:lnSpc>
              <a:buNone/>
            </a:pPr>
            <a:r>
              <a:rPr lang="en-US" sz="1200" dirty="0" smtClean="0">
                <a:solidFill>
                  <a:schemeClr val="bg1"/>
                </a:solidFill>
                <a:latin typeface="Courier New" pitchFamily="49" charset="0"/>
                <a:cs typeface="Courier New" pitchFamily="49" charset="0"/>
              </a:rPr>
              <a:t>Dump compressed:  ON</a:t>
            </a:r>
          </a:p>
          <a:p>
            <a:pPr>
              <a:lnSpc>
                <a:spcPct val="70000"/>
              </a:lnSpc>
            </a:pPr>
            <a:endParaRPr lang="en-US" sz="1200" dirty="0" smtClean="0">
              <a:solidFill>
                <a:schemeClr val="bg1"/>
              </a:solidFill>
              <a:latin typeface="Courier New" pitchFamily="49" charset="0"/>
              <a:cs typeface="Courier New" pitchFamily="49" charset="0"/>
            </a:endParaRPr>
          </a:p>
          <a:p>
            <a:pPr>
              <a:lnSpc>
                <a:spcPct val="70000"/>
              </a:lnSpc>
              <a:buNone/>
            </a:pPr>
            <a:r>
              <a:rPr lang="en-US" sz="1200" dirty="0" smtClean="0">
                <a:solidFill>
                  <a:schemeClr val="bg1"/>
                </a:solidFill>
                <a:latin typeface="Courier New" pitchFamily="49" charset="0"/>
                <a:cs typeface="Courier New" pitchFamily="49" charset="0"/>
              </a:rPr>
              <a:t>Dump Parallel:    ON</a:t>
            </a:r>
          </a:p>
          <a:p>
            <a:pPr>
              <a:lnSpc>
                <a:spcPct val="70000"/>
              </a:lnSpc>
            </a:pPr>
            <a:endParaRPr lang="en-US" sz="1200" dirty="0" smtClean="0">
              <a:solidFill>
                <a:schemeClr val="bg1"/>
              </a:solidFill>
              <a:latin typeface="Courier New" pitchFamily="49" charset="0"/>
              <a:cs typeface="Courier New" pitchFamily="49" charset="0"/>
            </a:endParaRPr>
          </a:p>
          <a:p>
            <a:pPr>
              <a:lnSpc>
                <a:spcPct val="70000"/>
              </a:lnSpc>
              <a:buNone/>
            </a:pPr>
            <a:r>
              <a:rPr lang="en-US" sz="1200" dirty="0" smtClean="0">
                <a:solidFill>
                  <a:schemeClr val="bg1"/>
                </a:solidFill>
                <a:latin typeface="Courier New" pitchFamily="49" charset="0"/>
                <a:cs typeface="Courier New" pitchFamily="49" charset="0"/>
              </a:rPr>
              <a:t>DEVICE       OFFSET(kB)   SIZE (kB)    LOGICAL VOL. NAME</a:t>
            </a:r>
          </a:p>
          <a:p>
            <a:pPr>
              <a:lnSpc>
                <a:spcPct val="70000"/>
              </a:lnSpc>
              <a:buNone/>
            </a:pPr>
            <a:r>
              <a:rPr lang="en-US" sz="1200" dirty="0" smtClean="0">
                <a:solidFill>
                  <a:schemeClr val="bg1"/>
                </a:solidFill>
                <a:latin typeface="Courier New" pitchFamily="49" charset="0"/>
                <a:cs typeface="Courier New" pitchFamily="49" charset="0"/>
              </a:rPr>
              <a:t>------------ ------------ ------------ ------------ -------------------------</a:t>
            </a:r>
          </a:p>
          <a:p>
            <a:pPr>
              <a:lnSpc>
                <a:spcPct val="70000"/>
              </a:lnSpc>
              <a:buNone/>
            </a:pPr>
            <a:r>
              <a:rPr lang="en-US" sz="1200" dirty="0" smtClean="0">
                <a:solidFill>
                  <a:schemeClr val="bg1"/>
                </a:solidFill>
                <a:latin typeface="Courier New" pitchFamily="49" charset="0"/>
                <a:cs typeface="Courier New" pitchFamily="49" charset="0"/>
              </a:rPr>
              <a:t>  1:0x000005      2349920      4194304  64:0x000002 /dev/vg00/lvol2</a:t>
            </a:r>
          </a:p>
          <a:p>
            <a:pPr>
              <a:lnSpc>
                <a:spcPct val="70000"/>
              </a:lnSpc>
              <a:buNone/>
            </a:pPr>
            <a:r>
              <a:rPr lang="en-US" sz="1200" dirty="0" smtClean="0">
                <a:solidFill>
                  <a:schemeClr val="bg1"/>
                </a:solidFill>
                <a:latin typeface="Courier New" pitchFamily="49" charset="0"/>
                <a:cs typeface="Courier New" pitchFamily="49" charset="0"/>
              </a:rPr>
              <a:t>                          ------------</a:t>
            </a:r>
          </a:p>
          <a:p>
            <a:pPr>
              <a:lnSpc>
                <a:spcPct val="70000"/>
              </a:lnSpc>
              <a:buNone/>
            </a:pPr>
            <a:r>
              <a:rPr lang="en-US" sz="1200" dirty="0" smtClean="0">
                <a:solidFill>
                  <a:schemeClr val="bg1"/>
                </a:solidFill>
                <a:latin typeface="Courier New" pitchFamily="49" charset="0"/>
                <a:cs typeface="Courier New" pitchFamily="49" charset="0"/>
              </a:rPr>
              <a:t>                               4194304</a:t>
            </a:r>
          </a:p>
          <a:p>
            <a:pPr>
              <a:lnSpc>
                <a:spcPct val="70000"/>
              </a:lnSpc>
              <a:buNone/>
            </a:pPr>
            <a:r>
              <a:rPr lang="en-US" sz="1200" dirty="0" smtClean="0">
                <a:solidFill>
                  <a:schemeClr val="bg1"/>
                </a:solidFill>
                <a:latin typeface="Courier New" pitchFamily="49" charset="0"/>
                <a:cs typeface="Courier New" pitchFamily="49" charset="0"/>
              </a:rPr>
              <a:t>Dump device configuration mode is config_deprecated_mode. Use crashconf -s option to </a:t>
            </a:r>
          </a:p>
          <a:p>
            <a:pPr>
              <a:lnSpc>
                <a:spcPct val="70000"/>
              </a:lnSpc>
              <a:buNone/>
            </a:pPr>
            <a:r>
              <a:rPr lang="en-US" sz="1200" dirty="0" smtClean="0">
                <a:solidFill>
                  <a:schemeClr val="bg1"/>
                </a:solidFill>
                <a:latin typeface="Courier New" pitchFamily="49" charset="0"/>
                <a:cs typeface="Courier New" pitchFamily="49" charset="0"/>
              </a:rPr>
              <a:t>change the mode.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a:xfrm>
            <a:off x="428625" y="114300"/>
            <a:ext cx="7629525" cy="800100"/>
          </a:xfrm>
        </p:spPr>
        <p:txBody>
          <a:bodyPr/>
          <a:lstStyle/>
          <a:p>
            <a:pPr eaLnBrk="1" hangingPunct="1"/>
            <a:r>
              <a:rPr lang="en-AU" sz="3000" dirty="0" smtClean="0">
                <a:solidFill>
                  <a:schemeClr val="bg1"/>
                </a:solidFill>
              </a:rPr>
              <a:t>HP-UX Savecrash Locking</a:t>
            </a:r>
          </a:p>
        </p:txBody>
      </p:sp>
      <p:sp>
        <p:nvSpPr>
          <p:cNvPr id="24581" name="Rectangle 3"/>
          <p:cNvSpPr>
            <a:spLocks noGrp="1" noChangeArrowheads="1"/>
          </p:cNvSpPr>
          <p:nvPr>
            <p:ph type="body" idx="1"/>
          </p:nvPr>
        </p:nvSpPr>
        <p:spPr>
          <a:xfrm>
            <a:off x="474662" y="1243584"/>
            <a:ext cx="8474265" cy="5047488"/>
          </a:xfrm>
        </p:spPr>
        <p:txBody>
          <a:bodyPr/>
          <a:lstStyle/>
          <a:p>
            <a:pPr>
              <a:lnSpc>
                <a:spcPct val="70000"/>
              </a:lnSpc>
              <a:buNone/>
            </a:pPr>
            <a:r>
              <a:rPr lang="en-US" sz="2000" dirty="0" smtClean="0">
                <a:solidFill>
                  <a:schemeClr val="bg1"/>
                </a:solidFill>
                <a:cs typeface="Courier New" pitchFamily="49" charset="0"/>
              </a:rPr>
              <a:t>Dump devices are often used as paging devices (primary swap is one </a:t>
            </a:r>
          </a:p>
          <a:p>
            <a:pPr>
              <a:lnSpc>
                <a:spcPct val="70000"/>
              </a:lnSpc>
              <a:buNone/>
            </a:pPr>
            <a:r>
              <a:rPr lang="en-US" sz="2000" dirty="0" smtClean="0">
                <a:solidFill>
                  <a:schemeClr val="bg1"/>
                </a:solidFill>
                <a:cs typeface="Courier New" pitchFamily="49" charset="0"/>
              </a:rPr>
              <a:t>such example). If </a:t>
            </a:r>
            <a:r>
              <a:rPr lang="en-US" sz="2000" dirty="0" smtClean="0">
                <a:solidFill>
                  <a:schemeClr val="bg1"/>
                </a:solidFill>
                <a:latin typeface="Courier New" pitchFamily="49" charset="0"/>
                <a:cs typeface="Courier New" pitchFamily="49" charset="0"/>
              </a:rPr>
              <a:t>savecrash</a:t>
            </a:r>
            <a:r>
              <a:rPr lang="en-US" sz="2000" dirty="0" smtClean="0">
                <a:solidFill>
                  <a:schemeClr val="bg1"/>
                </a:solidFill>
                <a:cs typeface="Courier New" pitchFamily="49" charset="0"/>
              </a:rPr>
              <a:t> determines that a dump device is already </a:t>
            </a:r>
          </a:p>
          <a:p>
            <a:pPr>
              <a:lnSpc>
                <a:spcPct val="70000"/>
              </a:lnSpc>
              <a:buNone/>
            </a:pPr>
            <a:r>
              <a:rPr lang="en-US" sz="2000" dirty="0" smtClean="0">
                <a:solidFill>
                  <a:schemeClr val="bg1"/>
                </a:solidFill>
                <a:cs typeface="Courier New" pitchFamily="49" charset="0"/>
              </a:rPr>
              <a:t>enabled for paging, and that paging activity has already taken place on </a:t>
            </a:r>
          </a:p>
          <a:p>
            <a:pPr>
              <a:lnSpc>
                <a:spcPct val="70000"/>
              </a:lnSpc>
              <a:buNone/>
            </a:pPr>
            <a:r>
              <a:rPr lang="en-US" sz="2000" dirty="0" smtClean="0">
                <a:solidFill>
                  <a:schemeClr val="bg1"/>
                </a:solidFill>
                <a:cs typeface="Courier New" pitchFamily="49" charset="0"/>
              </a:rPr>
              <a:t>that device, a warning message will indicate that the dump may be invalid.  </a:t>
            </a:r>
          </a:p>
          <a:p>
            <a:pPr>
              <a:lnSpc>
                <a:spcPct val="70000"/>
              </a:lnSpc>
              <a:buNone/>
            </a:pPr>
            <a:endParaRPr lang="en-US" sz="2000" dirty="0" smtClean="0">
              <a:solidFill>
                <a:schemeClr val="bg1"/>
              </a:solidFill>
              <a:cs typeface="Courier New" pitchFamily="49" charset="0"/>
            </a:endParaRPr>
          </a:p>
          <a:p>
            <a:pPr>
              <a:lnSpc>
                <a:spcPct val="70000"/>
              </a:lnSpc>
              <a:buNone/>
            </a:pPr>
            <a:r>
              <a:rPr lang="en-US" sz="2000" dirty="0" smtClean="0">
                <a:solidFill>
                  <a:schemeClr val="bg1"/>
                </a:solidFill>
                <a:cs typeface="Courier New" pitchFamily="49" charset="0"/>
              </a:rPr>
              <a:t>If a dump device has not already been enabled for paging, </a:t>
            </a:r>
            <a:r>
              <a:rPr lang="en-US" sz="2000" dirty="0" smtClean="0">
                <a:solidFill>
                  <a:schemeClr val="bg1"/>
                </a:solidFill>
                <a:latin typeface="Courier New" pitchFamily="49" charset="0"/>
                <a:cs typeface="Courier New" pitchFamily="49" charset="0"/>
              </a:rPr>
              <a:t>savecrash</a:t>
            </a:r>
            <a:r>
              <a:rPr lang="en-US" sz="2000" dirty="0" smtClean="0">
                <a:solidFill>
                  <a:schemeClr val="bg1"/>
                </a:solidFill>
                <a:cs typeface="Courier New" pitchFamily="49" charset="0"/>
              </a:rPr>
              <a:t> </a:t>
            </a:r>
          </a:p>
          <a:p>
            <a:pPr>
              <a:lnSpc>
                <a:spcPct val="70000"/>
              </a:lnSpc>
              <a:buNone/>
            </a:pPr>
            <a:r>
              <a:rPr lang="en-US" sz="2000" dirty="0" smtClean="0">
                <a:solidFill>
                  <a:schemeClr val="bg1"/>
                </a:solidFill>
                <a:cs typeface="Courier New" pitchFamily="49" charset="0"/>
              </a:rPr>
              <a:t>prevents paging from being enabled to the device by creating the file </a:t>
            </a:r>
          </a:p>
          <a:p>
            <a:pPr>
              <a:lnSpc>
                <a:spcPct val="70000"/>
              </a:lnSpc>
              <a:buNone/>
            </a:pPr>
            <a:r>
              <a:rPr lang="en-US" sz="2000" dirty="0" smtClean="0">
                <a:solidFill>
                  <a:schemeClr val="bg1"/>
                </a:solidFill>
                <a:latin typeface="Courier New" pitchFamily="49" charset="0"/>
                <a:cs typeface="Courier New" pitchFamily="49" charset="0"/>
              </a:rPr>
              <a:t>/var/adm/crash/.savecrash.LCK</a:t>
            </a:r>
            <a:r>
              <a:rPr lang="en-US" sz="2000" dirty="0" smtClean="0">
                <a:solidFill>
                  <a:schemeClr val="bg1"/>
                </a:solidFill>
                <a:cs typeface="Courier New" pitchFamily="49" charset="0"/>
              </a:rPr>
              <a:t>.</a:t>
            </a:r>
          </a:p>
          <a:p>
            <a:pPr>
              <a:lnSpc>
                <a:spcPct val="70000"/>
              </a:lnSpc>
              <a:buNone/>
            </a:pPr>
            <a:endParaRPr lang="en-US" sz="2000" dirty="0" smtClean="0">
              <a:solidFill>
                <a:schemeClr val="bg1"/>
              </a:solidFill>
              <a:cs typeface="Courier New" pitchFamily="49" charset="0"/>
            </a:endParaRPr>
          </a:p>
          <a:p>
            <a:pPr>
              <a:lnSpc>
                <a:spcPct val="70000"/>
              </a:lnSpc>
              <a:buNone/>
            </a:pPr>
            <a:r>
              <a:rPr lang="en-US" sz="2000" dirty="0" smtClean="0">
                <a:solidFill>
                  <a:schemeClr val="bg1"/>
                </a:solidFill>
                <a:latin typeface="Courier New" pitchFamily="49" charset="0"/>
                <a:cs typeface="Courier New" pitchFamily="49" charset="0"/>
              </a:rPr>
              <a:t>swapon</a:t>
            </a:r>
            <a:r>
              <a:rPr lang="en-US" sz="2000" dirty="0" smtClean="0">
                <a:solidFill>
                  <a:schemeClr val="bg1"/>
                </a:solidFill>
                <a:cs typeface="Courier New" pitchFamily="49" charset="0"/>
              </a:rPr>
              <a:t> does not enable the device for paging if the device is locked in </a:t>
            </a:r>
          </a:p>
          <a:p>
            <a:pPr>
              <a:lnSpc>
                <a:spcPct val="70000"/>
              </a:lnSpc>
              <a:buNone/>
            </a:pPr>
            <a:r>
              <a:rPr lang="en-US" sz="2000" dirty="0" smtClean="0">
                <a:solidFill>
                  <a:schemeClr val="bg1"/>
                </a:solidFill>
                <a:latin typeface="Courier New" pitchFamily="49" charset="0"/>
                <a:cs typeface="Courier New" pitchFamily="49" charset="0"/>
              </a:rPr>
              <a:t>/var/adm/crash/.savecrash.LCK</a:t>
            </a:r>
            <a:r>
              <a:rPr lang="en-US" sz="2000" dirty="0" smtClean="0">
                <a:solidFill>
                  <a:schemeClr val="bg1"/>
                </a:solidFill>
                <a:cs typeface="Courier New" pitchFamily="49" charset="0"/>
              </a:rPr>
              <a:t>.  As </a:t>
            </a:r>
            <a:r>
              <a:rPr lang="en-US" sz="2000" dirty="0" smtClean="0">
                <a:solidFill>
                  <a:schemeClr val="bg1"/>
                </a:solidFill>
                <a:latin typeface="Courier New" pitchFamily="49" charset="0"/>
                <a:cs typeface="Courier New" pitchFamily="49" charset="0"/>
              </a:rPr>
              <a:t>savecrash</a:t>
            </a:r>
            <a:r>
              <a:rPr lang="en-US" sz="2000" dirty="0" smtClean="0">
                <a:solidFill>
                  <a:schemeClr val="bg1"/>
                </a:solidFill>
                <a:cs typeface="Courier New" pitchFamily="49" charset="0"/>
              </a:rPr>
              <a:t> finishes saving </a:t>
            </a:r>
          </a:p>
          <a:p>
            <a:pPr>
              <a:lnSpc>
                <a:spcPct val="70000"/>
              </a:lnSpc>
              <a:buNone/>
            </a:pPr>
            <a:r>
              <a:rPr lang="en-US" sz="2000" dirty="0" smtClean="0">
                <a:solidFill>
                  <a:schemeClr val="bg1"/>
                </a:solidFill>
                <a:cs typeface="Courier New" pitchFamily="49" charset="0"/>
              </a:rPr>
              <a:t>the image from each dump device, it updates the</a:t>
            </a:r>
          </a:p>
          <a:p>
            <a:pPr>
              <a:lnSpc>
                <a:spcPct val="70000"/>
              </a:lnSpc>
              <a:buNone/>
            </a:pPr>
            <a:r>
              <a:rPr lang="en-US" sz="2000" dirty="0" smtClean="0">
                <a:solidFill>
                  <a:schemeClr val="bg1"/>
                </a:solidFill>
                <a:latin typeface="Courier New" pitchFamily="49" charset="0"/>
                <a:cs typeface="Courier New" pitchFamily="49" charset="0"/>
              </a:rPr>
              <a:t>/var/adm/crash/.savecras</a:t>
            </a:r>
            <a:r>
              <a:rPr lang="en-US" sz="2000" dirty="0" smtClean="0">
                <a:solidFill>
                  <a:schemeClr val="bg1"/>
                </a:solidFill>
                <a:cs typeface="Courier New" pitchFamily="49" charset="0"/>
              </a:rPr>
              <a:t>h.LCK file and optionally executes </a:t>
            </a:r>
          </a:p>
          <a:p>
            <a:pPr>
              <a:lnSpc>
                <a:spcPct val="70000"/>
              </a:lnSpc>
              <a:buNone/>
            </a:pPr>
            <a:r>
              <a:rPr lang="en-US" sz="2000" dirty="0" smtClean="0">
                <a:solidFill>
                  <a:schemeClr val="bg1"/>
                </a:solidFill>
                <a:latin typeface="Courier New" pitchFamily="49" charset="0"/>
                <a:cs typeface="Courier New" pitchFamily="49" charset="0"/>
              </a:rPr>
              <a:t>swapon</a:t>
            </a:r>
            <a:r>
              <a:rPr lang="en-US" sz="2000" dirty="0" smtClean="0">
                <a:solidFill>
                  <a:schemeClr val="bg1"/>
                </a:solidFill>
                <a:cs typeface="Courier New" pitchFamily="49" charset="0"/>
              </a:rPr>
              <a:t> to enable paging on the device.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pPr eaLnBrk="1" hangingPunct="1"/>
            <a:r>
              <a:rPr lang="en-AU" sz="3000" dirty="0" smtClean="0">
                <a:solidFill>
                  <a:schemeClr val="bg1"/>
                </a:solidFill>
              </a:rPr>
              <a:t>HP-UX Dump Device in Non-Root VGs</a:t>
            </a:r>
          </a:p>
        </p:txBody>
      </p:sp>
      <p:sp>
        <p:nvSpPr>
          <p:cNvPr id="24581" name="Rectangle 3"/>
          <p:cNvSpPr>
            <a:spLocks noGrp="1" noChangeArrowheads="1"/>
          </p:cNvSpPr>
          <p:nvPr>
            <p:ph type="body" idx="1"/>
          </p:nvPr>
        </p:nvSpPr>
        <p:spPr>
          <a:xfrm>
            <a:off x="474662" y="1643063"/>
            <a:ext cx="8474265" cy="4832350"/>
          </a:xfrm>
        </p:spPr>
        <p:txBody>
          <a:bodyPr/>
          <a:lstStyle/>
          <a:p>
            <a:pPr>
              <a:lnSpc>
                <a:spcPct val="70000"/>
              </a:lnSpc>
            </a:pPr>
            <a:r>
              <a:rPr lang="en-US" sz="2600" dirty="0" smtClean="0">
                <a:solidFill>
                  <a:schemeClr val="bg1"/>
                </a:solidFill>
              </a:rPr>
              <a:t>As of HP-UX 11.00 we have the possibility to  configure</a:t>
            </a:r>
          </a:p>
          <a:p>
            <a:pPr>
              <a:lnSpc>
                <a:spcPct val="70000"/>
              </a:lnSpc>
              <a:buNone/>
            </a:pPr>
            <a:r>
              <a:rPr lang="en-US" sz="2600" dirty="0" smtClean="0">
                <a:solidFill>
                  <a:schemeClr val="bg1"/>
                </a:solidFill>
              </a:rPr>
              <a:t>	additional dump devices online (without the need of a </a:t>
            </a:r>
          </a:p>
          <a:p>
            <a:pPr>
              <a:lnSpc>
                <a:spcPct val="70000"/>
              </a:lnSpc>
              <a:buNone/>
            </a:pPr>
            <a:r>
              <a:rPr lang="en-US" sz="2600" dirty="0" smtClean="0">
                <a:solidFill>
                  <a:schemeClr val="bg1"/>
                </a:solidFill>
              </a:rPr>
              <a:t>	reboot. These dump LVs must not be configured using </a:t>
            </a:r>
          </a:p>
          <a:p>
            <a:pPr eaLnBrk="1" hangingPunct="1">
              <a:lnSpc>
                <a:spcPct val="70000"/>
              </a:lnSpc>
              <a:buFontTx/>
              <a:buNone/>
            </a:pPr>
            <a:r>
              <a:rPr lang="en-US" sz="2600" dirty="0" smtClean="0">
                <a:solidFill>
                  <a:schemeClr val="bg1"/>
                </a:solidFill>
                <a:latin typeface="Courier New" pitchFamily="49" charset="0"/>
                <a:cs typeface="Courier New" pitchFamily="49" charset="0"/>
              </a:rPr>
              <a:t>	lvlnboot –d</a:t>
            </a:r>
            <a:r>
              <a:rPr lang="en-US" sz="2600" dirty="0" smtClean="0">
                <a:solidFill>
                  <a:schemeClr val="bg1"/>
                </a:solidFill>
              </a:rPr>
              <a:t> but with </a:t>
            </a:r>
            <a:r>
              <a:rPr lang="en-US" sz="2600" dirty="0" smtClean="0">
                <a:solidFill>
                  <a:schemeClr val="bg1"/>
                </a:solidFill>
                <a:latin typeface="Courier New" pitchFamily="49" charset="0"/>
                <a:cs typeface="Courier New" pitchFamily="49" charset="0"/>
              </a:rPr>
              <a:t>crashconf(1M)</a:t>
            </a:r>
            <a:r>
              <a:rPr lang="en-US" sz="2600" dirty="0" smtClean="0">
                <a:solidFill>
                  <a:schemeClr val="bg1"/>
                </a:solidFill>
              </a:rPr>
              <a:t>.</a:t>
            </a:r>
          </a:p>
          <a:p>
            <a:pPr eaLnBrk="1" hangingPunct="1">
              <a:lnSpc>
                <a:spcPct val="70000"/>
              </a:lnSpc>
              <a:buFontTx/>
              <a:buNone/>
            </a:pPr>
            <a:endParaRPr lang="en-US" sz="2600" dirty="0" smtClean="0">
              <a:solidFill>
                <a:schemeClr val="bg1"/>
              </a:solidFill>
            </a:endParaRPr>
          </a:p>
          <a:p>
            <a:pPr>
              <a:lnSpc>
                <a:spcPct val="70000"/>
              </a:lnSpc>
            </a:pPr>
            <a:r>
              <a:rPr lang="en-US" sz="2600" dirty="0" smtClean="0">
                <a:solidFill>
                  <a:schemeClr val="bg1"/>
                </a:solidFill>
              </a:rPr>
              <a:t>We are no longer restricted to choose a dump LV from </a:t>
            </a:r>
          </a:p>
          <a:p>
            <a:pPr>
              <a:lnSpc>
                <a:spcPct val="70000"/>
              </a:lnSpc>
              <a:buNone/>
            </a:pPr>
            <a:r>
              <a:rPr lang="en-US" sz="2600" dirty="0" smtClean="0">
                <a:solidFill>
                  <a:schemeClr val="bg1"/>
                </a:solidFill>
              </a:rPr>
              <a:t>	the root VG only. The configuration of such dump </a:t>
            </a:r>
          </a:p>
          <a:p>
            <a:pPr>
              <a:lnSpc>
                <a:spcPct val="70000"/>
              </a:lnSpc>
              <a:buNone/>
            </a:pPr>
            <a:r>
              <a:rPr lang="en-US" sz="2600" dirty="0" smtClean="0">
                <a:solidFill>
                  <a:schemeClr val="bg1"/>
                </a:solidFill>
              </a:rPr>
              <a:t>	devices is similar to the configuration of secondary </a:t>
            </a:r>
          </a:p>
          <a:p>
            <a:pPr>
              <a:lnSpc>
                <a:spcPct val="70000"/>
              </a:lnSpc>
              <a:buNone/>
            </a:pPr>
            <a:r>
              <a:rPr lang="en-US" sz="2600" dirty="0" smtClean="0">
                <a:solidFill>
                  <a:schemeClr val="bg1"/>
                </a:solidFill>
              </a:rPr>
              <a:t>	swap devices. </a:t>
            </a:r>
            <a:endParaRPr lang="en-AU" sz="2600" dirty="0" smtClean="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z="3000" dirty="0" smtClean="0">
                <a:solidFill>
                  <a:schemeClr val="bg1"/>
                </a:solidFill>
              </a:rPr>
              <a:t>Example of Classical Swap/Dump Design on HP-UX</a:t>
            </a:r>
            <a:endParaRPr lang="en-US" sz="3000" dirty="0" smtClean="0"/>
          </a:p>
        </p:txBody>
      </p:sp>
      <p:sp>
        <p:nvSpPr>
          <p:cNvPr id="14343" name="AutoShape 5"/>
          <p:cNvSpPr>
            <a:spLocks noChangeArrowheads="1"/>
          </p:cNvSpPr>
          <p:nvPr/>
        </p:nvSpPr>
        <p:spPr bwMode="auto">
          <a:xfrm>
            <a:off x="660400" y="3663950"/>
            <a:ext cx="1658938" cy="1066800"/>
          </a:xfrm>
          <a:prstGeom prst="can">
            <a:avLst>
              <a:gd name="adj" fmla="val 43940"/>
            </a:avLst>
          </a:prstGeom>
          <a:solidFill>
            <a:schemeClr val="bg1">
              <a:lumMod val="65000"/>
            </a:schemeClr>
          </a:solidFill>
          <a:ln w="12700">
            <a:solidFill>
              <a:srgbClr val="000000"/>
            </a:solidFill>
            <a:round/>
            <a:headEnd type="none" w="sm" len="sm"/>
            <a:tailEnd type="none" w="sm" len="sm"/>
          </a:ln>
        </p:spPr>
        <p:txBody>
          <a:bodyPr wrap="none" anchor="ctr"/>
          <a:lstStyle/>
          <a:p>
            <a:pPr algn="ctr">
              <a:defRPr/>
            </a:pPr>
            <a:endParaRPr lang="en-AU" sz="1400" b="1" dirty="0">
              <a:cs typeface="+mn-cs"/>
            </a:endParaRPr>
          </a:p>
          <a:p>
            <a:pPr algn="ctr">
              <a:defRPr/>
            </a:pPr>
            <a:r>
              <a:rPr lang="en-AU" b="1" dirty="0">
                <a:cs typeface="+mn-cs"/>
              </a:rPr>
              <a:t>Other LVs</a:t>
            </a:r>
          </a:p>
        </p:txBody>
      </p:sp>
      <p:sp>
        <p:nvSpPr>
          <p:cNvPr id="28678" name="Text Box 8"/>
          <p:cNvSpPr txBox="1">
            <a:spLocks noChangeArrowheads="1"/>
          </p:cNvSpPr>
          <p:nvPr/>
        </p:nvSpPr>
        <p:spPr bwMode="auto">
          <a:xfrm>
            <a:off x="1009650" y="2471738"/>
            <a:ext cx="990600" cy="307975"/>
          </a:xfrm>
          <a:prstGeom prst="rect">
            <a:avLst/>
          </a:prstGeom>
          <a:noFill/>
          <a:ln w="12700">
            <a:noFill/>
            <a:miter lim="800000"/>
            <a:headEnd type="none" w="sm" len="sm"/>
            <a:tailEnd type="none" w="sm" len="sm"/>
          </a:ln>
        </p:spPr>
        <p:txBody>
          <a:bodyPr>
            <a:spAutoFit/>
          </a:bodyPr>
          <a:lstStyle/>
          <a:p>
            <a:pPr>
              <a:spcBef>
                <a:spcPct val="50000"/>
              </a:spcBef>
            </a:pPr>
            <a:r>
              <a:rPr lang="en-AU" sz="1400" b="1" dirty="0"/>
              <a:t>/stand</a:t>
            </a:r>
            <a:endParaRPr lang="en-US" sz="1400" b="1" dirty="0"/>
          </a:p>
        </p:txBody>
      </p:sp>
      <p:sp>
        <p:nvSpPr>
          <p:cNvPr id="28679" name="Text Box 8"/>
          <p:cNvSpPr txBox="1">
            <a:spLocks noChangeArrowheads="1"/>
          </p:cNvSpPr>
          <p:nvPr/>
        </p:nvSpPr>
        <p:spPr bwMode="auto">
          <a:xfrm>
            <a:off x="3176588" y="2487613"/>
            <a:ext cx="990600" cy="307975"/>
          </a:xfrm>
          <a:prstGeom prst="rect">
            <a:avLst/>
          </a:prstGeom>
          <a:noFill/>
          <a:ln w="12700">
            <a:noFill/>
            <a:miter lim="800000"/>
            <a:headEnd type="none" w="sm" len="sm"/>
            <a:tailEnd type="none" w="sm" len="sm"/>
          </a:ln>
        </p:spPr>
        <p:txBody>
          <a:bodyPr>
            <a:spAutoFit/>
          </a:bodyPr>
          <a:lstStyle/>
          <a:p>
            <a:pPr>
              <a:spcBef>
                <a:spcPct val="50000"/>
              </a:spcBef>
            </a:pPr>
            <a:r>
              <a:rPr lang="en-AU" sz="1400" b="1" dirty="0"/>
              <a:t>/stand</a:t>
            </a:r>
            <a:endParaRPr lang="en-US" sz="1400" b="1" dirty="0"/>
          </a:p>
        </p:txBody>
      </p:sp>
      <p:sp>
        <p:nvSpPr>
          <p:cNvPr id="17" name="Rectangle 3"/>
          <p:cNvSpPr txBox="1">
            <a:spLocks noChangeArrowheads="1"/>
          </p:cNvSpPr>
          <p:nvPr/>
        </p:nvSpPr>
        <p:spPr bwMode="auto">
          <a:xfrm>
            <a:off x="4622800" y="1447800"/>
            <a:ext cx="4318000" cy="502761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endParaRPr lang="en-US" sz="2800" kern="0" dirty="0">
              <a:solidFill>
                <a:schemeClr val="bg1"/>
              </a:solidFill>
              <a:latin typeface="+mn-lt"/>
              <a:cs typeface="+mn-cs"/>
            </a:endParaRPr>
          </a:p>
        </p:txBody>
      </p:sp>
      <p:sp>
        <p:nvSpPr>
          <p:cNvPr id="18" name="Rectangle 3"/>
          <p:cNvSpPr txBox="1">
            <a:spLocks noChangeArrowheads="1"/>
          </p:cNvSpPr>
          <p:nvPr/>
        </p:nvSpPr>
        <p:spPr bwMode="auto">
          <a:xfrm>
            <a:off x="4826000" y="1033463"/>
            <a:ext cx="4318000" cy="5519737"/>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300" kern="0" dirty="0">
                <a:solidFill>
                  <a:schemeClr val="bg1"/>
                </a:solidFill>
                <a:latin typeface="+mn-lt"/>
                <a:cs typeface="+mn-cs"/>
              </a:rPr>
              <a:t>        </a:t>
            </a:r>
            <a:r>
              <a:rPr lang="en-AU" sz="2300" b="1" kern="0" dirty="0">
                <a:solidFill>
                  <a:schemeClr val="bg1"/>
                </a:solidFill>
                <a:latin typeface="+mn-lt"/>
                <a:cs typeface="+mn-cs"/>
              </a:rPr>
              <a:t>Potential Issues</a:t>
            </a:r>
          </a:p>
          <a:p>
            <a:pPr marL="228600" indent="-228600">
              <a:lnSpc>
                <a:spcPct val="90000"/>
              </a:lnSpc>
              <a:spcBef>
                <a:spcPct val="30000"/>
              </a:spcBef>
              <a:spcAft>
                <a:spcPct val="10000"/>
              </a:spcAft>
              <a:buClr>
                <a:srgbClr val="B2B3B5"/>
              </a:buClr>
              <a:buSzPct val="75000"/>
              <a:buFont typeface="Arial" pitchFamily="34" charset="0"/>
              <a:buChar char="•"/>
              <a:defRPr/>
            </a:pPr>
            <a:r>
              <a:rPr lang="en-AU" sz="2200" kern="0" dirty="0">
                <a:solidFill>
                  <a:schemeClr val="bg1"/>
                </a:solidFill>
                <a:latin typeface="+mn-lt"/>
                <a:cs typeface="+mn-cs"/>
              </a:rPr>
              <a:t>If shortage of RAM, boot disks experience severe I/O performance problems due to swap usage.</a:t>
            </a:r>
          </a:p>
          <a:p>
            <a:pPr marL="228600" indent="-228600">
              <a:lnSpc>
                <a:spcPct val="90000"/>
              </a:lnSpc>
              <a:spcBef>
                <a:spcPct val="30000"/>
              </a:spcBef>
              <a:spcAft>
                <a:spcPct val="10000"/>
              </a:spcAft>
              <a:buClr>
                <a:srgbClr val="B2B3B5"/>
              </a:buClr>
              <a:buSzPct val="75000"/>
              <a:buFont typeface="Arial" pitchFamily="34" charset="0"/>
              <a:buChar char="•"/>
              <a:defRPr/>
            </a:pPr>
            <a:r>
              <a:rPr lang="en-AU" sz="2200" kern="0" dirty="0">
                <a:solidFill>
                  <a:schemeClr val="bg1"/>
                </a:solidFill>
                <a:latin typeface="+mn-lt"/>
                <a:cs typeface="+mn-cs"/>
              </a:rPr>
              <a:t>If more RAM is added, not easy to resize primary swap (contiguous blocks).</a:t>
            </a:r>
          </a:p>
          <a:p>
            <a:pPr marL="228600" indent="-228600">
              <a:lnSpc>
                <a:spcPct val="90000"/>
              </a:lnSpc>
              <a:spcBef>
                <a:spcPct val="30000"/>
              </a:spcBef>
              <a:spcAft>
                <a:spcPct val="10000"/>
              </a:spcAft>
              <a:buClr>
                <a:srgbClr val="B2B3B5"/>
              </a:buClr>
              <a:buSzPct val="75000"/>
              <a:buFont typeface="Arial" pitchFamily="34" charset="0"/>
              <a:buChar char="•"/>
              <a:defRPr/>
            </a:pPr>
            <a:r>
              <a:rPr lang="en-AU" sz="2200" kern="0" dirty="0">
                <a:solidFill>
                  <a:schemeClr val="bg1"/>
                </a:solidFill>
                <a:latin typeface="+mn-lt"/>
                <a:cs typeface="+mn-cs"/>
              </a:rPr>
              <a:t>Long reboot due to savecrash(1M) export to /var/adm/crash.</a:t>
            </a:r>
          </a:p>
          <a:p>
            <a:pPr marL="228600" indent="-228600">
              <a:lnSpc>
                <a:spcPct val="90000"/>
              </a:lnSpc>
              <a:spcBef>
                <a:spcPct val="30000"/>
              </a:spcBef>
              <a:spcAft>
                <a:spcPct val="10000"/>
              </a:spcAft>
              <a:buClr>
                <a:srgbClr val="B2B3B5"/>
              </a:buClr>
              <a:buSzPct val="75000"/>
              <a:buFont typeface="Arial" pitchFamily="34" charset="0"/>
              <a:buChar char="•"/>
              <a:defRPr/>
            </a:pPr>
            <a:r>
              <a:rPr lang="en-AU" sz="2200" kern="0" dirty="0">
                <a:solidFill>
                  <a:schemeClr val="bg1"/>
                </a:solidFill>
                <a:latin typeface="+mn-lt"/>
                <a:cs typeface="+mn-cs"/>
              </a:rPr>
              <a:t>More swap added in other VGs, often different in size than primary.</a:t>
            </a:r>
          </a:p>
          <a:p>
            <a:pPr marL="228600" indent="-228600">
              <a:lnSpc>
                <a:spcPct val="90000"/>
              </a:lnSpc>
              <a:spcBef>
                <a:spcPct val="30000"/>
              </a:spcBef>
              <a:spcAft>
                <a:spcPct val="10000"/>
              </a:spcAft>
              <a:buClr>
                <a:srgbClr val="B2B3B5"/>
              </a:buClr>
              <a:buSzPct val="75000"/>
              <a:buFont typeface="Arial" pitchFamily="34" charset="0"/>
              <a:buChar char="•"/>
              <a:defRPr/>
            </a:pPr>
            <a:r>
              <a:rPr lang="en-AU" sz="2200" kern="0" dirty="0">
                <a:solidFill>
                  <a:schemeClr val="bg1"/>
                </a:solidFill>
                <a:latin typeface="+mn-lt"/>
                <a:cs typeface="+mn-cs"/>
              </a:rPr>
              <a:t>Waste of large amount of disk space for swap.</a:t>
            </a:r>
            <a:endParaRPr lang="en-US" sz="2200" kern="0" dirty="0">
              <a:solidFill>
                <a:schemeClr val="bg1"/>
              </a:solidFill>
              <a:latin typeface="+mn-lt"/>
              <a:cs typeface="+mn-cs"/>
            </a:endParaRPr>
          </a:p>
        </p:txBody>
      </p:sp>
      <p:sp>
        <p:nvSpPr>
          <p:cNvPr id="19" name="Rectangle 3"/>
          <p:cNvSpPr txBox="1">
            <a:spLocks noChangeArrowheads="1"/>
          </p:cNvSpPr>
          <p:nvPr/>
        </p:nvSpPr>
        <p:spPr bwMode="auto">
          <a:xfrm>
            <a:off x="1236663" y="4876800"/>
            <a:ext cx="3233737" cy="16430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RAID-1 for Boot disk</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32 GB RAM</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Swap = 1 or 2 x RAM</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Swap/dump shared </a:t>
            </a:r>
            <a:endParaRPr lang="en-US" sz="2200" kern="0" dirty="0">
              <a:solidFill>
                <a:schemeClr val="bg1"/>
              </a:solidFill>
              <a:latin typeface="+mn-lt"/>
              <a:cs typeface="+mn-cs"/>
            </a:endParaRPr>
          </a:p>
        </p:txBody>
      </p:sp>
      <p:sp>
        <p:nvSpPr>
          <p:cNvPr id="20" name="Rectangle 3"/>
          <p:cNvSpPr txBox="1">
            <a:spLocks noChangeArrowheads="1"/>
          </p:cNvSpPr>
          <p:nvPr/>
        </p:nvSpPr>
        <p:spPr bwMode="auto">
          <a:xfrm>
            <a:off x="541338" y="1422400"/>
            <a:ext cx="43180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800" kern="0" dirty="0">
                <a:solidFill>
                  <a:schemeClr val="bg1"/>
                </a:solidFill>
                <a:latin typeface="+mn-lt"/>
                <a:cs typeface="+mn-cs"/>
              </a:rPr>
              <a:t>  </a:t>
            </a:r>
            <a:r>
              <a:rPr lang="en-AU" sz="2400" kern="0" dirty="0">
                <a:solidFill>
                  <a:schemeClr val="bg1"/>
                </a:solidFill>
                <a:latin typeface="+mn-lt"/>
                <a:cs typeface="+mn-cs"/>
              </a:rPr>
              <a:t>Primary PV       Alternate PV</a:t>
            </a:r>
          </a:p>
        </p:txBody>
      </p:sp>
      <p:sp>
        <p:nvSpPr>
          <p:cNvPr id="23" name="AutoShape 5"/>
          <p:cNvSpPr>
            <a:spLocks noChangeArrowheads="1"/>
          </p:cNvSpPr>
          <p:nvPr/>
        </p:nvSpPr>
        <p:spPr bwMode="auto">
          <a:xfrm>
            <a:off x="2844800" y="3679825"/>
            <a:ext cx="1676400" cy="1066800"/>
          </a:xfrm>
          <a:prstGeom prst="can">
            <a:avLst>
              <a:gd name="adj" fmla="val 43940"/>
            </a:avLst>
          </a:prstGeom>
          <a:solidFill>
            <a:schemeClr val="bg1">
              <a:lumMod val="65000"/>
            </a:schemeClr>
          </a:solidFill>
          <a:ln w="12700">
            <a:solidFill>
              <a:srgbClr val="000000"/>
            </a:solidFill>
            <a:round/>
            <a:headEnd type="none" w="sm" len="sm"/>
            <a:tailEnd type="none" w="sm" len="sm"/>
          </a:ln>
        </p:spPr>
        <p:txBody>
          <a:bodyPr wrap="none" anchor="ctr"/>
          <a:lstStyle/>
          <a:p>
            <a:pPr algn="ctr">
              <a:defRPr/>
            </a:pPr>
            <a:endParaRPr lang="en-AU" b="1" dirty="0">
              <a:cs typeface="+mn-cs"/>
            </a:endParaRPr>
          </a:p>
          <a:p>
            <a:pPr algn="ctr">
              <a:defRPr/>
            </a:pPr>
            <a:r>
              <a:rPr lang="en-AU" b="1" dirty="0">
                <a:cs typeface="+mn-cs"/>
              </a:rPr>
              <a:t>Other LVs</a:t>
            </a:r>
          </a:p>
        </p:txBody>
      </p:sp>
      <p:sp>
        <p:nvSpPr>
          <p:cNvPr id="28685" name="AutoShape 3"/>
          <p:cNvSpPr>
            <a:spLocks noChangeArrowheads="1"/>
          </p:cNvSpPr>
          <p:nvPr/>
        </p:nvSpPr>
        <p:spPr bwMode="auto">
          <a:xfrm>
            <a:off x="655638" y="2519363"/>
            <a:ext cx="1676400" cy="1658937"/>
          </a:xfrm>
          <a:prstGeom prst="can">
            <a:avLst>
              <a:gd name="adj" fmla="val 28037"/>
            </a:avLst>
          </a:prstGeom>
          <a:solidFill>
            <a:srgbClr val="C00000"/>
          </a:solidFill>
          <a:ln w="12700">
            <a:solidFill>
              <a:schemeClr val="tx1"/>
            </a:solidFill>
            <a:round/>
            <a:headEnd type="none" w="sm" len="sm"/>
            <a:tailEnd type="none" w="sm" len="sm"/>
          </a:ln>
        </p:spPr>
        <p:txBody>
          <a:bodyPr wrap="none" anchor="ctr"/>
          <a:lstStyle/>
          <a:p>
            <a:pPr algn="ctr"/>
            <a:endParaRPr lang="en-US" sz="1400" b="1" dirty="0">
              <a:solidFill>
                <a:schemeClr val="bg1"/>
              </a:solidFill>
            </a:endParaRPr>
          </a:p>
          <a:p>
            <a:pPr algn="ctr"/>
            <a:endParaRPr lang="en-US" sz="1400" b="1" dirty="0">
              <a:solidFill>
                <a:schemeClr val="bg1"/>
              </a:solidFill>
            </a:endParaRPr>
          </a:p>
          <a:p>
            <a:pPr algn="ctr"/>
            <a:r>
              <a:rPr lang="en-US" sz="1400" b="1" dirty="0">
                <a:solidFill>
                  <a:schemeClr val="bg1"/>
                </a:solidFill>
              </a:rPr>
              <a:t>Primary swap/</a:t>
            </a:r>
          </a:p>
          <a:p>
            <a:pPr algn="ctr"/>
            <a:r>
              <a:rPr lang="en-US" sz="1400" b="1" dirty="0">
                <a:solidFill>
                  <a:schemeClr val="bg1"/>
                </a:solidFill>
              </a:rPr>
              <a:t>dump</a:t>
            </a:r>
            <a:r>
              <a:rPr lang="en-US" sz="1600" dirty="0">
                <a:solidFill>
                  <a:srgbClr val="C00000"/>
                </a:solidFill>
              </a:rPr>
              <a:t/>
            </a:r>
            <a:br>
              <a:rPr lang="en-US" sz="1600" dirty="0">
                <a:solidFill>
                  <a:srgbClr val="C00000"/>
                </a:solidFill>
              </a:rPr>
            </a:br>
            <a:r>
              <a:rPr lang="en-US" sz="1600" dirty="0">
                <a:solidFill>
                  <a:srgbClr val="C00000"/>
                </a:solidFill>
              </a:rPr>
              <a:t/>
            </a:r>
            <a:br>
              <a:rPr lang="en-US" sz="1600" dirty="0">
                <a:solidFill>
                  <a:srgbClr val="C00000"/>
                </a:solidFill>
              </a:rPr>
            </a:br>
            <a:endParaRPr lang="en-US" sz="1600" dirty="0">
              <a:solidFill>
                <a:srgbClr val="C00000"/>
              </a:solidFill>
            </a:endParaRPr>
          </a:p>
        </p:txBody>
      </p:sp>
      <p:sp>
        <p:nvSpPr>
          <p:cNvPr id="28686" name="AutoShape 7"/>
          <p:cNvSpPr>
            <a:spLocks noChangeArrowheads="1"/>
          </p:cNvSpPr>
          <p:nvPr/>
        </p:nvSpPr>
        <p:spPr bwMode="auto">
          <a:xfrm>
            <a:off x="660400" y="1931988"/>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r>
              <a:rPr lang="en-AU" dirty="0"/>
              <a:t>    </a:t>
            </a:r>
          </a:p>
          <a:p>
            <a:r>
              <a:rPr lang="en-AU" b="1" dirty="0"/>
              <a:t>     /stand</a:t>
            </a:r>
            <a:endParaRPr lang="en-US" b="1" dirty="0"/>
          </a:p>
        </p:txBody>
      </p:sp>
      <p:sp>
        <p:nvSpPr>
          <p:cNvPr id="28687" name="AutoShape 3"/>
          <p:cNvSpPr>
            <a:spLocks noChangeArrowheads="1"/>
          </p:cNvSpPr>
          <p:nvPr/>
        </p:nvSpPr>
        <p:spPr bwMode="auto">
          <a:xfrm>
            <a:off x="2840038" y="2552700"/>
            <a:ext cx="1676400" cy="1658938"/>
          </a:xfrm>
          <a:prstGeom prst="can">
            <a:avLst>
              <a:gd name="adj" fmla="val 28037"/>
            </a:avLst>
          </a:prstGeom>
          <a:solidFill>
            <a:srgbClr val="C00000"/>
          </a:solidFill>
          <a:ln w="12700">
            <a:solidFill>
              <a:schemeClr val="tx1"/>
            </a:solidFill>
            <a:round/>
            <a:headEnd type="none" w="sm" len="sm"/>
            <a:tailEnd type="none" w="sm" len="sm"/>
          </a:ln>
        </p:spPr>
        <p:txBody>
          <a:bodyPr wrap="none" anchor="ctr"/>
          <a:lstStyle/>
          <a:p>
            <a:pPr algn="ctr"/>
            <a:endParaRPr lang="en-US" sz="1400" b="1" dirty="0">
              <a:solidFill>
                <a:schemeClr val="bg1"/>
              </a:solidFill>
            </a:endParaRPr>
          </a:p>
          <a:p>
            <a:pPr algn="ctr"/>
            <a:endParaRPr lang="en-US" sz="1400" b="1" dirty="0">
              <a:solidFill>
                <a:schemeClr val="bg1"/>
              </a:solidFill>
            </a:endParaRPr>
          </a:p>
          <a:p>
            <a:pPr algn="ctr"/>
            <a:r>
              <a:rPr lang="en-US" sz="1400" b="1" dirty="0">
                <a:solidFill>
                  <a:schemeClr val="bg1"/>
                </a:solidFill>
              </a:rPr>
              <a:t>Primary swap/</a:t>
            </a:r>
          </a:p>
          <a:p>
            <a:pPr algn="ctr"/>
            <a:r>
              <a:rPr lang="en-US" sz="1400" b="1" dirty="0">
                <a:solidFill>
                  <a:schemeClr val="bg1"/>
                </a:solidFill>
              </a:rPr>
              <a:t>Dump mirror</a:t>
            </a:r>
            <a:br>
              <a:rPr lang="en-US" sz="1400" b="1" dirty="0">
                <a:solidFill>
                  <a:schemeClr val="bg1"/>
                </a:solidFill>
              </a:rPr>
            </a:br>
            <a:r>
              <a:rPr lang="en-US" sz="1600" dirty="0"/>
              <a:t/>
            </a:r>
            <a:br>
              <a:rPr lang="en-US" sz="1600" dirty="0"/>
            </a:br>
            <a:endParaRPr lang="en-US" sz="1600" dirty="0"/>
          </a:p>
        </p:txBody>
      </p:sp>
      <p:sp>
        <p:nvSpPr>
          <p:cNvPr id="28688" name="AutoShape 7"/>
          <p:cNvSpPr>
            <a:spLocks noChangeArrowheads="1"/>
          </p:cNvSpPr>
          <p:nvPr/>
        </p:nvSpPr>
        <p:spPr bwMode="auto">
          <a:xfrm>
            <a:off x="2827338" y="1947863"/>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AU" dirty="0"/>
          </a:p>
          <a:p>
            <a:r>
              <a:rPr lang="en-AU" b="1" dirty="0"/>
              <a:t>    /stand</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87338" y="114300"/>
            <a:ext cx="7858125" cy="1143000"/>
          </a:xfrm>
        </p:spPr>
        <p:txBody>
          <a:bodyPr/>
          <a:lstStyle/>
          <a:p>
            <a:r>
              <a:rPr lang="en-US" sz="3000" dirty="0" smtClean="0">
                <a:solidFill>
                  <a:schemeClr val="bg1"/>
                </a:solidFill>
              </a:rPr>
              <a:t>Example of Different Swap/Dump Design on HP-UX with Internal Boot Disks *</a:t>
            </a:r>
            <a:endParaRPr lang="en-US" sz="3000" dirty="0" smtClean="0"/>
          </a:p>
        </p:txBody>
      </p:sp>
      <p:sp>
        <p:nvSpPr>
          <p:cNvPr id="15366" name="AutoShape 3"/>
          <p:cNvSpPr>
            <a:spLocks noChangeArrowheads="1"/>
          </p:cNvSpPr>
          <p:nvPr/>
        </p:nvSpPr>
        <p:spPr bwMode="auto">
          <a:xfrm>
            <a:off x="655638" y="3128963"/>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defRPr/>
            </a:pPr>
            <a:endParaRPr lang="en-US" sz="1400" b="1" dirty="0">
              <a:cs typeface="+mn-cs"/>
            </a:endParaRPr>
          </a:p>
          <a:p>
            <a:pPr algn="ctr">
              <a:defRPr/>
            </a:pPr>
            <a:r>
              <a:rPr lang="en-US" b="1" dirty="0">
                <a:cs typeface="+mn-cs"/>
              </a:rPr>
              <a:t>Other</a:t>
            </a:r>
            <a:r>
              <a:rPr lang="en-US" dirty="0">
                <a:cs typeface="+mn-cs"/>
              </a:rPr>
              <a:t> </a:t>
            </a:r>
            <a:r>
              <a:rPr lang="en-US" b="1" dirty="0">
                <a:cs typeface="+mn-cs"/>
              </a:rPr>
              <a:t>LVs</a:t>
            </a:r>
            <a:br>
              <a:rPr lang="en-US" b="1" dirty="0">
                <a:cs typeface="+mn-cs"/>
              </a:rPr>
            </a:br>
            <a:r>
              <a:rPr lang="en-US" sz="1600" dirty="0">
                <a:cs typeface="+mn-cs"/>
              </a:rPr>
              <a:t/>
            </a:r>
            <a:br>
              <a:rPr lang="en-US" sz="1600" dirty="0">
                <a:cs typeface="+mn-cs"/>
              </a:rPr>
            </a:br>
            <a:endParaRPr lang="en-US" sz="1600" dirty="0">
              <a:cs typeface="+mn-cs"/>
            </a:endParaRPr>
          </a:p>
        </p:txBody>
      </p:sp>
      <p:sp>
        <p:nvSpPr>
          <p:cNvPr id="8" name="AutoShape 5"/>
          <p:cNvSpPr>
            <a:spLocks noChangeArrowheads="1"/>
          </p:cNvSpPr>
          <p:nvPr/>
        </p:nvSpPr>
        <p:spPr bwMode="auto">
          <a:xfrm>
            <a:off x="660400" y="2528888"/>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cs typeface="+mn-cs"/>
            </a:endParaRPr>
          </a:p>
        </p:txBody>
      </p:sp>
      <p:sp>
        <p:nvSpPr>
          <p:cNvPr id="29703" name="AutoShape 7"/>
          <p:cNvSpPr>
            <a:spLocks noChangeArrowheads="1"/>
          </p:cNvSpPr>
          <p:nvPr/>
        </p:nvSpPr>
        <p:spPr bwMode="auto">
          <a:xfrm>
            <a:off x="660400" y="1931988"/>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29704" name="Text Box 8"/>
          <p:cNvSpPr txBox="1">
            <a:spLocks noChangeArrowheads="1"/>
          </p:cNvSpPr>
          <p:nvPr/>
        </p:nvSpPr>
        <p:spPr bwMode="auto">
          <a:xfrm>
            <a:off x="1009650" y="2471738"/>
            <a:ext cx="990600" cy="369887"/>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29705" name="Text Box 9"/>
          <p:cNvSpPr txBox="1">
            <a:spLocks noChangeArrowheads="1"/>
          </p:cNvSpPr>
          <p:nvPr/>
        </p:nvSpPr>
        <p:spPr bwMode="auto">
          <a:xfrm>
            <a:off x="863600" y="3014663"/>
            <a:ext cx="1287463" cy="646112"/>
          </a:xfrm>
          <a:prstGeom prst="rect">
            <a:avLst/>
          </a:prstGeom>
          <a:noFill/>
          <a:ln w="12700">
            <a:noFill/>
            <a:miter lim="800000"/>
            <a:headEnd type="none" w="sm" len="sm"/>
            <a:tailEnd type="none" w="sm" len="sm"/>
          </a:ln>
        </p:spPr>
        <p:txBody>
          <a:bodyPr>
            <a:spAutoFit/>
          </a:bodyPr>
          <a:lstStyle/>
          <a:p>
            <a:pPr algn="ctr">
              <a:spcBef>
                <a:spcPct val="50000"/>
              </a:spcBef>
            </a:pPr>
            <a:r>
              <a:rPr lang="en-US" b="1" dirty="0"/>
              <a:t>Primary</a:t>
            </a:r>
            <a:r>
              <a:rPr lang="en-US" b="1" dirty="0">
                <a:solidFill>
                  <a:schemeClr val="bg1"/>
                </a:solidFill>
              </a:rPr>
              <a:t> </a:t>
            </a:r>
            <a:r>
              <a:rPr lang="en-US" b="1" dirty="0"/>
              <a:t>swap</a:t>
            </a:r>
          </a:p>
        </p:txBody>
      </p:sp>
      <p:sp>
        <p:nvSpPr>
          <p:cNvPr id="15371" name="AutoShape 3"/>
          <p:cNvSpPr>
            <a:spLocks noChangeArrowheads="1"/>
          </p:cNvSpPr>
          <p:nvPr/>
        </p:nvSpPr>
        <p:spPr bwMode="auto">
          <a:xfrm>
            <a:off x="2822575" y="3144838"/>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defRPr/>
            </a:pPr>
            <a:endParaRPr lang="en-US" sz="1400" b="1" dirty="0">
              <a:cs typeface="+mn-cs"/>
            </a:endParaRPr>
          </a:p>
          <a:p>
            <a:pPr algn="ctr">
              <a:defRPr/>
            </a:pPr>
            <a:r>
              <a:rPr lang="en-US" b="1" dirty="0">
                <a:cs typeface="+mn-cs"/>
              </a:rPr>
              <a:t>Other LVs</a:t>
            </a:r>
            <a:br>
              <a:rPr lang="en-US" b="1" dirty="0">
                <a:cs typeface="+mn-cs"/>
              </a:rPr>
            </a:br>
            <a:r>
              <a:rPr lang="en-US" sz="1600" dirty="0">
                <a:cs typeface="+mn-cs"/>
              </a:rPr>
              <a:t/>
            </a:r>
            <a:br>
              <a:rPr lang="en-US" sz="1600" dirty="0">
                <a:cs typeface="+mn-cs"/>
              </a:rPr>
            </a:br>
            <a:endParaRPr lang="en-US" sz="1600" dirty="0">
              <a:cs typeface="+mn-cs"/>
            </a:endParaRPr>
          </a:p>
        </p:txBody>
      </p:sp>
      <p:sp>
        <p:nvSpPr>
          <p:cNvPr id="13" name="AutoShape 5"/>
          <p:cNvSpPr>
            <a:spLocks noChangeArrowheads="1"/>
          </p:cNvSpPr>
          <p:nvPr/>
        </p:nvSpPr>
        <p:spPr bwMode="auto">
          <a:xfrm>
            <a:off x="2827338" y="2544763"/>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cs typeface="+mn-cs"/>
            </a:endParaRPr>
          </a:p>
        </p:txBody>
      </p:sp>
      <p:sp>
        <p:nvSpPr>
          <p:cNvPr id="29708" name="AutoShape 7"/>
          <p:cNvSpPr>
            <a:spLocks noChangeArrowheads="1"/>
          </p:cNvSpPr>
          <p:nvPr/>
        </p:nvSpPr>
        <p:spPr bwMode="auto">
          <a:xfrm>
            <a:off x="2827338" y="1947863"/>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29709" name="Text Box 8"/>
          <p:cNvSpPr txBox="1">
            <a:spLocks noChangeArrowheads="1"/>
          </p:cNvSpPr>
          <p:nvPr/>
        </p:nvSpPr>
        <p:spPr bwMode="auto">
          <a:xfrm>
            <a:off x="3176588" y="2487613"/>
            <a:ext cx="990600" cy="369887"/>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29710" name="Text Box 9"/>
          <p:cNvSpPr txBox="1">
            <a:spLocks noChangeArrowheads="1"/>
          </p:cNvSpPr>
          <p:nvPr/>
        </p:nvSpPr>
        <p:spPr bwMode="auto">
          <a:xfrm>
            <a:off x="2776538" y="3014663"/>
            <a:ext cx="1744662" cy="584200"/>
          </a:xfrm>
          <a:prstGeom prst="rect">
            <a:avLst/>
          </a:prstGeom>
          <a:noFill/>
          <a:ln w="12700">
            <a:noFill/>
            <a:miter lim="800000"/>
            <a:headEnd type="none" w="sm" len="sm"/>
            <a:tailEnd type="none" w="sm" len="sm"/>
          </a:ln>
        </p:spPr>
        <p:txBody>
          <a:bodyPr>
            <a:spAutoFit/>
          </a:bodyPr>
          <a:lstStyle/>
          <a:p>
            <a:pPr algn="ctr">
              <a:spcBef>
                <a:spcPct val="50000"/>
              </a:spcBef>
            </a:pPr>
            <a:r>
              <a:rPr lang="en-AU" sz="1600" b="1" dirty="0"/>
              <a:t>Primary</a:t>
            </a:r>
            <a:r>
              <a:rPr lang="en-AU" sz="1600" b="1" dirty="0">
                <a:solidFill>
                  <a:schemeClr val="bg1"/>
                </a:solidFill>
              </a:rPr>
              <a:t> </a:t>
            </a:r>
            <a:r>
              <a:rPr lang="en-AU" sz="1600" b="1" dirty="0"/>
              <a:t>swap mirror</a:t>
            </a:r>
            <a:endParaRPr lang="en-US" sz="1600" b="1" dirty="0"/>
          </a:p>
        </p:txBody>
      </p:sp>
      <p:sp>
        <p:nvSpPr>
          <p:cNvPr id="19" name="Rectangle 3"/>
          <p:cNvSpPr txBox="1">
            <a:spLocks noChangeArrowheads="1"/>
          </p:cNvSpPr>
          <p:nvPr/>
        </p:nvSpPr>
        <p:spPr bwMode="auto">
          <a:xfrm>
            <a:off x="1365503" y="4876800"/>
            <a:ext cx="2852929" cy="16430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1600" kern="0" dirty="0">
                <a:solidFill>
                  <a:schemeClr val="bg1"/>
                </a:solidFill>
                <a:latin typeface="+mn-lt"/>
                <a:cs typeface="+mn-cs"/>
              </a:rPr>
              <a:t>RAID-1 for Boot </a:t>
            </a:r>
            <a:r>
              <a:rPr lang="en-AU" sz="1600" kern="0" dirty="0" smtClean="0">
                <a:solidFill>
                  <a:schemeClr val="bg1"/>
                </a:solidFill>
                <a:latin typeface="+mn-lt"/>
                <a:cs typeface="+mn-cs"/>
              </a:rPr>
              <a:t>disks</a:t>
            </a:r>
            <a:endParaRPr lang="en-AU" sz="1600" kern="0" dirty="0">
              <a:solidFill>
                <a:schemeClr val="bg1"/>
              </a:solidFill>
              <a:latin typeface="+mn-lt"/>
              <a:cs typeface="+mn-cs"/>
            </a:endParaRPr>
          </a:p>
          <a:p>
            <a:pPr marL="228600" indent="-228600">
              <a:lnSpc>
                <a:spcPct val="90000"/>
              </a:lnSpc>
              <a:spcBef>
                <a:spcPct val="30000"/>
              </a:spcBef>
              <a:spcAft>
                <a:spcPct val="10000"/>
              </a:spcAft>
              <a:buClr>
                <a:srgbClr val="B2B3B5"/>
              </a:buClr>
              <a:buSzPct val="75000"/>
              <a:defRPr/>
            </a:pPr>
            <a:r>
              <a:rPr lang="en-AU" sz="1600" kern="0" dirty="0">
                <a:solidFill>
                  <a:schemeClr val="bg1"/>
                </a:solidFill>
                <a:latin typeface="+mn-lt"/>
                <a:cs typeface="+mn-cs"/>
              </a:rPr>
              <a:t>32 GB RAM</a:t>
            </a:r>
          </a:p>
          <a:p>
            <a:pPr marL="228600" indent="-228600">
              <a:lnSpc>
                <a:spcPct val="90000"/>
              </a:lnSpc>
              <a:spcBef>
                <a:spcPct val="30000"/>
              </a:spcBef>
              <a:spcAft>
                <a:spcPct val="10000"/>
              </a:spcAft>
              <a:buClr>
                <a:srgbClr val="B2B3B5"/>
              </a:buClr>
              <a:buSzPct val="75000"/>
              <a:defRPr/>
            </a:pPr>
            <a:r>
              <a:rPr lang="en-AU" sz="1600" kern="0" dirty="0" smtClean="0">
                <a:solidFill>
                  <a:schemeClr val="bg1"/>
                </a:solidFill>
                <a:latin typeface="+mn-lt"/>
                <a:cs typeface="+mn-cs"/>
              </a:rPr>
              <a:t>Primary Swap = 4-8 GB</a:t>
            </a:r>
          </a:p>
          <a:p>
            <a:pPr marL="228600" indent="-228600">
              <a:lnSpc>
                <a:spcPct val="90000"/>
              </a:lnSpc>
              <a:spcBef>
                <a:spcPct val="30000"/>
              </a:spcBef>
              <a:spcAft>
                <a:spcPct val="10000"/>
              </a:spcAft>
              <a:buClr>
                <a:srgbClr val="B2B3B5"/>
              </a:buClr>
              <a:buSzPct val="75000"/>
              <a:defRPr/>
            </a:pPr>
            <a:r>
              <a:rPr lang="en-AU" sz="1600" kern="0" dirty="0" smtClean="0">
                <a:solidFill>
                  <a:schemeClr val="bg1"/>
                </a:solidFill>
                <a:latin typeface="+mn-lt"/>
                <a:cs typeface="+mn-cs"/>
              </a:rPr>
              <a:t>Total Swap </a:t>
            </a:r>
            <a:r>
              <a:rPr lang="en-AU" sz="1600" kern="0" dirty="0">
                <a:solidFill>
                  <a:schemeClr val="bg1"/>
                </a:solidFill>
                <a:latin typeface="+mn-lt"/>
                <a:cs typeface="+mn-cs"/>
              </a:rPr>
              <a:t>= 1 x RAM **</a:t>
            </a:r>
          </a:p>
          <a:p>
            <a:pPr marL="228600" indent="-228600">
              <a:lnSpc>
                <a:spcPct val="90000"/>
              </a:lnSpc>
              <a:spcBef>
                <a:spcPct val="30000"/>
              </a:spcBef>
              <a:spcAft>
                <a:spcPct val="10000"/>
              </a:spcAft>
              <a:buClr>
                <a:srgbClr val="B2B3B5"/>
              </a:buClr>
              <a:buSzPct val="75000"/>
              <a:defRPr/>
            </a:pPr>
            <a:r>
              <a:rPr lang="en-AU" sz="1600" kern="0" dirty="0">
                <a:solidFill>
                  <a:schemeClr val="bg1"/>
                </a:solidFill>
                <a:latin typeface="+mn-lt"/>
                <a:cs typeface="+mn-cs"/>
              </a:rPr>
              <a:t>Swap NOT shared with dump </a:t>
            </a:r>
            <a:endParaRPr lang="en-US" sz="1600" kern="0" dirty="0">
              <a:solidFill>
                <a:schemeClr val="bg1"/>
              </a:solidFill>
              <a:latin typeface="+mn-lt"/>
              <a:cs typeface="+mn-cs"/>
            </a:endParaRPr>
          </a:p>
        </p:txBody>
      </p:sp>
      <p:sp>
        <p:nvSpPr>
          <p:cNvPr id="20" name="Rectangle 3"/>
          <p:cNvSpPr txBox="1">
            <a:spLocks noChangeArrowheads="1"/>
          </p:cNvSpPr>
          <p:nvPr/>
        </p:nvSpPr>
        <p:spPr bwMode="auto">
          <a:xfrm>
            <a:off x="541338" y="1422400"/>
            <a:ext cx="43180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800" kern="0" dirty="0">
                <a:solidFill>
                  <a:schemeClr val="bg1"/>
                </a:solidFill>
                <a:latin typeface="+mn-lt"/>
                <a:cs typeface="+mn-cs"/>
              </a:rPr>
              <a:t>  </a:t>
            </a:r>
            <a:r>
              <a:rPr lang="en-AU" sz="2400" kern="0" dirty="0">
                <a:solidFill>
                  <a:schemeClr val="bg1"/>
                </a:solidFill>
                <a:latin typeface="+mn-lt"/>
                <a:cs typeface="+mn-cs"/>
              </a:rPr>
              <a:t>Primary PV       Alternate PV</a:t>
            </a:r>
          </a:p>
        </p:txBody>
      </p:sp>
      <p:sp>
        <p:nvSpPr>
          <p:cNvPr id="21" name="AutoShape 3"/>
          <p:cNvSpPr>
            <a:spLocks noChangeArrowheads="1"/>
          </p:cNvSpPr>
          <p:nvPr/>
        </p:nvSpPr>
        <p:spPr bwMode="auto">
          <a:xfrm>
            <a:off x="4786313" y="2743200"/>
            <a:ext cx="1676400" cy="744538"/>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cs typeface="+mn-cs"/>
            </a:endParaRPr>
          </a:p>
          <a:p>
            <a:pPr algn="ctr">
              <a:defRPr/>
            </a:pPr>
            <a:endParaRPr lang="en-US" sz="1600" dirty="0">
              <a:cs typeface="+mn-cs"/>
            </a:endParaRPr>
          </a:p>
          <a:p>
            <a:pPr algn="ctr">
              <a:defRPr/>
            </a:pPr>
            <a:r>
              <a:rPr lang="en-US" sz="1400" b="1" dirty="0">
                <a:cs typeface="+mn-cs"/>
              </a:rPr>
              <a:t>Secondary</a:t>
            </a:r>
            <a:r>
              <a:rPr lang="en-US" sz="1600" b="1" dirty="0">
                <a:cs typeface="+mn-cs"/>
              </a:rPr>
              <a:t> swap</a:t>
            </a:r>
            <a:r>
              <a:rPr lang="en-US" sz="1600" dirty="0">
                <a:cs typeface="+mn-cs"/>
              </a:rPr>
              <a:t/>
            </a:r>
            <a:br>
              <a:rPr lang="en-US" sz="1600" dirty="0">
                <a:cs typeface="+mn-cs"/>
              </a:rPr>
            </a:br>
            <a:r>
              <a:rPr lang="en-US" sz="1600" dirty="0">
                <a:cs typeface="+mn-cs"/>
              </a:rPr>
              <a:t/>
            </a:r>
            <a:br>
              <a:rPr lang="en-US" sz="1600" dirty="0">
                <a:cs typeface="+mn-cs"/>
              </a:rPr>
            </a:br>
            <a:endParaRPr lang="en-US" sz="1600" dirty="0">
              <a:cs typeface="+mn-cs"/>
            </a:endParaRPr>
          </a:p>
        </p:txBody>
      </p:sp>
      <p:sp>
        <p:nvSpPr>
          <p:cNvPr id="22" name="AutoShape 3"/>
          <p:cNvSpPr>
            <a:spLocks noChangeArrowheads="1"/>
          </p:cNvSpPr>
          <p:nvPr/>
        </p:nvSpPr>
        <p:spPr bwMode="auto">
          <a:xfrm>
            <a:off x="6769100" y="2760663"/>
            <a:ext cx="1676400" cy="727075"/>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cs typeface="+mn-cs"/>
            </a:endParaRPr>
          </a:p>
          <a:p>
            <a:pPr algn="ctr">
              <a:defRPr/>
            </a:pPr>
            <a:endParaRPr lang="en-US" sz="1600" dirty="0">
              <a:cs typeface="+mn-cs"/>
            </a:endParaRPr>
          </a:p>
          <a:p>
            <a:pPr algn="ctr">
              <a:defRPr/>
            </a:pPr>
            <a:r>
              <a:rPr lang="en-US" sz="1400" b="1" dirty="0">
                <a:cs typeface="+mn-cs"/>
              </a:rPr>
              <a:t>Secondary</a:t>
            </a:r>
            <a:r>
              <a:rPr lang="en-US" sz="1600" b="1" dirty="0">
                <a:cs typeface="+mn-cs"/>
              </a:rPr>
              <a:t> swap</a:t>
            </a:r>
            <a:r>
              <a:rPr lang="en-US" sz="1600" dirty="0">
                <a:cs typeface="+mn-cs"/>
              </a:rPr>
              <a:t/>
            </a:r>
            <a:br>
              <a:rPr lang="en-US" sz="1600" dirty="0">
                <a:cs typeface="+mn-cs"/>
              </a:rPr>
            </a:br>
            <a:r>
              <a:rPr lang="en-US" sz="1600" dirty="0">
                <a:cs typeface="+mn-cs"/>
              </a:rPr>
              <a:t/>
            </a:r>
            <a:br>
              <a:rPr lang="en-US" sz="1600" dirty="0">
                <a:cs typeface="+mn-cs"/>
              </a:rPr>
            </a:br>
            <a:endParaRPr lang="en-US" sz="1600" dirty="0">
              <a:cs typeface="+mn-cs"/>
            </a:endParaRPr>
          </a:p>
        </p:txBody>
      </p:sp>
      <p:sp>
        <p:nvSpPr>
          <p:cNvPr id="23" name="Rectangle 3"/>
          <p:cNvSpPr txBox="1">
            <a:spLocks noChangeArrowheads="1"/>
          </p:cNvSpPr>
          <p:nvPr/>
        </p:nvSpPr>
        <p:spPr bwMode="auto">
          <a:xfrm>
            <a:off x="4960938" y="2184400"/>
            <a:ext cx="37592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400" kern="0" dirty="0">
                <a:solidFill>
                  <a:schemeClr val="bg1"/>
                </a:solidFill>
                <a:latin typeface="+mn-lt"/>
                <a:cs typeface="+mn-cs"/>
              </a:rPr>
              <a:t> SAN-based LUNs or LVs</a:t>
            </a:r>
          </a:p>
        </p:txBody>
      </p:sp>
      <p:sp>
        <p:nvSpPr>
          <p:cNvPr id="24" name="Rectangle 3"/>
          <p:cNvSpPr txBox="1">
            <a:spLocks noChangeArrowheads="1"/>
          </p:cNvSpPr>
          <p:nvPr/>
        </p:nvSpPr>
        <p:spPr bwMode="auto">
          <a:xfrm>
            <a:off x="4876800" y="4775200"/>
            <a:ext cx="3929063" cy="17446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Dump areas set up on different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LUNs or PVs in non-root VGs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(dump PVs are  NEVER RAID-1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cs typeface="+mn-cs"/>
              </a:rPr>
              <a:t>in LVM)</a:t>
            </a:r>
            <a:endParaRPr lang="en-US" sz="2200" kern="0" dirty="0">
              <a:solidFill>
                <a:schemeClr val="bg1"/>
              </a:solidFill>
              <a:latin typeface="+mn-lt"/>
              <a:cs typeface="+mn-cs"/>
            </a:endParaRPr>
          </a:p>
        </p:txBody>
      </p:sp>
      <p:sp>
        <p:nvSpPr>
          <p:cNvPr id="29717" name="AutoShape 3"/>
          <p:cNvSpPr>
            <a:spLocks noChangeArrowheads="1"/>
          </p:cNvSpPr>
          <p:nvPr/>
        </p:nvSpPr>
        <p:spPr bwMode="auto">
          <a:xfrm>
            <a:off x="4786313" y="3690938"/>
            <a:ext cx="1676400" cy="982662"/>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endParaRPr lang="en-US" sz="1600" dirty="0"/>
          </a:p>
          <a:p>
            <a:pPr algn="ctr"/>
            <a:endParaRPr lang="en-US" sz="1600" dirty="0"/>
          </a:p>
          <a:p>
            <a:pPr algn="ctr"/>
            <a:r>
              <a:rPr lang="en-US" b="1" dirty="0">
                <a:solidFill>
                  <a:schemeClr val="bg1"/>
                </a:solidFill>
              </a:rPr>
              <a:t>Dump area</a:t>
            </a:r>
            <a:r>
              <a:rPr lang="en-US" sz="1600" dirty="0">
                <a:solidFill>
                  <a:schemeClr val="bg1"/>
                </a:solidFill>
              </a:rPr>
              <a:t/>
            </a:r>
            <a:br>
              <a:rPr lang="en-US" sz="1600" dirty="0">
                <a:solidFill>
                  <a:schemeClr val="bg1"/>
                </a:solidFill>
              </a:rPr>
            </a:br>
            <a:r>
              <a:rPr lang="en-US" sz="1600" dirty="0"/>
              <a:t/>
            </a:r>
            <a:br>
              <a:rPr lang="en-US" sz="1600" dirty="0"/>
            </a:br>
            <a:endParaRPr lang="en-US" sz="1600" dirty="0"/>
          </a:p>
        </p:txBody>
      </p:sp>
      <p:sp>
        <p:nvSpPr>
          <p:cNvPr id="29718" name="AutoShape 3"/>
          <p:cNvSpPr>
            <a:spLocks noChangeArrowheads="1"/>
          </p:cNvSpPr>
          <p:nvPr/>
        </p:nvSpPr>
        <p:spPr bwMode="auto">
          <a:xfrm>
            <a:off x="6802438" y="3725863"/>
            <a:ext cx="1676400" cy="947737"/>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endParaRPr lang="en-US" sz="1600" dirty="0"/>
          </a:p>
          <a:p>
            <a:pPr algn="ctr"/>
            <a:endParaRPr lang="en-US" sz="1600" dirty="0"/>
          </a:p>
          <a:p>
            <a:pPr algn="ctr"/>
            <a:r>
              <a:rPr lang="en-US" b="1" dirty="0">
                <a:solidFill>
                  <a:schemeClr val="bg1"/>
                </a:solidFill>
              </a:rPr>
              <a:t>Dump area</a:t>
            </a:r>
            <a:r>
              <a:rPr lang="en-US" dirty="0">
                <a:solidFill>
                  <a:schemeClr val="bg1"/>
                </a:solidFill>
              </a:rPr>
              <a:t/>
            </a:r>
            <a:br>
              <a:rPr lang="en-US" dirty="0">
                <a:solidFill>
                  <a:schemeClr val="bg1"/>
                </a:solidFill>
              </a:rPr>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87338" y="114300"/>
            <a:ext cx="7858125" cy="1143000"/>
          </a:xfrm>
        </p:spPr>
        <p:txBody>
          <a:bodyPr/>
          <a:lstStyle/>
          <a:p>
            <a:r>
              <a:rPr lang="en-US" sz="3000" dirty="0" smtClean="0">
                <a:solidFill>
                  <a:schemeClr val="bg1"/>
                </a:solidFill>
              </a:rPr>
              <a:t>Example of Different Swap/Dump Design on HP-UX with SAN Boot Disk *</a:t>
            </a:r>
            <a:endParaRPr lang="en-US" sz="3000" dirty="0" smtClean="0"/>
          </a:p>
        </p:txBody>
      </p:sp>
      <p:sp>
        <p:nvSpPr>
          <p:cNvPr id="15366" name="AutoShape 3"/>
          <p:cNvSpPr>
            <a:spLocks noChangeArrowheads="1"/>
          </p:cNvSpPr>
          <p:nvPr/>
        </p:nvSpPr>
        <p:spPr bwMode="auto">
          <a:xfrm>
            <a:off x="655638" y="3128963"/>
            <a:ext cx="1676400" cy="1658937"/>
          </a:xfrm>
          <a:prstGeom prst="can">
            <a:avLst>
              <a:gd name="adj" fmla="val 28037"/>
            </a:avLst>
          </a:prstGeom>
          <a:solidFill>
            <a:schemeClr val="bg1">
              <a:lumMod val="65000"/>
            </a:schemeClr>
          </a:solidFill>
          <a:ln w="12700">
            <a:solidFill>
              <a:schemeClr val="tx1"/>
            </a:solidFill>
            <a:round/>
            <a:headEnd type="none" w="sm" len="sm"/>
            <a:tailEnd type="none" w="sm" len="sm"/>
          </a:ln>
        </p:spPr>
        <p:txBody>
          <a:bodyPr wrap="none" anchor="ctr"/>
          <a:lstStyle/>
          <a:p>
            <a:pPr algn="ctr"/>
            <a:endParaRPr lang="en-US" sz="1400" b="1" dirty="0" smtClean="0"/>
          </a:p>
          <a:p>
            <a:pPr algn="ctr"/>
            <a:r>
              <a:rPr lang="en-US" b="1" dirty="0" smtClean="0"/>
              <a:t>Other</a:t>
            </a:r>
            <a:r>
              <a:rPr lang="en-US" dirty="0" smtClean="0"/>
              <a:t> </a:t>
            </a:r>
            <a:r>
              <a:rPr lang="en-US" b="1" dirty="0"/>
              <a:t>LVs</a:t>
            </a:r>
            <a:br>
              <a:rPr lang="en-US" b="1" dirty="0"/>
            </a:br>
            <a:r>
              <a:rPr lang="en-US" sz="1600" dirty="0"/>
              <a:t/>
            </a:r>
            <a:br>
              <a:rPr lang="en-US" sz="1600" dirty="0"/>
            </a:br>
            <a:endParaRPr lang="en-US" sz="1600" dirty="0"/>
          </a:p>
        </p:txBody>
      </p:sp>
      <p:sp>
        <p:nvSpPr>
          <p:cNvPr id="8" name="AutoShape 5"/>
          <p:cNvSpPr>
            <a:spLocks noChangeArrowheads="1"/>
          </p:cNvSpPr>
          <p:nvPr/>
        </p:nvSpPr>
        <p:spPr bwMode="auto">
          <a:xfrm>
            <a:off x="660400" y="2528888"/>
            <a:ext cx="1676400" cy="1066800"/>
          </a:xfrm>
          <a:prstGeom prst="can">
            <a:avLst>
              <a:gd name="adj" fmla="val 43940"/>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AU" sz="2000" dirty="0"/>
          </a:p>
        </p:txBody>
      </p:sp>
      <p:sp>
        <p:nvSpPr>
          <p:cNvPr id="15368" name="AutoShape 7"/>
          <p:cNvSpPr>
            <a:spLocks noChangeArrowheads="1"/>
          </p:cNvSpPr>
          <p:nvPr/>
        </p:nvSpPr>
        <p:spPr bwMode="auto">
          <a:xfrm>
            <a:off x="660400" y="1931988"/>
            <a:ext cx="1676400" cy="1066800"/>
          </a:xfrm>
          <a:prstGeom prst="can">
            <a:avLst>
              <a:gd name="adj" fmla="val 43940"/>
            </a:avLst>
          </a:prstGeom>
          <a:solidFill>
            <a:srgbClr val="2990CA"/>
          </a:solidFill>
          <a:ln w="12700">
            <a:solidFill>
              <a:schemeClr val="tx1"/>
            </a:solidFill>
            <a:round/>
            <a:headEnd type="none" w="sm" len="sm"/>
            <a:tailEnd type="none" w="sm" len="sm"/>
          </a:ln>
        </p:spPr>
        <p:txBody>
          <a:bodyPr wrap="none" anchor="ctr"/>
          <a:lstStyle/>
          <a:p>
            <a:endParaRPr lang="en-US" dirty="0"/>
          </a:p>
        </p:txBody>
      </p:sp>
      <p:sp>
        <p:nvSpPr>
          <p:cNvPr id="15369" name="Text Box 8"/>
          <p:cNvSpPr txBox="1">
            <a:spLocks noChangeArrowheads="1"/>
          </p:cNvSpPr>
          <p:nvPr/>
        </p:nvSpPr>
        <p:spPr bwMode="auto">
          <a:xfrm>
            <a:off x="1009650" y="2471738"/>
            <a:ext cx="990600" cy="369332"/>
          </a:xfrm>
          <a:prstGeom prst="rect">
            <a:avLst/>
          </a:prstGeom>
          <a:noFill/>
          <a:ln w="12700">
            <a:noFill/>
            <a:miter lim="800000"/>
            <a:headEnd type="none" w="sm" len="sm"/>
            <a:tailEnd type="none" w="sm" len="sm"/>
          </a:ln>
        </p:spPr>
        <p:txBody>
          <a:bodyPr>
            <a:spAutoFit/>
          </a:bodyPr>
          <a:lstStyle/>
          <a:p>
            <a:pPr>
              <a:spcBef>
                <a:spcPct val="50000"/>
              </a:spcBef>
            </a:pPr>
            <a:r>
              <a:rPr lang="en-AU" b="1" dirty="0"/>
              <a:t>/stand</a:t>
            </a:r>
            <a:endParaRPr lang="en-US" b="1" dirty="0"/>
          </a:p>
        </p:txBody>
      </p:sp>
      <p:sp>
        <p:nvSpPr>
          <p:cNvPr id="15370" name="Text Box 9"/>
          <p:cNvSpPr txBox="1">
            <a:spLocks noChangeArrowheads="1"/>
          </p:cNvSpPr>
          <p:nvPr/>
        </p:nvSpPr>
        <p:spPr bwMode="auto">
          <a:xfrm>
            <a:off x="863600" y="3014663"/>
            <a:ext cx="1287463" cy="646331"/>
          </a:xfrm>
          <a:prstGeom prst="rect">
            <a:avLst/>
          </a:prstGeom>
          <a:noFill/>
          <a:ln w="12700">
            <a:noFill/>
            <a:miter lim="800000"/>
            <a:headEnd type="none" w="sm" len="sm"/>
            <a:tailEnd type="none" w="sm" len="sm"/>
          </a:ln>
        </p:spPr>
        <p:txBody>
          <a:bodyPr>
            <a:spAutoFit/>
          </a:bodyPr>
          <a:lstStyle/>
          <a:p>
            <a:pPr algn="ctr">
              <a:spcBef>
                <a:spcPct val="50000"/>
              </a:spcBef>
            </a:pPr>
            <a:r>
              <a:rPr lang="en-US" b="1" dirty="0"/>
              <a:t>Primary</a:t>
            </a:r>
            <a:r>
              <a:rPr lang="en-US" b="1" dirty="0">
                <a:solidFill>
                  <a:schemeClr val="bg1"/>
                </a:solidFill>
              </a:rPr>
              <a:t> </a:t>
            </a:r>
            <a:r>
              <a:rPr lang="en-US" b="1" dirty="0"/>
              <a:t>swap</a:t>
            </a:r>
          </a:p>
        </p:txBody>
      </p:sp>
      <p:sp>
        <p:nvSpPr>
          <p:cNvPr id="19" name="Rectangle 3"/>
          <p:cNvSpPr txBox="1">
            <a:spLocks noChangeArrowheads="1"/>
          </p:cNvSpPr>
          <p:nvPr/>
        </p:nvSpPr>
        <p:spPr bwMode="auto">
          <a:xfrm>
            <a:off x="660400" y="4876800"/>
            <a:ext cx="3923791" cy="16430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32 </a:t>
            </a:r>
            <a:r>
              <a:rPr lang="en-AU" sz="2200" kern="0" dirty="0">
                <a:solidFill>
                  <a:schemeClr val="bg1"/>
                </a:solidFill>
                <a:latin typeface="+mn-lt"/>
              </a:rPr>
              <a:t>GB RAM</a:t>
            </a:r>
          </a:p>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Primary Swap = 4-8 GB</a:t>
            </a:r>
          </a:p>
          <a:p>
            <a:pPr marL="228600" indent="-228600">
              <a:lnSpc>
                <a:spcPct val="90000"/>
              </a:lnSpc>
              <a:spcBef>
                <a:spcPct val="30000"/>
              </a:spcBef>
              <a:spcAft>
                <a:spcPct val="10000"/>
              </a:spcAft>
              <a:buClr>
                <a:srgbClr val="B2B3B5"/>
              </a:buClr>
              <a:buSzPct val="75000"/>
              <a:defRPr/>
            </a:pPr>
            <a:r>
              <a:rPr lang="en-AU" sz="2200" kern="0" dirty="0" smtClean="0">
                <a:solidFill>
                  <a:schemeClr val="bg1"/>
                </a:solidFill>
                <a:latin typeface="+mn-lt"/>
              </a:rPr>
              <a:t>Total Swap </a:t>
            </a:r>
            <a:r>
              <a:rPr lang="en-AU" sz="2200" kern="0" dirty="0">
                <a:solidFill>
                  <a:schemeClr val="bg1"/>
                </a:solidFill>
                <a:latin typeface="+mn-lt"/>
              </a:rPr>
              <a:t>= </a:t>
            </a:r>
            <a:r>
              <a:rPr lang="en-AU" sz="2200" kern="0" dirty="0" smtClean="0">
                <a:solidFill>
                  <a:schemeClr val="bg1"/>
                </a:solidFill>
                <a:latin typeface="+mn-lt"/>
              </a:rPr>
              <a:t>1 </a:t>
            </a:r>
            <a:r>
              <a:rPr lang="en-AU" sz="2200" kern="0" dirty="0">
                <a:solidFill>
                  <a:schemeClr val="bg1"/>
                </a:solidFill>
                <a:latin typeface="+mn-lt"/>
              </a:rPr>
              <a:t>x </a:t>
            </a:r>
            <a:r>
              <a:rPr lang="en-AU" sz="2200" kern="0" dirty="0" smtClean="0">
                <a:solidFill>
                  <a:schemeClr val="bg1"/>
                </a:solidFill>
                <a:latin typeface="+mn-lt"/>
              </a:rPr>
              <a:t>RAM **</a:t>
            </a:r>
            <a:endParaRPr lang="en-AU" sz="2200" kern="0" dirty="0">
              <a:solidFill>
                <a:schemeClr val="bg1"/>
              </a:solidFill>
              <a:latin typeface="+mn-lt"/>
            </a:endParaRP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Swap NOT shared with dump </a:t>
            </a:r>
            <a:endParaRPr lang="en-US" sz="2200" kern="0" dirty="0">
              <a:solidFill>
                <a:schemeClr val="bg1"/>
              </a:solidFill>
              <a:latin typeface="+mn-lt"/>
            </a:endParaRPr>
          </a:p>
        </p:txBody>
      </p:sp>
      <p:sp>
        <p:nvSpPr>
          <p:cNvPr id="20" name="Rectangle 3"/>
          <p:cNvSpPr txBox="1">
            <a:spLocks noChangeArrowheads="1"/>
          </p:cNvSpPr>
          <p:nvPr/>
        </p:nvSpPr>
        <p:spPr bwMode="auto">
          <a:xfrm>
            <a:off x="541338" y="1422400"/>
            <a:ext cx="1909254"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800" kern="0" dirty="0">
                <a:solidFill>
                  <a:schemeClr val="bg1"/>
                </a:solidFill>
                <a:latin typeface="+mn-lt"/>
              </a:rPr>
              <a:t>  </a:t>
            </a:r>
            <a:r>
              <a:rPr lang="en-AU" sz="2400" kern="0" dirty="0" smtClean="0">
                <a:solidFill>
                  <a:schemeClr val="bg1"/>
                </a:solidFill>
                <a:latin typeface="+mn-lt"/>
              </a:rPr>
              <a:t>Boot </a:t>
            </a:r>
            <a:r>
              <a:rPr lang="en-AU" sz="2400" kern="0" dirty="0">
                <a:solidFill>
                  <a:schemeClr val="bg1"/>
                </a:solidFill>
                <a:latin typeface="+mn-lt"/>
              </a:rPr>
              <a:t>PV       </a:t>
            </a:r>
          </a:p>
        </p:txBody>
      </p:sp>
      <p:sp>
        <p:nvSpPr>
          <p:cNvPr id="21" name="AutoShape 3"/>
          <p:cNvSpPr>
            <a:spLocks noChangeArrowheads="1"/>
          </p:cNvSpPr>
          <p:nvPr/>
        </p:nvSpPr>
        <p:spPr bwMode="auto">
          <a:xfrm>
            <a:off x="4786841" y="2743730"/>
            <a:ext cx="1676400" cy="744537"/>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2" name="AutoShape 3"/>
          <p:cNvSpPr>
            <a:spLocks noChangeArrowheads="1"/>
          </p:cNvSpPr>
          <p:nvPr/>
        </p:nvSpPr>
        <p:spPr bwMode="auto">
          <a:xfrm>
            <a:off x="6768571" y="2760663"/>
            <a:ext cx="1676400" cy="727075"/>
          </a:xfrm>
          <a:prstGeom prst="can">
            <a:avLst>
              <a:gd name="adj" fmla="val 28037"/>
            </a:avLst>
          </a:prstGeom>
          <a:solidFill>
            <a:schemeClr val="accent2">
              <a:lumMod val="60000"/>
              <a:lumOff val="40000"/>
            </a:schemeClr>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sz="1400" b="1" dirty="0"/>
              <a:t>Secondary</a:t>
            </a:r>
            <a:r>
              <a:rPr lang="en-US" sz="1600" b="1" dirty="0"/>
              <a:t> swap</a:t>
            </a:r>
            <a:r>
              <a:rPr lang="en-US" sz="1600" dirty="0"/>
              <a:t/>
            </a:r>
            <a:br>
              <a:rPr lang="en-US" sz="1600" dirty="0"/>
            </a:br>
            <a:r>
              <a:rPr lang="en-US" sz="1600" dirty="0"/>
              <a:t/>
            </a:r>
            <a:br>
              <a:rPr lang="en-US" sz="1600" dirty="0"/>
            </a:br>
            <a:endParaRPr lang="en-US" sz="1600" dirty="0"/>
          </a:p>
        </p:txBody>
      </p:sp>
      <p:sp>
        <p:nvSpPr>
          <p:cNvPr id="23" name="Rectangle 3"/>
          <p:cNvSpPr txBox="1">
            <a:spLocks noChangeArrowheads="1"/>
          </p:cNvSpPr>
          <p:nvPr/>
        </p:nvSpPr>
        <p:spPr bwMode="auto">
          <a:xfrm>
            <a:off x="4960938" y="2184400"/>
            <a:ext cx="3759200" cy="592138"/>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400" kern="0" dirty="0">
                <a:solidFill>
                  <a:schemeClr val="bg1"/>
                </a:solidFill>
                <a:latin typeface="+mn-lt"/>
              </a:rPr>
              <a:t> SAN-based LUNs or LVs</a:t>
            </a:r>
          </a:p>
        </p:txBody>
      </p:sp>
      <p:sp>
        <p:nvSpPr>
          <p:cNvPr id="24" name="Rectangle 3"/>
          <p:cNvSpPr txBox="1">
            <a:spLocks noChangeArrowheads="1"/>
          </p:cNvSpPr>
          <p:nvPr/>
        </p:nvSpPr>
        <p:spPr bwMode="auto">
          <a:xfrm>
            <a:off x="4876800" y="4775200"/>
            <a:ext cx="3929063" cy="1744663"/>
          </a:xfrm>
          <a:prstGeom prst="rect">
            <a:avLst/>
          </a:prstGeom>
          <a:noFill/>
          <a:ln w="9525">
            <a:noFill/>
            <a:miter lim="800000"/>
            <a:headEnd/>
            <a:tailEnd/>
          </a:ln>
        </p:spPr>
        <p:txBody>
          <a:bodyPr/>
          <a:lstStyle/>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areas set up on different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LUNs or PVs in non-root VGs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(dump PVs are  NEVER RAID-1 </a:t>
            </a:r>
          </a:p>
          <a:p>
            <a:pPr marL="228600" indent="-228600">
              <a:lnSpc>
                <a:spcPct val="90000"/>
              </a:lnSpc>
              <a:spcBef>
                <a:spcPct val="30000"/>
              </a:spcBef>
              <a:spcAft>
                <a:spcPct val="10000"/>
              </a:spcAft>
              <a:buClr>
                <a:srgbClr val="B2B3B5"/>
              </a:buClr>
              <a:buSzPct val="75000"/>
              <a:defRPr/>
            </a:pPr>
            <a:r>
              <a:rPr lang="en-AU" sz="2200" kern="0" dirty="0">
                <a:solidFill>
                  <a:schemeClr val="bg1"/>
                </a:solidFill>
                <a:latin typeface="+mn-lt"/>
              </a:rPr>
              <a:t>in LVM)</a:t>
            </a:r>
            <a:endParaRPr lang="en-US" sz="2200" kern="0" dirty="0">
              <a:solidFill>
                <a:schemeClr val="bg1"/>
              </a:solidFill>
              <a:latin typeface="+mn-lt"/>
            </a:endParaRPr>
          </a:p>
        </p:txBody>
      </p:sp>
      <p:sp>
        <p:nvSpPr>
          <p:cNvPr id="25" name="AutoShape 3"/>
          <p:cNvSpPr>
            <a:spLocks noChangeArrowheads="1"/>
          </p:cNvSpPr>
          <p:nvPr/>
        </p:nvSpPr>
        <p:spPr bwMode="auto">
          <a:xfrm>
            <a:off x="4786842" y="3691467"/>
            <a:ext cx="1676400" cy="982133"/>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sz="1600" dirty="0">
                <a:solidFill>
                  <a:schemeClr val="bg1"/>
                </a:solidFill>
              </a:rPr>
              <a:t/>
            </a:r>
            <a:br>
              <a:rPr lang="en-US" sz="1600" dirty="0">
                <a:solidFill>
                  <a:schemeClr val="bg1"/>
                </a:solidFill>
              </a:rPr>
            </a:br>
            <a:r>
              <a:rPr lang="en-US" sz="1600" dirty="0"/>
              <a:t/>
            </a:r>
            <a:br>
              <a:rPr lang="en-US" sz="1600" dirty="0"/>
            </a:br>
            <a:endParaRPr lang="en-US" sz="1600" dirty="0"/>
          </a:p>
        </p:txBody>
      </p:sp>
      <p:sp>
        <p:nvSpPr>
          <p:cNvPr id="26" name="AutoShape 3"/>
          <p:cNvSpPr>
            <a:spLocks noChangeArrowheads="1"/>
          </p:cNvSpPr>
          <p:nvPr/>
        </p:nvSpPr>
        <p:spPr bwMode="auto">
          <a:xfrm>
            <a:off x="6801908" y="3725333"/>
            <a:ext cx="1676400" cy="948267"/>
          </a:xfrm>
          <a:prstGeom prst="can">
            <a:avLst>
              <a:gd name="adj" fmla="val 28037"/>
            </a:avLst>
          </a:prstGeom>
          <a:solidFill>
            <a:srgbClr val="00558E"/>
          </a:solidFill>
          <a:ln w="12700">
            <a:solidFill>
              <a:schemeClr val="tx1"/>
            </a:solidFill>
            <a:round/>
            <a:headEnd type="none" w="sm" len="sm"/>
            <a:tailEnd type="none" w="sm" len="sm"/>
          </a:ln>
        </p:spPr>
        <p:txBody>
          <a:bodyPr wrap="none" anchor="ctr"/>
          <a:lstStyle/>
          <a:p>
            <a:pPr algn="ctr">
              <a:defRPr/>
            </a:pPr>
            <a:endParaRPr lang="en-US" sz="1600" dirty="0"/>
          </a:p>
          <a:p>
            <a:pPr algn="ctr">
              <a:defRPr/>
            </a:pPr>
            <a:endParaRPr lang="en-US" sz="1600" dirty="0"/>
          </a:p>
          <a:p>
            <a:pPr algn="ctr">
              <a:defRPr/>
            </a:pPr>
            <a:r>
              <a:rPr lang="en-US" b="1" dirty="0" smtClean="0">
                <a:solidFill>
                  <a:schemeClr val="bg1"/>
                </a:solidFill>
              </a:rPr>
              <a:t>Dump area</a:t>
            </a:r>
            <a:r>
              <a:rPr lang="en-US" dirty="0">
                <a:solidFill>
                  <a:schemeClr val="bg1"/>
                </a:solidFill>
              </a:rPr>
              <a:t/>
            </a:r>
            <a:br>
              <a:rPr lang="en-US" dirty="0">
                <a:solidFill>
                  <a:schemeClr val="bg1"/>
                </a:solidFill>
              </a:rPr>
            </a:b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Persistent Dump Devices – Part 1</a:t>
            </a:r>
          </a:p>
        </p:txBody>
      </p:sp>
      <p:sp>
        <p:nvSpPr>
          <p:cNvPr id="30725" name="Rectangle 3"/>
          <p:cNvSpPr>
            <a:spLocks noGrp="1" noChangeArrowheads="1"/>
          </p:cNvSpPr>
          <p:nvPr>
            <p:ph type="body" idx="1"/>
          </p:nvPr>
        </p:nvSpPr>
        <p:spPr>
          <a:xfrm>
            <a:off x="400050" y="1182624"/>
            <a:ext cx="8573262" cy="5352288"/>
          </a:xfrm>
        </p:spPr>
        <p:txBody>
          <a:bodyPr/>
          <a:lstStyle/>
          <a:p>
            <a:r>
              <a:rPr lang="en-US" sz="1800" dirty="0" smtClean="0">
                <a:solidFill>
                  <a:schemeClr val="bg1"/>
                </a:solidFill>
              </a:rPr>
              <a:t>Persistent Dump Devices are those that are configured automatically after a reboot. Persistent dump devices information is maintained in the kernel registry services, (KRS, see </a:t>
            </a:r>
            <a:r>
              <a:rPr lang="en-US" sz="1800" dirty="0" smtClean="0">
                <a:solidFill>
                  <a:schemeClr val="bg1"/>
                </a:solidFill>
                <a:latin typeface="Courier New" pitchFamily="49" charset="0"/>
                <a:cs typeface="Courier New" pitchFamily="49" charset="0"/>
              </a:rPr>
              <a:t>krs(5)</a:t>
            </a:r>
            <a:r>
              <a:rPr lang="en-US" sz="1800" dirty="0" smtClean="0">
                <a:solidFill>
                  <a:schemeClr val="bg1"/>
                </a:solidFill>
              </a:rPr>
              <a:t>).</a:t>
            </a:r>
          </a:p>
          <a:p>
            <a:pPr>
              <a:buNone/>
            </a:pPr>
            <a:endParaRPr lang="en-US" sz="1800" dirty="0" smtClean="0">
              <a:solidFill>
                <a:schemeClr val="bg1"/>
              </a:solidFill>
            </a:endParaRPr>
          </a:p>
          <a:p>
            <a:r>
              <a:rPr lang="en-US" sz="1800" dirty="0" smtClean="0">
                <a:solidFill>
                  <a:schemeClr val="bg1"/>
                </a:solidFill>
              </a:rPr>
              <a:t>To mark the dump devices as persistent, there are two configuration modes available.</a:t>
            </a:r>
          </a:p>
          <a:p>
            <a:pPr>
              <a:buNone/>
            </a:pPr>
            <a:endParaRPr lang="en-US" sz="1800" dirty="0" smtClean="0">
              <a:solidFill>
                <a:schemeClr val="bg1"/>
              </a:solidFill>
            </a:endParaRPr>
          </a:p>
          <a:p>
            <a:pPr>
              <a:buNone/>
            </a:pPr>
            <a:r>
              <a:rPr lang="en-US" sz="1800" dirty="0" smtClean="0">
                <a:solidFill>
                  <a:schemeClr val="bg1"/>
                </a:solidFill>
              </a:rPr>
              <a:t>	</a:t>
            </a:r>
            <a:r>
              <a:rPr lang="en-US" sz="1800" dirty="0" smtClean="0">
                <a:solidFill>
                  <a:schemeClr val="bg1"/>
                </a:solidFill>
                <a:latin typeface="Courier New" pitchFamily="49" charset="0"/>
                <a:cs typeface="Courier New" pitchFamily="49" charset="0"/>
              </a:rPr>
              <a:t>config_crashconf_mode</a:t>
            </a:r>
          </a:p>
          <a:p>
            <a:pPr>
              <a:buNone/>
            </a:pPr>
            <a:r>
              <a:rPr lang="en-US" sz="1800" dirty="0" smtClean="0">
                <a:solidFill>
                  <a:schemeClr val="bg1"/>
                </a:solidFill>
              </a:rPr>
              <a:t>	</a:t>
            </a:r>
          </a:p>
          <a:p>
            <a:pPr>
              <a:buNone/>
            </a:pPr>
            <a:r>
              <a:rPr lang="en-US" sz="1800" dirty="0" smtClean="0">
                <a:solidFill>
                  <a:schemeClr val="bg1"/>
                </a:solidFill>
              </a:rPr>
              <a:t>	In this mode </a:t>
            </a:r>
            <a:r>
              <a:rPr lang="en-US" sz="1800" dirty="0" smtClean="0">
                <a:solidFill>
                  <a:schemeClr val="bg1"/>
                </a:solidFill>
                <a:latin typeface="Courier New" pitchFamily="49" charset="0"/>
                <a:cs typeface="Courier New" pitchFamily="49" charset="0"/>
              </a:rPr>
              <a:t>crashconf(1M)</a:t>
            </a:r>
            <a:r>
              <a:rPr lang="en-US" sz="1800" dirty="0" smtClean="0">
                <a:solidFill>
                  <a:schemeClr val="bg1"/>
                </a:solidFill>
              </a:rPr>
              <a:t> and </a:t>
            </a:r>
            <a:r>
              <a:rPr lang="en-US" sz="1800" dirty="0" smtClean="0">
                <a:solidFill>
                  <a:schemeClr val="bg1"/>
                </a:solidFill>
                <a:latin typeface="Courier New" pitchFamily="49" charset="0"/>
                <a:cs typeface="Courier New" pitchFamily="49" charset="0"/>
              </a:rPr>
              <a:t>crashconf(2)</a:t>
            </a:r>
            <a:r>
              <a:rPr lang="en-US" sz="1800" dirty="0" smtClean="0">
                <a:solidFill>
                  <a:schemeClr val="bg1"/>
                </a:solidFill>
              </a:rPr>
              <a:t> are the only mechanisms available to mark dump devices as persistent. Logical volumes marked for dump using </a:t>
            </a:r>
            <a:r>
              <a:rPr lang="en-US" sz="1800" dirty="0" smtClean="0">
                <a:solidFill>
                  <a:schemeClr val="bg1"/>
                </a:solidFill>
                <a:latin typeface="Courier New" pitchFamily="49" charset="0"/>
                <a:cs typeface="Courier New" pitchFamily="49" charset="0"/>
              </a:rPr>
              <a:t>lvlnboot(1M)</a:t>
            </a:r>
            <a:r>
              <a:rPr lang="en-US" sz="1800" dirty="0" smtClean="0">
                <a:solidFill>
                  <a:schemeClr val="bg1"/>
                </a:solidFill>
              </a:rPr>
              <a:t> or </a:t>
            </a:r>
            <a:r>
              <a:rPr lang="en-US" sz="1800" dirty="0" smtClean="0">
                <a:solidFill>
                  <a:schemeClr val="bg1"/>
                </a:solidFill>
                <a:latin typeface="Courier New" pitchFamily="49" charset="0"/>
                <a:cs typeface="Courier New" pitchFamily="49" charset="0"/>
              </a:rPr>
              <a:t>vxvmboot(1M)</a:t>
            </a:r>
            <a:r>
              <a:rPr lang="en-US" sz="1800" dirty="0" smtClean="0">
                <a:solidFill>
                  <a:schemeClr val="bg1"/>
                </a:solidFill>
              </a:rPr>
              <a:t> and devices marked in </a:t>
            </a:r>
            <a:r>
              <a:rPr lang="en-US" sz="1800" dirty="0" smtClean="0">
                <a:solidFill>
                  <a:schemeClr val="bg1"/>
                </a:solidFill>
                <a:latin typeface="Courier New" pitchFamily="49" charset="0"/>
                <a:cs typeface="Courier New" pitchFamily="49" charset="0"/>
              </a:rPr>
              <a:t>/stand/system</a:t>
            </a:r>
            <a:r>
              <a:rPr lang="en-US" sz="1800" dirty="0" smtClean="0">
                <a:solidFill>
                  <a:schemeClr val="bg1"/>
                </a:solidFill>
              </a:rPr>
              <a:t> for dump will be ignored during boot-up. This is the preferred method for dump device configuration and will be used from this HP-UX release onwards. This mode can be enabled using the </a:t>
            </a:r>
            <a:r>
              <a:rPr lang="en-US" sz="1800" dirty="0" smtClean="0">
                <a:solidFill>
                  <a:schemeClr val="bg1"/>
                </a:solidFill>
                <a:latin typeface="Courier New" pitchFamily="49" charset="0"/>
                <a:cs typeface="Courier New" pitchFamily="49" charset="0"/>
              </a:rPr>
              <a:t>crashconf -s</a:t>
            </a:r>
            <a:r>
              <a:rPr lang="en-US" sz="1800" dirty="0" smtClean="0">
                <a:solidFill>
                  <a:schemeClr val="bg1"/>
                </a:solidFill>
              </a:rPr>
              <a:t> option. VxVM stores extent information of persistent dump logical volumes in </a:t>
            </a:r>
            <a:r>
              <a:rPr lang="en-US" sz="1800" dirty="0" smtClean="0">
                <a:solidFill>
                  <a:schemeClr val="bg1"/>
                </a:solidFill>
                <a:latin typeface="Courier New" pitchFamily="49" charset="0"/>
                <a:cs typeface="Courier New" pitchFamily="49" charset="0"/>
              </a:rPr>
              <a:t>lif(4)</a:t>
            </a:r>
            <a:r>
              <a:rPr lang="en-US" sz="1800" dirty="0" smtClean="0">
                <a:solidFill>
                  <a:schemeClr val="bg1"/>
                </a:solidFill>
              </a:rPr>
              <a:t>. </a:t>
            </a:r>
            <a:r>
              <a:rPr lang="en-US" sz="1800" b="1" dirty="0" smtClean="0">
                <a:solidFill>
                  <a:schemeClr val="bg1"/>
                </a:solidFill>
              </a:rPr>
              <a:t>Up to ten VxVM logical volumes can be marked persistent. The logical volumes which are not part of the root volume group cannot be configured as persistent dump devices.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Persistent Dump Devices – Part 2</a:t>
            </a:r>
          </a:p>
        </p:txBody>
      </p:sp>
      <p:sp>
        <p:nvSpPr>
          <p:cNvPr id="30725" name="Rectangle 3"/>
          <p:cNvSpPr>
            <a:spLocks noGrp="1" noChangeArrowheads="1"/>
          </p:cNvSpPr>
          <p:nvPr>
            <p:ph type="body" idx="1"/>
          </p:nvPr>
        </p:nvSpPr>
        <p:spPr>
          <a:xfrm>
            <a:off x="400050" y="1338263"/>
            <a:ext cx="8439150" cy="5137150"/>
          </a:xfrm>
        </p:spPr>
        <p:txBody>
          <a:bodyPr/>
          <a:lstStyle/>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config_deprecated_mode</a:t>
            </a:r>
          </a:p>
          <a:p>
            <a:pPr>
              <a:buNone/>
            </a:pPr>
            <a:endParaRPr lang="en-US" sz="2000" dirty="0" smtClean="0">
              <a:solidFill>
                <a:schemeClr val="bg1"/>
              </a:solidFill>
            </a:endParaRPr>
          </a:p>
          <a:p>
            <a:pPr>
              <a:buNone/>
            </a:pPr>
            <a:r>
              <a:rPr lang="en-US" sz="2000" dirty="0" smtClean="0">
                <a:solidFill>
                  <a:schemeClr val="bg1"/>
                </a:solidFill>
              </a:rPr>
              <a:t>	The logical volumes marked for dump using </a:t>
            </a:r>
            <a:r>
              <a:rPr lang="en-US" sz="2000" dirty="0" smtClean="0">
                <a:solidFill>
                  <a:schemeClr val="bg1"/>
                </a:solidFill>
                <a:latin typeface="Courier New" pitchFamily="49" charset="0"/>
                <a:cs typeface="Courier New" pitchFamily="49" charset="0"/>
              </a:rPr>
              <a:t>lvlnboot(1M)</a:t>
            </a:r>
            <a:r>
              <a:rPr lang="en-US" sz="2000" dirty="0" smtClean="0">
                <a:solidFill>
                  <a:schemeClr val="bg1"/>
                </a:solidFill>
              </a:rPr>
              <a:t> or </a:t>
            </a:r>
            <a:r>
              <a:rPr lang="en-US" sz="2000" dirty="0" smtClean="0">
                <a:solidFill>
                  <a:schemeClr val="bg1"/>
                </a:solidFill>
                <a:latin typeface="Courier New" pitchFamily="49" charset="0"/>
                <a:cs typeface="Courier New" pitchFamily="49" charset="0"/>
              </a:rPr>
              <a:t>vxvmboot(1M)</a:t>
            </a:r>
            <a:r>
              <a:rPr lang="en-US" sz="2000" dirty="0" smtClean="0">
                <a:solidFill>
                  <a:schemeClr val="bg1"/>
                </a:solidFill>
              </a:rPr>
              <a:t> and devices marked in </a:t>
            </a:r>
            <a:r>
              <a:rPr lang="en-US" sz="2000" dirty="0" smtClean="0">
                <a:solidFill>
                  <a:schemeClr val="bg1"/>
                </a:solidFill>
                <a:latin typeface="Courier New" pitchFamily="49" charset="0"/>
                <a:cs typeface="Courier New" pitchFamily="49" charset="0"/>
              </a:rPr>
              <a:t>/stand/system </a:t>
            </a:r>
            <a:r>
              <a:rPr lang="en-US" sz="2000" dirty="0" smtClean="0">
                <a:solidFill>
                  <a:schemeClr val="bg1"/>
                </a:solidFill>
              </a:rPr>
              <a:t>for dump will be configured as dump devices during boot-up. Devices marked as persistent, using </a:t>
            </a:r>
            <a:r>
              <a:rPr lang="en-US" sz="2000" dirty="0" smtClean="0">
                <a:solidFill>
                  <a:schemeClr val="bg1"/>
                </a:solidFill>
                <a:latin typeface="Courier New" pitchFamily="49" charset="0"/>
                <a:cs typeface="Courier New" pitchFamily="49" charset="0"/>
              </a:rPr>
              <a:t>crashconf -s</a:t>
            </a:r>
            <a:r>
              <a:rPr lang="en-US" sz="2000" dirty="0" smtClean="0">
                <a:solidFill>
                  <a:schemeClr val="bg1"/>
                </a:solidFill>
              </a:rPr>
              <a:t>, will be ignored during boot-up. Marking devices using </a:t>
            </a:r>
            <a:r>
              <a:rPr lang="en-US" sz="2000" dirty="0" smtClean="0">
                <a:solidFill>
                  <a:schemeClr val="bg1"/>
                </a:solidFill>
                <a:latin typeface="Courier New" pitchFamily="49" charset="0"/>
                <a:cs typeface="Courier New" pitchFamily="49" charset="0"/>
              </a:rPr>
              <a:t>lvlnboot(1M)</a:t>
            </a: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vxvmboot(1M)</a:t>
            </a:r>
            <a:r>
              <a:rPr lang="en-US" sz="2000" dirty="0" smtClean="0">
                <a:solidFill>
                  <a:schemeClr val="bg1"/>
                </a:solidFill>
              </a:rPr>
              <a:t>, and </a:t>
            </a:r>
            <a:r>
              <a:rPr lang="en-US" sz="2000" dirty="0" smtClean="0">
                <a:solidFill>
                  <a:schemeClr val="bg1"/>
                </a:solidFill>
                <a:latin typeface="Courier New" pitchFamily="49" charset="0"/>
                <a:cs typeface="Courier New" pitchFamily="49" charset="0"/>
              </a:rPr>
              <a:t>/stand/system </a:t>
            </a:r>
            <a:r>
              <a:rPr lang="en-US" sz="2000" dirty="0" smtClean="0">
                <a:solidFill>
                  <a:schemeClr val="bg1"/>
                </a:solidFill>
              </a:rPr>
              <a:t>will be obsolete in the next HP-UX release. This mode is deprecated on HP-UX 11.31 and will be obsolete in the next HP-UX release. This is the default mode for dump and can be enabled using the </a:t>
            </a:r>
            <a:r>
              <a:rPr lang="en-US" sz="2000" dirty="0" smtClean="0">
                <a:solidFill>
                  <a:schemeClr val="bg1"/>
                </a:solidFill>
                <a:latin typeface="Courier New" pitchFamily="49" charset="0"/>
                <a:cs typeface="Courier New" pitchFamily="49" charset="0"/>
              </a:rPr>
              <a:t>crashconf -o</a:t>
            </a:r>
            <a:r>
              <a:rPr lang="en-US" sz="2000" dirty="0" smtClean="0">
                <a:solidFill>
                  <a:schemeClr val="bg1"/>
                </a:solidFill>
              </a:rPr>
              <a:t> option.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Dump Devices and Bad Block Relocation</a:t>
            </a:r>
          </a:p>
        </p:txBody>
      </p:sp>
      <p:sp>
        <p:nvSpPr>
          <p:cNvPr id="30725" name="Rectangle 3"/>
          <p:cNvSpPr>
            <a:spLocks noGrp="1" noChangeArrowheads="1"/>
          </p:cNvSpPr>
          <p:nvPr>
            <p:ph type="body" idx="1"/>
          </p:nvPr>
        </p:nvSpPr>
        <p:spPr>
          <a:xfrm>
            <a:off x="400050" y="1338263"/>
            <a:ext cx="8439150" cy="5137150"/>
          </a:xfrm>
        </p:spPr>
        <p:txBody>
          <a:bodyPr/>
          <a:lstStyle/>
          <a:p>
            <a:r>
              <a:rPr lang="en-US" sz="2000" dirty="0" smtClean="0">
                <a:solidFill>
                  <a:schemeClr val="bg1"/>
                </a:solidFill>
              </a:rPr>
              <a:t>From HP-UX 11.23 release onwards, the LVM bad block relocation feature is obsolete. However, for compatibility reasons the value is maintained as a logical volume attribute.</a:t>
            </a:r>
          </a:p>
          <a:p>
            <a:pPr>
              <a:buNone/>
            </a:pPr>
            <a:endParaRPr lang="en-US" sz="2000" dirty="0" smtClean="0">
              <a:solidFill>
                <a:schemeClr val="bg1"/>
              </a:solidFill>
            </a:endParaRPr>
          </a:p>
          <a:p>
            <a:r>
              <a:rPr lang="en-US" sz="2000" dirty="0" smtClean="0">
                <a:solidFill>
                  <a:schemeClr val="bg1"/>
                </a:solidFill>
              </a:rPr>
              <a:t>If BBRA is not disabled when dump device is created, HP-UX complains about “unsupported disk layout”.</a:t>
            </a:r>
          </a:p>
          <a:p>
            <a:endParaRPr lang="en-AU" sz="2000" dirty="0" smtClean="0">
              <a:solidFill>
                <a:schemeClr val="bg1"/>
              </a:solidFill>
            </a:endParaRPr>
          </a:p>
          <a:p>
            <a:r>
              <a:rPr lang="en-AU" sz="2000" dirty="0" smtClean="0">
                <a:solidFill>
                  <a:schemeClr val="bg1"/>
                </a:solidFill>
              </a:rPr>
              <a:t>Hence, the correct procedure to create a dump device in LVM is:</a:t>
            </a:r>
          </a:p>
          <a:p>
            <a:pPr>
              <a:buNone/>
            </a:pPr>
            <a:endParaRPr lang="en-AU" sz="2000" dirty="0" smtClean="0">
              <a:solidFill>
                <a:schemeClr val="bg1"/>
              </a:solidFill>
            </a:endParaRPr>
          </a:p>
          <a:p>
            <a:pPr>
              <a:buNone/>
            </a:pPr>
            <a:r>
              <a:rPr lang="en-AU" sz="2000" dirty="0" smtClean="0">
                <a:solidFill>
                  <a:schemeClr val="bg1"/>
                </a:solidFill>
              </a:rPr>
              <a:t>	# </a:t>
            </a:r>
            <a:r>
              <a:rPr lang="en-US" sz="2000" dirty="0" smtClean="0">
                <a:solidFill>
                  <a:schemeClr val="bg1"/>
                </a:solidFill>
                <a:latin typeface="Courier New" pitchFamily="49" charset="0"/>
                <a:cs typeface="Courier New" pitchFamily="49" charset="0"/>
              </a:rPr>
              <a:t>lvcreate -C y </a:t>
            </a:r>
            <a:r>
              <a:rPr lang="en-US" sz="2000" b="1" dirty="0" smtClean="0">
                <a:solidFill>
                  <a:srgbClr val="00B0F0"/>
                </a:solidFill>
                <a:latin typeface="Courier New" pitchFamily="49" charset="0"/>
                <a:cs typeface="Courier New" pitchFamily="49" charset="0"/>
              </a:rPr>
              <a:t>-r n </a:t>
            </a:r>
            <a:r>
              <a:rPr lang="en-US" sz="2000" dirty="0" smtClean="0">
                <a:solidFill>
                  <a:schemeClr val="bg1"/>
                </a:solidFill>
                <a:latin typeface="Courier New" pitchFamily="49" charset="0"/>
                <a:cs typeface="Courier New" pitchFamily="49" charset="0"/>
              </a:rPr>
              <a:t>-L 16000 -n dump2 /dev/vgdump</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Crashconf Fails with Unsupported Disk Layout Error - VxVM</a:t>
            </a:r>
          </a:p>
        </p:txBody>
      </p:sp>
      <p:sp>
        <p:nvSpPr>
          <p:cNvPr id="30725" name="Rectangle 3"/>
          <p:cNvSpPr>
            <a:spLocks noGrp="1" noChangeArrowheads="1"/>
          </p:cNvSpPr>
          <p:nvPr>
            <p:ph type="body" idx="1"/>
          </p:nvPr>
        </p:nvSpPr>
        <p:spPr>
          <a:xfrm>
            <a:off x="400050" y="1143000"/>
            <a:ext cx="8439150" cy="5332413"/>
          </a:xfrm>
        </p:spPr>
        <p:txBody>
          <a:bodyPr/>
          <a:lstStyle/>
          <a:p>
            <a:pPr>
              <a:buNone/>
            </a:pPr>
            <a:r>
              <a:rPr lang="en-US" sz="1400" dirty="0" smtClean="0">
                <a:solidFill>
                  <a:schemeClr val="bg1"/>
                </a:solidFill>
              </a:rPr>
              <a:t>The volume dumpvol was added to the /etc/fstab file and crashconf was issued to increase the total dump </a:t>
            </a:r>
          </a:p>
          <a:p>
            <a:pPr>
              <a:buNone/>
            </a:pPr>
            <a:r>
              <a:rPr lang="en-US" sz="1400" dirty="0" smtClean="0">
                <a:solidFill>
                  <a:schemeClr val="bg1"/>
                </a:solidFill>
              </a:rPr>
              <a:t>area but crashconf failed with the message below:</a:t>
            </a:r>
          </a:p>
          <a:p>
            <a:pPr>
              <a:buNone/>
            </a:pPr>
            <a:r>
              <a:rPr lang="en-US" sz="1400" dirty="0" smtClean="0">
                <a:solidFill>
                  <a:schemeClr val="bg1"/>
                </a:solidFill>
              </a:rPr>
              <a:t> </a:t>
            </a:r>
          </a:p>
          <a:p>
            <a:pPr>
              <a:buNone/>
            </a:pPr>
            <a:r>
              <a:rPr lang="en-US" sz="1400" dirty="0" smtClean="0">
                <a:solidFill>
                  <a:schemeClr val="bg1"/>
                </a:solidFill>
              </a:rPr>
              <a:t>/dev/vx/dsk/rootdg/dumpvol: error: unsupported disk layout</a:t>
            </a:r>
          </a:p>
          <a:p>
            <a:pPr>
              <a:buNone/>
            </a:pPr>
            <a:r>
              <a:rPr lang="en-US" sz="1400" dirty="0" smtClean="0">
                <a:solidFill>
                  <a:schemeClr val="bg1"/>
                </a:solidFill>
              </a:rPr>
              <a:t> </a:t>
            </a:r>
          </a:p>
          <a:p>
            <a:pPr>
              <a:buNone/>
            </a:pPr>
            <a:r>
              <a:rPr lang="en-US" sz="1400" dirty="0" smtClean="0">
                <a:solidFill>
                  <a:schemeClr val="bg1"/>
                </a:solidFill>
              </a:rPr>
              <a:t>The crashconf error is due to the dump area not being contiguous:</a:t>
            </a:r>
          </a:p>
          <a:p>
            <a:pPr>
              <a:buNone/>
            </a:pPr>
            <a:r>
              <a:rPr lang="en-US" sz="1400" dirty="0" smtClean="0">
                <a:solidFill>
                  <a:schemeClr val="bg1"/>
                </a:solidFill>
              </a:rPr>
              <a:t> </a:t>
            </a:r>
          </a:p>
          <a:p>
            <a:pPr>
              <a:buNone/>
            </a:pPr>
            <a:r>
              <a:rPr lang="en-US" sz="1300" dirty="0" smtClean="0">
                <a:solidFill>
                  <a:schemeClr val="bg1"/>
                </a:solidFill>
                <a:latin typeface="Courier New" pitchFamily="49" charset="0"/>
                <a:cs typeface="Courier New" pitchFamily="49" charset="0"/>
              </a:rPr>
              <a:t># vxprint -g rootdg -ht  </a:t>
            </a:r>
          </a:p>
          <a:p>
            <a:pPr>
              <a:buNone/>
            </a:pPr>
            <a:r>
              <a:rPr lang="en-US" sz="1300" dirty="0" smtClean="0">
                <a:solidFill>
                  <a:schemeClr val="bg1"/>
                </a:solidFill>
                <a:latin typeface="Courier New" pitchFamily="49" charset="0"/>
                <a:cs typeface="Courier New" pitchFamily="49" charset="0"/>
              </a:rPr>
              <a:t>v  dumpvol      -            ENABLED  ACTIVE   204800   SELECT    -    swap</a:t>
            </a:r>
          </a:p>
          <a:p>
            <a:pPr>
              <a:buNone/>
            </a:pPr>
            <a:r>
              <a:rPr lang="en-US" sz="1300" dirty="0" smtClean="0">
                <a:solidFill>
                  <a:schemeClr val="bg1"/>
                </a:solidFill>
                <a:latin typeface="Courier New" pitchFamily="49" charset="0"/>
                <a:cs typeface="Courier New" pitchFamily="49" charset="0"/>
              </a:rPr>
              <a:t>pl dumpvol-01   dumpvol      ENABLED  ACTIVE   204800   CONCAT    -      RW</a:t>
            </a:r>
          </a:p>
          <a:p>
            <a:pPr>
              <a:buNone/>
            </a:pPr>
            <a:r>
              <a:rPr lang="en-US" sz="1300" dirty="0" smtClean="0">
                <a:solidFill>
                  <a:schemeClr val="bg1"/>
                </a:solidFill>
                <a:latin typeface="Courier New" pitchFamily="49" charset="0"/>
                <a:cs typeface="Courier New" pitchFamily="49" charset="0"/>
              </a:rPr>
              <a:t>sd rootdisk01-07 dumpvol-01  rootdisk01 1081344 102400  0         c1t4d0   ENA</a:t>
            </a:r>
          </a:p>
          <a:p>
            <a:pPr>
              <a:buNone/>
            </a:pPr>
            <a:r>
              <a:rPr lang="en-US" sz="1300" dirty="0" smtClean="0">
                <a:solidFill>
                  <a:schemeClr val="bg1"/>
                </a:solidFill>
                <a:latin typeface="Courier New" pitchFamily="49" charset="0"/>
                <a:cs typeface="Courier New" pitchFamily="49" charset="0"/>
              </a:rPr>
              <a:t>sd rootdisk01-17 dumpvol-01  rootdisk01 5702418 102400  </a:t>
            </a:r>
            <a:r>
              <a:rPr lang="en-US" sz="1300" b="1" dirty="0" smtClean="0">
                <a:solidFill>
                  <a:srgbClr val="00B0F0"/>
                </a:solidFill>
                <a:latin typeface="Courier New" pitchFamily="49" charset="0"/>
                <a:cs typeface="Courier New" pitchFamily="49" charset="0"/>
              </a:rPr>
              <a:t>102400</a:t>
            </a:r>
            <a:r>
              <a:rPr lang="en-US" sz="1300" dirty="0" smtClean="0">
                <a:solidFill>
                  <a:schemeClr val="bg1"/>
                </a:solidFill>
                <a:latin typeface="Courier New" pitchFamily="49" charset="0"/>
                <a:cs typeface="Courier New" pitchFamily="49" charset="0"/>
              </a:rPr>
              <a:t>    c1t4d0   ENA</a:t>
            </a:r>
          </a:p>
          <a:p>
            <a:endParaRPr lang="en-US" sz="1400" dirty="0" smtClean="0">
              <a:solidFill>
                <a:schemeClr val="bg1"/>
              </a:solidFill>
            </a:endParaRPr>
          </a:p>
          <a:p>
            <a:pPr>
              <a:buNone/>
            </a:pPr>
            <a:r>
              <a:rPr lang="en-US" sz="1400" dirty="0" smtClean="0">
                <a:solidFill>
                  <a:schemeClr val="bg1"/>
                </a:solidFill>
              </a:rPr>
              <a:t>The dumpvol volume has two areas on c1t4d0. The first is rootdisk01-07 which starts at  1081344 and is </a:t>
            </a:r>
          </a:p>
          <a:p>
            <a:pPr>
              <a:buNone/>
            </a:pPr>
            <a:r>
              <a:rPr lang="en-US" sz="1400" dirty="0" smtClean="0">
                <a:solidFill>
                  <a:schemeClr val="bg1"/>
                </a:solidFill>
              </a:rPr>
              <a:t>102400 kb in size and the second is rootdisk01-17 which starts at  5702418 and is also 102400 kb in </a:t>
            </a:r>
          </a:p>
          <a:p>
            <a:pPr>
              <a:buNone/>
            </a:pPr>
            <a:r>
              <a:rPr lang="en-US" sz="1400" dirty="0" smtClean="0">
                <a:solidFill>
                  <a:schemeClr val="bg1"/>
                </a:solidFill>
              </a:rPr>
              <a:t>size. The volume dumpvol needs to be contiguous so the  last 102400 kb should be reduced from </a:t>
            </a:r>
          </a:p>
          <a:p>
            <a:pPr>
              <a:buNone/>
            </a:pPr>
            <a:r>
              <a:rPr lang="en-US" sz="1400" dirty="0" smtClean="0">
                <a:solidFill>
                  <a:schemeClr val="bg1"/>
                </a:solidFill>
              </a:rPr>
              <a:t>dumpvol.  To reduce dumpvol:</a:t>
            </a:r>
          </a:p>
          <a:p>
            <a:pPr>
              <a:buNone/>
            </a:pPr>
            <a:endParaRPr lang="en-US" sz="1400" dirty="0" smtClean="0">
              <a:solidFill>
                <a:schemeClr val="bg1"/>
              </a:solidFill>
            </a:endParaRPr>
          </a:p>
          <a:p>
            <a:pPr>
              <a:buNone/>
            </a:pPr>
            <a:r>
              <a:rPr lang="en-US" sz="1400" dirty="0" smtClean="0">
                <a:solidFill>
                  <a:schemeClr val="bg1"/>
                </a:solidFill>
                <a:latin typeface="Courier New" pitchFamily="49" charset="0"/>
                <a:cs typeface="Courier New" pitchFamily="49" charset="0"/>
              </a:rPr>
              <a:t># vxassist shrinkby dumpvol </a:t>
            </a:r>
            <a:r>
              <a:rPr lang="en-US" sz="1400" b="1" dirty="0" smtClean="0">
                <a:solidFill>
                  <a:srgbClr val="00B0F0"/>
                </a:solidFill>
                <a:latin typeface="Courier New" pitchFamily="49" charset="0"/>
                <a:cs typeface="Courier New" pitchFamily="49" charset="0"/>
              </a:rPr>
              <a:t>102400</a:t>
            </a:r>
            <a:endParaRPr lang="en-US" sz="1400" b="1" dirty="0">
              <a:solidFill>
                <a:srgbClr val="00B0F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Crashconf Fails with Unsupported Disk Layout Error - LVM</a:t>
            </a:r>
          </a:p>
        </p:txBody>
      </p:sp>
      <p:sp>
        <p:nvSpPr>
          <p:cNvPr id="30725" name="Rectangle 3"/>
          <p:cNvSpPr>
            <a:spLocks noGrp="1" noChangeArrowheads="1"/>
          </p:cNvSpPr>
          <p:nvPr>
            <p:ph type="body" idx="1"/>
          </p:nvPr>
        </p:nvSpPr>
        <p:spPr>
          <a:xfrm>
            <a:off x="400050" y="1143000"/>
            <a:ext cx="8439150" cy="5332413"/>
          </a:xfrm>
        </p:spPr>
        <p:txBody>
          <a:bodyPr/>
          <a:lstStyle/>
          <a:p>
            <a:pPr>
              <a:buNone/>
            </a:pPr>
            <a:r>
              <a:rPr lang="en-US" sz="2200" dirty="0" smtClean="0">
                <a:solidFill>
                  <a:schemeClr val="bg1"/>
                </a:solidFill>
              </a:rPr>
              <a:t>/dev/vg01/lvswap: error: unsupported disk layout</a:t>
            </a:r>
          </a:p>
          <a:p>
            <a:pPr>
              <a:buNone/>
            </a:pPr>
            <a:r>
              <a:rPr lang="en-US" sz="2200" dirty="0" smtClean="0">
                <a:solidFill>
                  <a:schemeClr val="bg1"/>
                </a:solidFill>
              </a:rPr>
              <a:t> </a:t>
            </a:r>
          </a:p>
          <a:p>
            <a:pPr>
              <a:buNone/>
            </a:pPr>
            <a:r>
              <a:rPr lang="en-US" sz="2200" dirty="0" smtClean="0">
                <a:solidFill>
                  <a:schemeClr val="bg1"/>
                </a:solidFill>
                <a:latin typeface="Courier New" pitchFamily="49" charset="0"/>
                <a:cs typeface="Courier New" pitchFamily="49" charset="0"/>
              </a:rPr>
              <a:t># lvdisplay /dev/vg01/lvswap</a:t>
            </a:r>
          </a:p>
          <a:p>
            <a:pPr>
              <a:buNone/>
            </a:pPr>
            <a:r>
              <a:rPr lang="en-US" sz="2200" dirty="0" smtClean="0">
                <a:solidFill>
                  <a:schemeClr val="bg1"/>
                </a:solidFill>
                <a:latin typeface="Courier New" pitchFamily="49" charset="0"/>
                <a:cs typeface="Courier New" pitchFamily="49" charset="0"/>
              </a:rPr>
              <a:t>....</a:t>
            </a:r>
          </a:p>
          <a:p>
            <a:pPr>
              <a:buNone/>
            </a:pPr>
            <a:r>
              <a:rPr lang="en-US" sz="2200" dirty="0" smtClean="0">
                <a:solidFill>
                  <a:schemeClr val="bg1"/>
                </a:solidFill>
                <a:latin typeface="Courier New" pitchFamily="49" charset="0"/>
                <a:cs typeface="Courier New" pitchFamily="49" charset="0"/>
              </a:rPr>
              <a:t>Bad block             on</a:t>
            </a:r>
          </a:p>
          <a:p>
            <a:pPr>
              <a:buNone/>
            </a:pPr>
            <a:r>
              <a:rPr lang="en-US" sz="2200" dirty="0" smtClean="0">
                <a:solidFill>
                  <a:schemeClr val="bg1"/>
                </a:solidFill>
                <a:latin typeface="Courier New" pitchFamily="49" charset="0"/>
                <a:cs typeface="Courier New" pitchFamily="49" charset="0"/>
              </a:rPr>
              <a:t>Allocation            strict</a:t>
            </a:r>
          </a:p>
          <a:p>
            <a:pPr>
              <a:buNone/>
            </a:pPr>
            <a:r>
              <a:rPr lang="en-US" sz="2200" dirty="0" smtClean="0">
                <a:solidFill>
                  <a:schemeClr val="bg1"/>
                </a:solidFill>
              </a:rPr>
              <a:t> </a:t>
            </a:r>
          </a:p>
          <a:p>
            <a:pPr>
              <a:buNone/>
            </a:pPr>
            <a:r>
              <a:rPr lang="en-US" sz="2200" dirty="0" smtClean="0">
                <a:solidFill>
                  <a:schemeClr val="bg1"/>
                </a:solidFill>
              </a:rPr>
              <a:t>Dump is required to be contiguous and have bad block reallocation </a:t>
            </a:r>
          </a:p>
          <a:p>
            <a:pPr>
              <a:buNone/>
            </a:pPr>
            <a:r>
              <a:rPr lang="en-US" sz="2200" dirty="0" smtClean="0">
                <a:solidFill>
                  <a:schemeClr val="bg1"/>
                </a:solidFill>
              </a:rPr>
              <a:t>turned off:</a:t>
            </a:r>
          </a:p>
          <a:p>
            <a:pPr>
              <a:buNone/>
            </a:pPr>
            <a:endParaRPr lang="en-US" sz="2200" dirty="0" smtClean="0">
              <a:solidFill>
                <a:schemeClr val="bg1"/>
              </a:solidFill>
            </a:endParaRPr>
          </a:p>
          <a:p>
            <a:pPr>
              <a:buNone/>
            </a:pPr>
            <a:r>
              <a:rPr lang="en-US" sz="2200" dirty="0" smtClean="0">
                <a:solidFill>
                  <a:schemeClr val="bg1"/>
                </a:solidFill>
                <a:latin typeface="Courier New" pitchFamily="49" charset="0"/>
                <a:cs typeface="Courier New" pitchFamily="49" charset="0"/>
              </a:rPr>
              <a:t># lvchange -C y -r n /dev/vg01/lvswap</a:t>
            </a:r>
            <a:endParaRPr lang="en-US" sz="2200" b="1" dirty="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VxVM Dump Device Creation* – Part 1</a:t>
            </a:r>
          </a:p>
        </p:txBody>
      </p:sp>
      <p:sp>
        <p:nvSpPr>
          <p:cNvPr id="30725" name="Rectangle 3"/>
          <p:cNvSpPr>
            <a:spLocks noGrp="1" noChangeArrowheads="1"/>
          </p:cNvSpPr>
          <p:nvPr>
            <p:ph type="body" idx="1"/>
          </p:nvPr>
        </p:nvSpPr>
        <p:spPr>
          <a:xfrm>
            <a:off x="400050" y="1338263"/>
            <a:ext cx="8439150" cy="5137150"/>
          </a:xfrm>
        </p:spPr>
        <p:txBody>
          <a:bodyPr/>
          <a:lstStyle/>
          <a:p>
            <a:pPr>
              <a:buNone/>
            </a:pPr>
            <a:r>
              <a:rPr lang="en-US" sz="2000" dirty="0" smtClean="0">
                <a:solidFill>
                  <a:schemeClr val="bg1"/>
                </a:solidFill>
                <a:cs typeface="Courier New" pitchFamily="49" charset="0"/>
              </a:rPr>
              <a:t>With Volume Manager 5.0 on HP-UX 11.31, to initialize the disk, must use </a:t>
            </a:r>
          </a:p>
          <a:p>
            <a:pPr>
              <a:buNone/>
            </a:pPr>
            <a:r>
              <a:rPr lang="en-US" sz="2000" dirty="0" smtClean="0">
                <a:solidFill>
                  <a:schemeClr val="bg1"/>
                </a:solidFill>
                <a:latin typeface="Courier New" pitchFamily="49" charset="0"/>
                <a:cs typeface="Courier New" pitchFamily="49" charset="0"/>
              </a:rPr>
              <a:t>vxdisksetup -ifB &lt;disk&gt; </a:t>
            </a:r>
            <a:r>
              <a:rPr lang="en-US" sz="2000" dirty="0" smtClean="0">
                <a:solidFill>
                  <a:schemeClr val="bg1"/>
                </a:solidFill>
                <a:cs typeface="Courier New" pitchFamily="49" charset="0"/>
              </a:rPr>
              <a:t>command, </a:t>
            </a:r>
            <a:r>
              <a:rPr lang="en-US" sz="2000" dirty="0" smtClean="0">
                <a:solidFill>
                  <a:schemeClr val="bg1"/>
                </a:solidFill>
                <a:latin typeface="Courier New" pitchFamily="49" charset="0"/>
                <a:cs typeface="Courier New" pitchFamily="49" charset="0"/>
              </a:rPr>
              <a:t>vxdiskadm</a:t>
            </a:r>
            <a:r>
              <a:rPr lang="en-US" sz="2000" dirty="0" smtClean="0">
                <a:solidFill>
                  <a:schemeClr val="bg1"/>
                </a:solidFill>
                <a:cs typeface="Courier New" pitchFamily="49" charset="0"/>
              </a:rPr>
              <a:t> is unable to </a:t>
            </a:r>
          </a:p>
          <a:p>
            <a:pPr>
              <a:buNone/>
            </a:pPr>
            <a:r>
              <a:rPr lang="en-US" sz="2000" dirty="0" smtClean="0">
                <a:solidFill>
                  <a:schemeClr val="bg1"/>
                </a:solidFill>
                <a:cs typeface="Courier New" pitchFamily="49" charset="0"/>
              </a:rPr>
              <a:t>initialize the disk correctly for use with </a:t>
            </a:r>
            <a:r>
              <a:rPr lang="en-US" sz="2000" dirty="0" smtClean="0">
                <a:solidFill>
                  <a:schemeClr val="bg1"/>
                </a:solidFill>
                <a:latin typeface="Courier New" pitchFamily="49" charset="0"/>
                <a:cs typeface="Courier New" pitchFamily="49" charset="0"/>
              </a:rPr>
              <a:t>crashconf</a:t>
            </a:r>
            <a:r>
              <a:rPr lang="en-US" sz="2000" dirty="0" smtClean="0">
                <a:solidFill>
                  <a:schemeClr val="bg1"/>
                </a:solidFill>
                <a:cs typeface="Courier New" pitchFamily="49" charset="0"/>
              </a:rPr>
              <a:t>. Please note that CDS </a:t>
            </a:r>
          </a:p>
          <a:p>
            <a:pPr>
              <a:buNone/>
            </a:pPr>
            <a:r>
              <a:rPr lang="en-US" sz="2000" dirty="0" smtClean="0">
                <a:solidFill>
                  <a:schemeClr val="bg1"/>
                </a:solidFill>
                <a:cs typeface="Courier New" pitchFamily="49" charset="0"/>
              </a:rPr>
              <a:t>diskgroups are not affected. Those can still be initialized via </a:t>
            </a:r>
            <a:r>
              <a:rPr lang="en-US" sz="2000" dirty="0" smtClean="0">
                <a:solidFill>
                  <a:schemeClr val="bg1"/>
                </a:solidFill>
                <a:latin typeface="Courier New" pitchFamily="49" charset="0"/>
                <a:cs typeface="Courier New" pitchFamily="49" charset="0"/>
              </a:rPr>
              <a:t>vxdiskadm</a:t>
            </a:r>
            <a:r>
              <a:rPr lang="en-US" sz="2000" dirty="0" smtClean="0">
                <a:solidFill>
                  <a:schemeClr val="bg1"/>
                </a:solidFill>
                <a:cs typeface="Courier New" pitchFamily="49" charset="0"/>
              </a:rPr>
              <a:t>.</a:t>
            </a:r>
          </a:p>
          <a:p>
            <a:pPr>
              <a:buNone/>
            </a:pPr>
            <a:endParaRPr lang="en-AU" sz="2000" dirty="0" smtClean="0">
              <a:solidFill>
                <a:schemeClr val="bg1"/>
              </a:solidFill>
              <a:cs typeface="Courier New" pitchFamily="49" charset="0"/>
            </a:endParaRPr>
          </a:p>
          <a:p>
            <a:pPr>
              <a:buNone/>
            </a:pPr>
            <a:r>
              <a:rPr lang="en-US" sz="1500" dirty="0" smtClean="0">
                <a:solidFill>
                  <a:schemeClr val="bg1"/>
                </a:solidFill>
                <a:latin typeface="Courier New" pitchFamily="49" charset="0"/>
                <a:cs typeface="Courier New" pitchFamily="49" charset="0"/>
              </a:rPr>
              <a:t># vxdisk list</a:t>
            </a:r>
          </a:p>
          <a:p>
            <a:pPr>
              <a:buNone/>
            </a:pPr>
            <a:r>
              <a:rPr lang="en-US" sz="1500" dirty="0" smtClean="0">
                <a:solidFill>
                  <a:schemeClr val="bg1"/>
                </a:solidFill>
                <a:latin typeface="Courier New" pitchFamily="49" charset="0"/>
                <a:cs typeface="Courier New" pitchFamily="49" charset="0"/>
              </a:rPr>
              <a:t>DEVICE       TYPE            DISK         GROUP        STATUS</a:t>
            </a:r>
          </a:p>
          <a:p>
            <a:pPr>
              <a:buNone/>
            </a:pPr>
            <a:r>
              <a:rPr lang="en-US" sz="1500" dirty="0" smtClean="0">
                <a:solidFill>
                  <a:schemeClr val="bg1"/>
                </a:solidFill>
                <a:latin typeface="Courier New" pitchFamily="49" charset="0"/>
                <a:cs typeface="Courier New" pitchFamily="49" charset="0"/>
              </a:rPr>
              <a:t>c2t0d0s2     auto:none       -            -            online invalid</a:t>
            </a:r>
          </a:p>
          <a:p>
            <a:pPr>
              <a:buNone/>
            </a:pPr>
            <a:r>
              <a:rPr lang="en-US" sz="1500" dirty="0" smtClean="0">
                <a:solidFill>
                  <a:schemeClr val="bg1"/>
                </a:solidFill>
                <a:latin typeface="Courier New" pitchFamily="49" charset="0"/>
                <a:cs typeface="Courier New" pitchFamily="49" charset="0"/>
              </a:rPr>
              <a:t>c2t1d0s2     auto:hpdisk     rootdisk01   rootdg       online</a:t>
            </a:r>
          </a:p>
          <a:p>
            <a:pPr>
              <a:buNone/>
            </a:pPr>
            <a:endParaRPr lang="en-US" sz="1500" dirty="0" smtClean="0">
              <a:solidFill>
                <a:schemeClr val="bg1"/>
              </a:solidFill>
              <a:latin typeface="Courier New" pitchFamily="49" charset="0"/>
              <a:cs typeface="Courier New" pitchFamily="49" charset="0"/>
            </a:endParaRPr>
          </a:p>
          <a:p>
            <a:pPr>
              <a:buNone/>
            </a:pPr>
            <a:r>
              <a:rPr lang="en-US" sz="1500" dirty="0" smtClean="0">
                <a:solidFill>
                  <a:schemeClr val="bg1"/>
                </a:solidFill>
                <a:latin typeface="Courier New" pitchFamily="49" charset="0"/>
                <a:cs typeface="Courier New" pitchFamily="49" charset="0"/>
              </a:rPr>
              <a:t># vxdisk -f init c2t0d0s2 format=hpdisk</a:t>
            </a:r>
          </a:p>
          <a:p>
            <a:pPr>
              <a:buNone/>
            </a:pPr>
            <a:endParaRPr lang="en-AU" sz="1500" dirty="0" smtClean="0">
              <a:solidFill>
                <a:schemeClr val="bg1"/>
              </a:solidFill>
              <a:latin typeface="Courier New" pitchFamily="49" charset="0"/>
              <a:cs typeface="Courier New" pitchFamily="49" charset="0"/>
            </a:endParaRPr>
          </a:p>
          <a:p>
            <a:pPr>
              <a:buNone/>
            </a:pPr>
            <a:r>
              <a:rPr lang="en-US" sz="1500" dirty="0" smtClean="0">
                <a:solidFill>
                  <a:schemeClr val="bg1"/>
                </a:solidFill>
                <a:latin typeface="Courier New" pitchFamily="49" charset="0"/>
                <a:cs typeface="Courier New" pitchFamily="49" charset="0"/>
              </a:rPr>
              <a:t># vxdg init dumpdg c2t0d0s2 cds=off</a:t>
            </a:r>
          </a:p>
          <a:p>
            <a:pPr>
              <a:buNone/>
            </a:pPr>
            <a:endParaRPr lang="en-AU" sz="1500" dirty="0" smtClean="0">
              <a:solidFill>
                <a:schemeClr val="bg1"/>
              </a:solidFill>
              <a:latin typeface="Courier New" pitchFamily="49" charset="0"/>
              <a:cs typeface="Courier New" pitchFamily="49" charset="0"/>
            </a:endParaRPr>
          </a:p>
          <a:p>
            <a:pPr>
              <a:buNone/>
            </a:pPr>
            <a:r>
              <a:rPr lang="en-US" sz="1500" dirty="0" smtClean="0">
                <a:solidFill>
                  <a:schemeClr val="bg1"/>
                </a:solidFill>
                <a:latin typeface="Courier New" pitchFamily="49" charset="0"/>
                <a:cs typeface="Courier New" pitchFamily="49" charset="0"/>
              </a:rPr>
              <a:t># vxassist -g dumpdg -U swap make dumpvol 3g</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70788"/>
          </a:xfrm>
        </p:spPr>
        <p:txBody>
          <a:bodyPr/>
          <a:lstStyle/>
          <a:p>
            <a:pPr eaLnBrk="1" hangingPunct="1"/>
            <a:r>
              <a:rPr lang="en-AU" sz="3000" dirty="0" smtClean="0">
                <a:solidFill>
                  <a:schemeClr val="bg1"/>
                </a:solidFill>
              </a:rPr>
              <a:t>HP-UX VxVM Dump Device Creation – Part 2</a:t>
            </a:r>
          </a:p>
        </p:txBody>
      </p:sp>
      <p:sp>
        <p:nvSpPr>
          <p:cNvPr id="30725" name="Rectangle 3"/>
          <p:cNvSpPr>
            <a:spLocks noGrp="1" noChangeArrowheads="1"/>
          </p:cNvSpPr>
          <p:nvPr>
            <p:ph type="body" idx="1"/>
          </p:nvPr>
        </p:nvSpPr>
        <p:spPr>
          <a:xfrm>
            <a:off x="400050" y="1121665"/>
            <a:ext cx="8439150" cy="5583936"/>
          </a:xfrm>
        </p:spPr>
        <p:txBody>
          <a:bodyPr/>
          <a:lstStyle/>
          <a:p>
            <a:pPr>
              <a:buNone/>
            </a:pPr>
            <a:r>
              <a:rPr lang="en-US" sz="1500" dirty="0" smtClean="0">
                <a:solidFill>
                  <a:schemeClr val="bg1"/>
                </a:solidFill>
                <a:latin typeface="Courier New" pitchFamily="49" charset="0"/>
                <a:cs typeface="Courier New" pitchFamily="49" charset="0"/>
              </a:rPr>
              <a:t># crashconf -s /dev/vx/dsk/dumpdg/dumpvol</a:t>
            </a:r>
          </a:p>
          <a:p>
            <a:pPr>
              <a:buNone/>
            </a:pPr>
            <a:endParaRPr lang="en-AU" sz="1500" dirty="0" smtClean="0">
              <a:solidFill>
                <a:schemeClr val="bg1"/>
              </a:solidFill>
              <a:latin typeface="Courier New" pitchFamily="49" charset="0"/>
              <a:cs typeface="Courier New" pitchFamily="49" charset="0"/>
            </a:endParaRPr>
          </a:p>
          <a:p>
            <a:pPr>
              <a:buNone/>
            </a:pPr>
            <a:r>
              <a:rPr lang="en-US" sz="900" dirty="0" smtClean="0">
                <a:solidFill>
                  <a:schemeClr val="bg1"/>
                </a:solidFill>
                <a:latin typeface="Courier New" pitchFamily="49" charset="0"/>
                <a:cs typeface="Courier New" pitchFamily="49" charset="0"/>
              </a:rPr>
              <a:t># crashconf -v</a:t>
            </a:r>
          </a:p>
          <a:p>
            <a:pPr>
              <a:buNone/>
            </a:pPr>
            <a:r>
              <a:rPr lang="en-US" sz="900" dirty="0" smtClean="0">
                <a:solidFill>
                  <a:schemeClr val="bg1"/>
                </a:solidFill>
                <a:latin typeface="Courier New" pitchFamily="49" charset="0"/>
                <a:cs typeface="Courier New" pitchFamily="49" charset="0"/>
              </a:rPr>
              <a:t>Crash dump configuration has been changed since boot.</a:t>
            </a:r>
          </a:p>
          <a:p>
            <a:pPr>
              <a:buNone/>
            </a:pPr>
            <a:endParaRPr lang="en-US" sz="900" dirty="0" smtClean="0">
              <a:solidFill>
                <a:schemeClr val="bg1"/>
              </a:solidFill>
              <a:latin typeface="Courier New" pitchFamily="49" charset="0"/>
              <a:cs typeface="Courier New" pitchFamily="49" charset="0"/>
            </a:endParaRPr>
          </a:p>
          <a:p>
            <a:pPr>
              <a:buNone/>
            </a:pPr>
            <a:r>
              <a:rPr lang="en-US" sz="900" dirty="0" smtClean="0">
                <a:solidFill>
                  <a:schemeClr val="bg1"/>
                </a:solidFill>
                <a:latin typeface="Courier New" pitchFamily="49" charset="0"/>
                <a:cs typeface="Courier New" pitchFamily="49" charset="0"/>
              </a:rPr>
              <a:t>CLASS          PAGES  INCLUDED IN DUMP  DESCRIPTION</a:t>
            </a:r>
          </a:p>
          <a:p>
            <a:pPr>
              <a:buNone/>
            </a:pPr>
            <a:r>
              <a:rPr lang="en-US" sz="900" dirty="0" smtClean="0">
                <a:solidFill>
                  <a:schemeClr val="bg1"/>
                </a:solidFill>
                <a:latin typeface="Courier New" pitchFamily="49" charset="0"/>
                <a:cs typeface="Courier New" pitchFamily="49" charset="0"/>
              </a:rPr>
              <a:t>--------  ----------  ----------------  -------------------------------------</a:t>
            </a:r>
          </a:p>
          <a:p>
            <a:pPr>
              <a:buNone/>
            </a:pPr>
            <a:r>
              <a:rPr lang="en-US" sz="900" dirty="0" smtClean="0">
                <a:solidFill>
                  <a:schemeClr val="bg1"/>
                </a:solidFill>
                <a:latin typeface="Courier New" pitchFamily="49" charset="0"/>
                <a:cs typeface="Courier New" pitchFamily="49" charset="0"/>
              </a:rPr>
              <a:t>UNUSED         10197  no,  by default   unused pages</a:t>
            </a:r>
          </a:p>
          <a:p>
            <a:pPr>
              <a:buNone/>
            </a:pPr>
            <a:r>
              <a:rPr lang="en-US" sz="900" dirty="0" smtClean="0">
                <a:solidFill>
                  <a:schemeClr val="bg1"/>
                </a:solidFill>
                <a:latin typeface="Courier New" pitchFamily="49" charset="0"/>
                <a:cs typeface="Courier New" pitchFamily="49" charset="0"/>
              </a:rPr>
              <a:t>USERPG        115131  no,  by default   user process pages</a:t>
            </a:r>
          </a:p>
          <a:p>
            <a:pPr>
              <a:buNone/>
            </a:pPr>
            <a:r>
              <a:rPr lang="en-US" sz="900" dirty="0" smtClean="0">
                <a:solidFill>
                  <a:schemeClr val="bg1"/>
                </a:solidFill>
                <a:latin typeface="Courier New" pitchFamily="49" charset="0"/>
                <a:cs typeface="Courier New" pitchFamily="49" charset="0"/>
              </a:rPr>
              <a:t>BCACHE         14359  no,  by default   buffer cache pages</a:t>
            </a:r>
          </a:p>
          <a:p>
            <a:pPr>
              <a:buNone/>
            </a:pPr>
            <a:r>
              <a:rPr lang="en-US" sz="900" dirty="0" smtClean="0">
                <a:solidFill>
                  <a:schemeClr val="bg1"/>
                </a:solidFill>
                <a:latin typeface="Courier New" pitchFamily="49" charset="0"/>
                <a:cs typeface="Courier New" pitchFamily="49" charset="0"/>
              </a:rPr>
              <a:t>KCODE          10819  no,  by default   kernel code pages</a:t>
            </a:r>
          </a:p>
          <a:p>
            <a:pPr>
              <a:buNone/>
            </a:pPr>
            <a:r>
              <a:rPr lang="en-US" sz="900" dirty="0" smtClean="0">
                <a:solidFill>
                  <a:schemeClr val="bg1"/>
                </a:solidFill>
                <a:latin typeface="Courier New" pitchFamily="49" charset="0"/>
                <a:cs typeface="Courier New" pitchFamily="49" charset="0"/>
              </a:rPr>
              <a:t>USTACK           890  yes, by default   user process stacks</a:t>
            </a:r>
          </a:p>
          <a:p>
            <a:pPr>
              <a:buNone/>
            </a:pPr>
            <a:r>
              <a:rPr lang="en-US" sz="900" dirty="0" smtClean="0">
                <a:solidFill>
                  <a:schemeClr val="bg1"/>
                </a:solidFill>
                <a:latin typeface="Courier New" pitchFamily="49" charset="0"/>
                <a:cs typeface="Courier New" pitchFamily="49" charset="0"/>
              </a:rPr>
              <a:t>FSDATA            26  yes, by default   file system metadata</a:t>
            </a:r>
          </a:p>
          <a:p>
            <a:pPr>
              <a:buNone/>
            </a:pPr>
            <a:r>
              <a:rPr lang="en-US" sz="900" dirty="0" smtClean="0">
                <a:solidFill>
                  <a:schemeClr val="bg1"/>
                </a:solidFill>
                <a:latin typeface="Courier New" pitchFamily="49" charset="0"/>
                <a:cs typeface="Courier New" pitchFamily="49" charset="0"/>
              </a:rPr>
              <a:t>KDDATA        100591  yes, by default   kernel dynamic data</a:t>
            </a:r>
          </a:p>
          <a:p>
            <a:pPr>
              <a:buNone/>
            </a:pPr>
            <a:r>
              <a:rPr lang="en-US" sz="900" dirty="0" smtClean="0">
                <a:solidFill>
                  <a:schemeClr val="bg1"/>
                </a:solidFill>
                <a:latin typeface="Courier New" pitchFamily="49" charset="0"/>
                <a:cs typeface="Courier New" pitchFamily="49" charset="0"/>
              </a:rPr>
              <a:t>KSDATA          7238  yes, by default   kernel static data</a:t>
            </a:r>
          </a:p>
          <a:p>
            <a:pPr>
              <a:buNone/>
            </a:pPr>
            <a:r>
              <a:rPr lang="en-US" sz="900" dirty="0" smtClean="0">
                <a:solidFill>
                  <a:schemeClr val="bg1"/>
                </a:solidFill>
                <a:latin typeface="Courier New" pitchFamily="49" charset="0"/>
                <a:cs typeface="Courier New" pitchFamily="49" charset="0"/>
              </a:rPr>
              <a:t>SUPERPG         1100  no,  by default   unused kernel super pages</a:t>
            </a:r>
          </a:p>
          <a:p>
            <a:pPr>
              <a:buNone/>
            </a:pPr>
            <a:endParaRPr lang="en-US" sz="900" dirty="0" smtClean="0">
              <a:solidFill>
                <a:schemeClr val="bg1"/>
              </a:solidFill>
              <a:latin typeface="Courier New" pitchFamily="49" charset="0"/>
              <a:cs typeface="Courier New" pitchFamily="49" charset="0"/>
            </a:endParaRPr>
          </a:p>
          <a:p>
            <a:pPr>
              <a:buNone/>
            </a:pPr>
            <a:r>
              <a:rPr lang="en-US" sz="900" dirty="0" smtClean="0">
                <a:solidFill>
                  <a:schemeClr val="bg1"/>
                </a:solidFill>
                <a:latin typeface="Courier New" pitchFamily="49" charset="0"/>
                <a:cs typeface="Courier New" pitchFamily="49" charset="0"/>
              </a:rPr>
              <a:t>Total pages on system:            260351</a:t>
            </a:r>
          </a:p>
          <a:p>
            <a:pPr>
              <a:buNone/>
            </a:pPr>
            <a:r>
              <a:rPr lang="en-US" sz="900" dirty="0" smtClean="0">
                <a:solidFill>
                  <a:schemeClr val="bg1"/>
                </a:solidFill>
                <a:latin typeface="Courier New" pitchFamily="49" charset="0"/>
                <a:cs typeface="Courier New" pitchFamily="49" charset="0"/>
              </a:rPr>
              <a:t>Total pages included in dump:     108745</a:t>
            </a:r>
          </a:p>
          <a:p>
            <a:pPr>
              <a:buNone/>
            </a:pPr>
            <a:endParaRPr lang="en-US" sz="900" dirty="0" smtClean="0">
              <a:solidFill>
                <a:schemeClr val="bg1"/>
              </a:solidFill>
              <a:latin typeface="Courier New" pitchFamily="49" charset="0"/>
              <a:cs typeface="Courier New" pitchFamily="49" charset="0"/>
            </a:endParaRPr>
          </a:p>
          <a:p>
            <a:pPr>
              <a:buNone/>
            </a:pPr>
            <a:r>
              <a:rPr lang="en-US" sz="900" dirty="0" smtClean="0">
                <a:solidFill>
                  <a:schemeClr val="bg1"/>
                </a:solidFill>
                <a:latin typeface="Courier New" pitchFamily="49" charset="0"/>
                <a:cs typeface="Courier New" pitchFamily="49" charset="0"/>
              </a:rPr>
              <a:t>Dump compressed:    ON</a:t>
            </a:r>
          </a:p>
          <a:p>
            <a:pPr>
              <a:buNone/>
            </a:pPr>
            <a:r>
              <a:rPr lang="en-US" sz="900" dirty="0" smtClean="0">
                <a:solidFill>
                  <a:schemeClr val="bg1"/>
                </a:solidFill>
                <a:latin typeface="Courier New" pitchFamily="49" charset="0"/>
                <a:cs typeface="Courier New" pitchFamily="49" charset="0"/>
              </a:rPr>
              <a:t>Dump Parallel:    ON</a:t>
            </a:r>
          </a:p>
          <a:p>
            <a:pPr>
              <a:buNone/>
            </a:pPr>
            <a:endParaRPr lang="en-US" sz="900" dirty="0" smtClean="0">
              <a:solidFill>
                <a:schemeClr val="bg1"/>
              </a:solidFill>
              <a:latin typeface="Courier New" pitchFamily="49" charset="0"/>
              <a:cs typeface="Courier New" pitchFamily="49" charset="0"/>
            </a:endParaRPr>
          </a:p>
          <a:p>
            <a:pPr>
              <a:buNone/>
            </a:pPr>
            <a:r>
              <a:rPr lang="en-US" sz="900" dirty="0" smtClean="0">
                <a:solidFill>
                  <a:schemeClr val="bg1"/>
                </a:solidFill>
                <a:latin typeface="Courier New" pitchFamily="49" charset="0"/>
                <a:cs typeface="Courier New" pitchFamily="49" charset="0"/>
              </a:rPr>
              <a:t>DEVICE       OFFSET(kB)   SIZE (kB)    LOGICAL VOL. NAME</a:t>
            </a:r>
          </a:p>
          <a:p>
            <a:pPr>
              <a:buNone/>
            </a:pPr>
            <a:r>
              <a:rPr lang="en-US" sz="900" dirty="0" smtClean="0">
                <a:solidFill>
                  <a:schemeClr val="bg1"/>
                </a:solidFill>
                <a:latin typeface="Courier New" pitchFamily="49" charset="0"/>
                <a:cs typeface="Courier New" pitchFamily="49" charset="0"/>
              </a:rPr>
              <a:t>------------ ------------ ------------ ------------ -------------------------</a:t>
            </a:r>
          </a:p>
          <a:p>
            <a:pPr>
              <a:buNone/>
            </a:pPr>
            <a:r>
              <a:rPr lang="en-US" sz="900" dirty="0" smtClean="0">
                <a:solidFill>
                  <a:schemeClr val="bg1"/>
                </a:solidFill>
                <a:latin typeface="Courier New" pitchFamily="49" charset="0"/>
                <a:cs typeface="Courier New" pitchFamily="49" charset="0"/>
              </a:rPr>
              <a:t> 3:0x000001      2350176      2097152   4:0x000001 /dev/vx/dsk/rootdg/swapvol</a:t>
            </a:r>
          </a:p>
          <a:p>
            <a:pPr>
              <a:buNone/>
            </a:pPr>
            <a:r>
              <a:rPr lang="en-US" sz="900" dirty="0" smtClean="0">
                <a:solidFill>
                  <a:schemeClr val="bg1"/>
                </a:solidFill>
                <a:latin typeface="Courier New" pitchFamily="49" charset="0"/>
                <a:cs typeface="Courier New" pitchFamily="49" charset="0"/>
              </a:rPr>
              <a:t> 3:0x000000       544896      3145728   4:0x414ad8 /dev/vx/dsk/dumpdg/dumpvol   </a:t>
            </a:r>
          </a:p>
          <a:p>
            <a:pPr>
              <a:buNone/>
            </a:pPr>
            <a:r>
              <a:rPr lang="en-US" sz="900" dirty="0" smtClean="0">
                <a:solidFill>
                  <a:schemeClr val="bg1"/>
                </a:solidFill>
                <a:latin typeface="Courier New" pitchFamily="49" charset="0"/>
                <a:cs typeface="Courier New" pitchFamily="49" charset="0"/>
              </a:rPr>
              <a:t>                         ------------</a:t>
            </a:r>
          </a:p>
          <a:p>
            <a:pPr>
              <a:buNone/>
            </a:pPr>
            <a:r>
              <a:rPr lang="en-US" sz="900" dirty="0" smtClean="0">
                <a:solidFill>
                  <a:schemeClr val="bg1"/>
                </a:solidFill>
                <a:latin typeface="Courier New" pitchFamily="49" charset="0"/>
                <a:cs typeface="Courier New" pitchFamily="49" charset="0"/>
              </a:rPr>
              <a:t>                              5242880</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a:xfrm>
            <a:off x="428625" y="114300"/>
            <a:ext cx="7834313" cy="909828"/>
          </a:xfrm>
        </p:spPr>
        <p:txBody>
          <a:bodyPr/>
          <a:lstStyle/>
          <a:p>
            <a:pPr eaLnBrk="1" hangingPunct="1"/>
            <a:r>
              <a:rPr lang="en-AU" sz="3000" dirty="0" smtClean="0">
                <a:solidFill>
                  <a:schemeClr val="bg1"/>
                </a:solidFill>
              </a:rPr>
              <a:t>HP-UX Better Swap and Dump Design – Part 1</a:t>
            </a:r>
          </a:p>
        </p:txBody>
      </p:sp>
      <p:sp>
        <p:nvSpPr>
          <p:cNvPr id="30725" name="Rectangle 3"/>
          <p:cNvSpPr>
            <a:spLocks noGrp="1" noChangeArrowheads="1"/>
          </p:cNvSpPr>
          <p:nvPr>
            <p:ph type="body" idx="1"/>
          </p:nvPr>
        </p:nvSpPr>
        <p:spPr>
          <a:xfrm>
            <a:off x="400050" y="1194816"/>
            <a:ext cx="8458200" cy="5448872"/>
          </a:xfrm>
        </p:spPr>
        <p:txBody>
          <a:bodyPr/>
          <a:lstStyle/>
          <a:p>
            <a:r>
              <a:rPr lang="en-US" sz="1800" dirty="0" smtClean="0">
                <a:solidFill>
                  <a:schemeClr val="bg1"/>
                </a:solidFill>
              </a:rPr>
              <a:t>Set up primary swap between 4 and 8 GB ONLY, no matter how large the RAM is!</a:t>
            </a:r>
          </a:p>
          <a:p>
            <a:pPr>
              <a:buNone/>
            </a:pPr>
            <a:endParaRPr lang="en-US" sz="1800" dirty="0" smtClean="0">
              <a:solidFill>
                <a:schemeClr val="bg1"/>
              </a:solidFill>
            </a:endParaRPr>
          </a:p>
          <a:p>
            <a:r>
              <a:rPr lang="en-US" sz="1800" dirty="0" smtClean="0">
                <a:solidFill>
                  <a:schemeClr val="bg1"/>
                </a:solidFill>
              </a:rPr>
              <a:t>Primary swap device should not be NOT SHARED with dump.</a:t>
            </a:r>
          </a:p>
          <a:p>
            <a:pPr>
              <a:buNone/>
            </a:pPr>
            <a:endParaRPr lang="en-AU" sz="1800" dirty="0" smtClean="0">
              <a:solidFill>
                <a:schemeClr val="bg1"/>
              </a:solidFill>
            </a:endParaRPr>
          </a:p>
          <a:p>
            <a:r>
              <a:rPr lang="en-AU" sz="1800" dirty="0" smtClean="0">
                <a:solidFill>
                  <a:schemeClr val="bg1"/>
                </a:solidFill>
              </a:rPr>
              <a:t>Initially, set up primary swap only. In the pre-production testing, verify if that is enough and avoid creating other swap areas unless absolutely necessary.</a:t>
            </a:r>
          </a:p>
          <a:p>
            <a:endParaRPr lang="en-US" sz="1800" dirty="0" smtClean="0">
              <a:solidFill>
                <a:schemeClr val="bg1"/>
              </a:solidFill>
            </a:endParaRPr>
          </a:p>
          <a:p>
            <a:r>
              <a:rPr lang="en-US" sz="1800" dirty="0" smtClean="0">
                <a:solidFill>
                  <a:schemeClr val="bg1"/>
                </a:solidFill>
              </a:rPr>
              <a:t>Secondary swaps (if you need to have them!) are created as 4-8 GB LUNs (could be LVs in LVM or Plexes in VxVM) on SAN (if practicable). Ensure that secondary swaps match the size of primary swap. That way, if server ever needs to use swap, the performance of swap devices will be excellent and boot disk I/O will never “suffer”.</a:t>
            </a:r>
          </a:p>
          <a:p>
            <a:pPr>
              <a:buNone/>
            </a:pPr>
            <a:endParaRPr lang="en-US" sz="1800" dirty="0" smtClean="0">
              <a:solidFill>
                <a:schemeClr val="bg1"/>
              </a:solidFill>
            </a:endParaRPr>
          </a:p>
          <a:p>
            <a:r>
              <a:rPr lang="en-US" sz="1800" dirty="0" smtClean="0">
                <a:solidFill>
                  <a:schemeClr val="bg1"/>
                </a:solidFill>
              </a:rPr>
              <a:t>If primary swap is left at 4-8 GB, then allocate separate dump areas in other volume groups to match the size of physical memory if compression is disabled or not possible (due to lack of available CPUs), or less if compression is enabled and possible.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xfrm>
            <a:off x="428625" y="114300"/>
            <a:ext cx="7869238" cy="800100"/>
          </a:xfrm>
        </p:spPr>
        <p:txBody>
          <a:bodyPr/>
          <a:lstStyle/>
          <a:p>
            <a:pPr eaLnBrk="1" hangingPunct="1"/>
            <a:r>
              <a:rPr lang="en-AU" sz="3000" dirty="0" smtClean="0">
                <a:solidFill>
                  <a:schemeClr val="bg1"/>
                </a:solidFill>
              </a:rPr>
              <a:t>HP-UX Better Swap and Dump Design – Part 2</a:t>
            </a:r>
          </a:p>
        </p:txBody>
      </p:sp>
      <p:sp>
        <p:nvSpPr>
          <p:cNvPr id="31749" name="Rectangle 3"/>
          <p:cNvSpPr>
            <a:spLocks noGrp="1" noChangeArrowheads="1"/>
          </p:cNvSpPr>
          <p:nvPr>
            <p:ph type="body" idx="1"/>
          </p:nvPr>
        </p:nvSpPr>
        <p:spPr>
          <a:xfrm>
            <a:off x="400050" y="1200150"/>
            <a:ext cx="8743950" cy="5275263"/>
          </a:xfrm>
        </p:spPr>
        <p:txBody>
          <a:bodyPr/>
          <a:lstStyle/>
          <a:p>
            <a:r>
              <a:rPr lang="en-AU" sz="1800" dirty="0" smtClean="0">
                <a:solidFill>
                  <a:schemeClr val="bg1"/>
                </a:solidFill>
              </a:rPr>
              <a:t>Disable </a:t>
            </a:r>
            <a:r>
              <a:rPr lang="en-AU" sz="1800" dirty="0" smtClean="0">
                <a:solidFill>
                  <a:schemeClr val="bg1"/>
                </a:solidFill>
                <a:latin typeface="Courier New" pitchFamily="49" charset="0"/>
                <a:cs typeface="Courier New" pitchFamily="49" charset="0"/>
              </a:rPr>
              <a:t>savecrash(1M)</a:t>
            </a:r>
            <a:r>
              <a:rPr lang="en-AU" sz="1800" dirty="0" smtClean="0">
                <a:solidFill>
                  <a:schemeClr val="bg1"/>
                </a:solidFill>
              </a:rPr>
              <a:t> at boot (</a:t>
            </a:r>
            <a:r>
              <a:rPr lang="en-AU" sz="1800" dirty="0" smtClean="0">
                <a:solidFill>
                  <a:schemeClr val="bg1"/>
                </a:solidFill>
                <a:latin typeface="Courier New" pitchFamily="49" charset="0"/>
                <a:cs typeface="Courier New" pitchFamily="49" charset="0"/>
              </a:rPr>
              <a:t>/etc/rc.config.d/savecrash</a:t>
            </a:r>
            <a:r>
              <a:rPr lang="en-AU" sz="1800" dirty="0" smtClean="0">
                <a:solidFill>
                  <a:schemeClr val="bg1"/>
                </a:solidFill>
              </a:rPr>
              <a:t>):</a:t>
            </a:r>
          </a:p>
          <a:p>
            <a:pPr>
              <a:buFontTx/>
              <a:buNone/>
            </a:pPr>
            <a:r>
              <a:rPr lang="en-AU" sz="1800" dirty="0" smtClean="0">
                <a:solidFill>
                  <a:schemeClr val="bg1"/>
                </a:solidFill>
              </a:rPr>
              <a:t>   </a:t>
            </a:r>
            <a:r>
              <a:rPr lang="en-AU" sz="1800" dirty="0" smtClean="0">
                <a:solidFill>
                  <a:schemeClr val="bg1"/>
                </a:solidFill>
                <a:latin typeface="Courier New" pitchFamily="49" charset="0"/>
                <a:cs typeface="Courier New" pitchFamily="49" charset="0"/>
              </a:rPr>
              <a:t>SAVECRASH=0</a:t>
            </a:r>
            <a:endParaRPr lang="en-US" sz="1800" dirty="0" smtClean="0">
              <a:solidFill>
                <a:schemeClr val="bg1"/>
              </a:solidFill>
              <a:latin typeface="Courier New" pitchFamily="49" charset="0"/>
              <a:cs typeface="Courier New" pitchFamily="49" charset="0"/>
            </a:endParaRPr>
          </a:p>
          <a:p>
            <a:pPr>
              <a:buNone/>
            </a:pPr>
            <a:r>
              <a:rPr lang="en-AU" sz="1800" dirty="0" smtClean="0">
                <a:solidFill>
                  <a:schemeClr val="bg1"/>
                </a:solidFill>
              </a:rPr>
              <a:t>	</a:t>
            </a:r>
          </a:p>
          <a:p>
            <a:pPr>
              <a:buNone/>
            </a:pPr>
            <a:r>
              <a:rPr lang="en-AU" sz="1800" dirty="0" smtClean="0">
                <a:solidFill>
                  <a:schemeClr val="bg1"/>
                </a:solidFill>
              </a:rPr>
              <a:t>	If you do it, make sure not to forget to run </a:t>
            </a:r>
            <a:r>
              <a:rPr lang="en-AU" sz="1800" dirty="0" smtClean="0">
                <a:solidFill>
                  <a:schemeClr val="bg1"/>
                </a:solidFill>
                <a:latin typeface="Courier New" pitchFamily="49" charset="0"/>
                <a:cs typeface="Courier New" pitchFamily="49" charset="0"/>
              </a:rPr>
              <a:t>savecrash(1M)</a:t>
            </a:r>
            <a:r>
              <a:rPr lang="en-AU" sz="1800" dirty="0" smtClean="0">
                <a:solidFill>
                  <a:schemeClr val="bg1"/>
                </a:solidFill>
              </a:rPr>
              <a:t> after the reboot.</a:t>
            </a:r>
          </a:p>
          <a:p>
            <a:pPr>
              <a:buNone/>
            </a:pPr>
            <a:endParaRPr lang="en-US" sz="1800" dirty="0" smtClean="0">
              <a:solidFill>
                <a:schemeClr val="bg1"/>
              </a:solidFill>
            </a:endParaRPr>
          </a:p>
          <a:p>
            <a:r>
              <a:rPr lang="en-US" sz="1800" dirty="0" smtClean="0">
                <a:solidFill>
                  <a:schemeClr val="bg1"/>
                </a:solidFill>
              </a:rPr>
              <a:t>Dedicated dump device will not shorten the time required to write from memory to the dump volume during the crash, but will shorten the reboot time. This is because the crash image are not at risk being overwritten by page or swap activity and </a:t>
            </a:r>
            <a:r>
              <a:rPr lang="en-US" sz="1800" dirty="0" smtClean="0">
                <a:solidFill>
                  <a:schemeClr val="bg1"/>
                </a:solidFill>
                <a:latin typeface="Courier New" pitchFamily="49" charset="0"/>
                <a:cs typeface="Courier New" pitchFamily="49" charset="0"/>
              </a:rPr>
              <a:t>savecrash(1M)</a:t>
            </a:r>
            <a:r>
              <a:rPr lang="en-US" sz="1800" dirty="0" smtClean="0">
                <a:solidFill>
                  <a:schemeClr val="bg1"/>
                </a:solidFill>
              </a:rPr>
              <a:t> can run in background to save the crash files into the crash dump directory.</a:t>
            </a:r>
          </a:p>
          <a:p>
            <a:pPr>
              <a:buFontTx/>
              <a:buNone/>
            </a:pPr>
            <a:r>
              <a:rPr lang="en-US" sz="1800" dirty="0" smtClean="0">
                <a:solidFill>
                  <a:schemeClr val="bg1"/>
                </a:solidFill>
              </a:rPr>
              <a:t>	</a:t>
            </a:r>
          </a:p>
          <a:p>
            <a:r>
              <a:rPr lang="en-US" sz="1800" dirty="0" smtClean="0">
                <a:solidFill>
                  <a:schemeClr val="bg1"/>
                </a:solidFill>
              </a:rPr>
              <a:t>If the dump device is also configured as one of the swap devices, the device cannot be enabled for paging until </a:t>
            </a:r>
            <a:r>
              <a:rPr lang="en-US" sz="1800" dirty="0" smtClean="0">
                <a:solidFill>
                  <a:schemeClr val="bg1"/>
                </a:solidFill>
                <a:latin typeface="Courier New" pitchFamily="49" charset="0"/>
                <a:cs typeface="Courier New" pitchFamily="49" charset="0"/>
              </a:rPr>
              <a:t>savecrash(1M)</a:t>
            </a:r>
            <a:r>
              <a:rPr lang="en-US" sz="1800" dirty="0" smtClean="0">
                <a:solidFill>
                  <a:schemeClr val="bg1"/>
                </a:solidFill>
              </a:rPr>
              <a:t> has finished saving the image from the device to the crash dump directory. Therefore, the boot time will be longer if savecrash is run in foreground. This extra time will be even greater if vPars are configured because multiple dump images may have to be saved.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428625" y="114300"/>
            <a:ext cx="7902575" cy="958596"/>
          </a:xfrm>
        </p:spPr>
        <p:txBody>
          <a:bodyPr/>
          <a:lstStyle/>
          <a:p>
            <a:pPr eaLnBrk="1" hangingPunct="1"/>
            <a:r>
              <a:rPr lang="en-AU" sz="3000" dirty="0" smtClean="0">
                <a:solidFill>
                  <a:schemeClr val="bg1"/>
                </a:solidFill>
              </a:rPr>
              <a:t>HP-UX Better Swap and Dump Design – Part 3</a:t>
            </a:r>
          </a:p>
        </p:txBody>
      </p:sp>
      <p:sp>
        <p:nvSpPr>
          <p:cNvPr id="32773" name="Rectangle 3"/>
          <p:cNvSpPr>
            <a:spLocks noGrp="1" noChangeArrowheads="1"/>
          </p:cNvSpPr>
          <p:nvPr>
            <p:ph type="body" idx="1"/>
          </p:nvPr>
        </p:nvSpPr>
        <p:spPr>
          <a:xfrm>
            <a:off x="400050" y="1267968"/>
            <a:ext cx="8743950" cy="5361432"/>
          </a:xfrm>
        </p:spPr>
        <p:txBody>
          <a:bodyPr/>
          <a:lstStyle/>
          <a:p>
            <a:r>
              <a:rPr lang="en-US" sz="2300" dirty="0" smtClean="0">
                <a:solidFill>
                  <a:schemeClr val="bg1"/>
                </a:solidFill>
              </a:rPr>
              <a:t>When dump and swap areas are separated, there is no need to save the crash images at boot time. Therefore, </a:t>
            </a:r>
            <a:r>
              <a:rPr lang="en-US" sz="2300" dirty="0" smtClean="0">
                <a:solidFill>
                  <a:schemeClr val="bg1"/>
                </a:solidFill>
                <a:latin typeface="Courier New" pitchFamily="49" charset="0"/>
                <a:cs typeface="Courier New" pitchFamily="49" charset="0"/>
              </a:rPr>
              <a:t>savecrash(1M)</a:t>
            </a:r>
            <a:r>
              <a:rPr lang="en-US" sz="2300" dirty="0" smtClean="0">
                <a:solidFill>
                  <a:schemeClr val="bg1"/>
                </a:solidFill>
              </a:rPr>
              <a:t> at (re)boot can be disabled!</a:t>
            </a:r>
          </a:p>
          <a:p>
            <a:endParaRPr lang="en-US" sz="2300" dirty="0" smtClean="0">
              <a:solidFill>
                <a:schemeClr val="bg1"/>
              </a:solidFill>
            </a:endParaRPr>
          </a:p>
          <a:p>
            <a:r>
              <a:rPr lang="en-US" sz="2300" dirty="0" smtClean="0">
                <a:solidFill>
                  <a:schemeClr val="bg1"/>
                </a:solidFill>
              </a:rPr>
              <a:t>The reduction in reboot time achieved by configuring a separate dump device (close to 50% over classical design with savecrash running in foreground) is likely to provide a worthwhile return on investment when system availability is a priority.</a:t>
            </a:r>
          </a:p>
          <a:p>
            <a:endParaRPr lang="en-AU" sz="2300" dirty="0" smtClean="0">
              <a:solidFill>
                <a:schemeClr val="bg1"/>
              </a:solidFill>
            </a:endParaRPr>
          </a:p>
          <a:p>
            <a:r>
              <a:rPr lang="en-US" sz="2300" dirty="0" smtClean="0">
                <a:solidFill>
                  <a:schemeClr val="bg1"/>
                </a:solidFill>
              </a:rPr>
              <a:t>Using identical sizes and types of dump devices and HBAs in the dump configuration is one way to avoid inequalities in dump speeds or times across the dump units. This tends to produce more predictable results and better overall parallelism.</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428625" y="114300"/>
            <a:ext cx="7902575" cy="946404"/>
          </a:xfrm>
        </p:spPr>
        <p:txBody>
          <a:bodyPr/>
          <a:lstStyle/>
          <a:p>
            <a:pPr eaLnBrk="1" hangingPunct="1"/>
            <a:r>
              <a:rPr lang="en-AU" sz="3000" dirty="0" smtClean="0">
                <a:solidFill>
                  <a:schemeClr val="bg1"/>
                </a:solidFill>
              </a:rPr>
              <a:t>HP-UX Better Swap and Dump Design – Part 4</a:t>
            </a:r>
          </a:p>
        </p:txBody>
      </p:sp>
      <p:sp>
        <p:nvSpPr>
          <p:cNvPr id="33797" name="Rectangle 3"/>
          <p:cNvSpPr>
            <a:spLocks noGrp="1" noChangeArrowheads="1"/>
          </p:cNvSpPr>
          <p:nvPr>
            <p:ph type="body" idx="1"/>
          </p:nvPr>
        </p:nvSpPr>
        <p:spPr>
          <a:xfrm>
            <a:off x="528701" y="1547115"/>
            <a:ext cx="8272463" cy="4524501"/>
          </a:xfrm>
        </p:spPr>
        <p:txBody>
          <a:bodyPr/>
          <a:lstStyle/>
          <a:p>
            <a:r>
              <a:rPr lang="en-US" sz="2200" dirty="0" smtClean="0">
                <a:solidFill>
                  <a:schemeClr val="bg1"/>
                </a:solidFill>
              </a:rPr>
              <a:t>It is recommended that shared swap and dump devices or volumes not be used with parallel dump. Using a shared swap/dump device can significantly increase the subsequent reboot time because such devices result in swap being disabled while saving the corresponding dump data (for example, in </a:t>
            </a:r>
            <a:r>
              <a:rPr lang="en-US" sz="2200" dirty="0" smtClean="0">
                <a:solidFill>
                  <a:schemeClr val="bg1"/>
                </a:solidFill>
                <a:latin typeface="Courier New" pitchFamily="49" charset="0"/>
                <a:cs typeface="Courier New" pitchFamily="49" charset="0"/>
              </a:rPr>
              <a:t>/var/adm/crash</a:t>
            </a:r>
            <a:r>
              <a:rPr lang="en-US" sz="2200" dirty="0" smtClean="0">
                <a:solidFill>
                  <a:schemeClr val="bg1"/>
                </a:solidFill>
              </a:rPr>
              <a:t>).</a:t>
            </a:r>
          </a:p>
          <a:p>
            <a:endParaRPr lang="en-US" sz="2200" dirty="0" smtClean="0">
              <a:solidFill>
                <a:schemeClr val="bg1"/>
              </a:solidFill>
            </a:endParaRPr>
          </a:p>
          <a:p>
            <a:r>
              <a:rPr lang="en-US" sz="2200" dirty="0" smtClean="0">
                <a:solidFill>
                  <a:schemeClr val="bg1"/>
                </a:solidFill>
              </a:rPr>
              <a:t>Avoid file system swap altogether if possible.</a:t>
            </a:r>
          </a:p>
          <a:p>
            <a:endParaRPr lang="en-AU" sz="2200" dirty="0" smtClean="0">
              <a:solidFill>
                <a:schemeClr val="bg1"/>
              </a:solidFill>
            </a:endParaRPr>
          </a:p>
          <a:p>
            <a:r>
              <a:rPr lang="en-AU" sz="2200" dirty="0" smtClean="0">
                <a:solidFill>
                  <a:schemeClr val="bg1"/>
                </a:solidFill>
              </a:rPr>
              <a:t>Set priorities of SAN-based secondary swaps to lower value than the primary swap (and let it be identical value across all secondary swaps). That way, if there is a serious shortage of RAM, swap will perform as “perfectly striped” volume.</a:t>
            </a:r>
          </a:p>
          <a:p>
            <a:endParaRPr lang="en-US" sz="2400" dirty="0" smtClean="0">
              <a:solidFill>
                <a:schemeClr val="bg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428625" y="114300"/>
            <a:ext cx="7902575" cy="1143000"/>
          </a:xfrm>
        </p:spPr>
        <p:txBody>
          <a:bodyPr/>
          <a:lstStyle/>
          <a:p>
            <a:pPr eaLnBrk="1" hangingPunct="1"/>
            <a:r>
              <a:rPr lang="en-AU" sz="3000" dirty="0" smtClean="0">
                <a:solidFill>
                  <a:schemeClr val="bg1"/>
                </a:solidFill>
              </a:rPr>
              <a:t>HP-UX Better Swap and Dump Design – Part 5</a:t>
            </a:r>
          </a:p>
        </p:txBody>
      </p:sp>
      <p:sp>
        <p:nvSpPr>
          <p:cNvPr id="19462" name="Rectangle 3"/>
          <p:cNvSpPr>
            <a:spLocks noGrp="1" noChangeArrowheads="1"/>
          </p:cNvSpPr>
          <p:nvPr>
            <p:ph type="body" idx="1"/>
          </p:nvPr>
        </p:nvSpPr>
        <p:spPr>
          <a:xfrm>
            <a:off x="400050" y="1389888"/>
            <a:ext cx="8524494" cy="5129975"/>
          </a:xfrm>
        </p:spPr>
        <p:txBody>
          <a:bodyPr/>
          <a:lstStyle/>
          <a:p>
            <a:r>
              <a:rPr lang="en-AU" sz="2400" dirty="0" smtClean="0">
                <a:solidFill>
                  <a:schemeClr val="bg1"/>
                </a:solidFill>
              </a:rPr>
              <a:t>If compressed dumps are required, ensure that there are five CPUs per each dump unit.</a:t>
            </a:r>
          </a:p>
          <a:p>
            <a:endParaRPr lang="en-AU" sz="2400" dirty="0" smtClean="0">
              <a:solidFill>
                <a:schemeClr val="bg1"/>
              </a:solidFill>
            </a:endParaRPr>
          </a:p>
          <a:p>
            <a:r>
              <a:rPr lang="en-AU" sz="2400" dirty="0" smtClean="0">
                <a:solidFill>
                  <a:schemeClr val="bg1"/>
                </a:solidFill>
              </a:rPr>
              <a:t>Set up multiple dump units on SAN (non-root volume groups), and enable parallel dumps. Note that, currently, </a:t>
            </a:r>
            <a:r>
              <a:rPr lang="en-US" sz="2400" dirty="0" smtClean="0">
                <a:solidFill>
                  <a:schemeClr val="bg1"/>
                </a:solidFill>
              </a:rPr>
              <a:t>the logical volumes which are not part of the root volume group in LVM cannot be configured as persistent dump devices. * However, non-root data group with VxVM can be used for persistent dump devices.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428625" y="114300"/>
            <a:ext cx="7902575" cy="970788"/>
          </a:xfrm>
        </p:spPr>
        <p:txBody>
          <a:bodyPr/>
          <a:lstStyle/>
          <a:p>
            <a:pPr eaLnBrk="1" hangingPunct="1"/>
            <a:r>
              <a:rPr lang="en-AU" sz="3000" dirty="0" smtClean="0">
                <a:solidFill>
                  <a:schemeClr val="bg1"/>
                </a:solidFill>
              </a:rPr>
              <a:t>HP-UX Better Swap and Dump Design – Part 6</a:t>
            </a:r>
          </a:p>
        </p:txBody>
      </p:sp>
      <p:sp>
        <p:nvSpPr>
          <p:cNvPr id="19462" name="Rectangle 3"/>
          <p:cNvSpPr>
            <a:spLocks noGrp="1" noChangeArrowheads="1"/>
          </p:cNvSpPr>
          <p:nvPr>
            <p:ph type="body" idx="1"/>
          </p:nvPr>
        </p:nvSpPr>
        <p:spPr>
          <a:xfrm>
            <a:off x="400050" y="1243584"/>
            <a:ext cx="8524494" cy="5276279"/>
          </a:xfrm>
        </p:spPr>
        <p:txBody>
          <a:bodyPr/>
          <a:lstStyle/>
          <a:p>
            <a:r>
              <a:rPr lang="en-US" sz="2000" dirty="0" smtClean="0">
                <a:solidFill>
                  <a:schemeClr val="bg1"/>
                </a:solidFill>
              </a:rPr>
              <a:t>For a kernel dump, the usual requirement:</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r>
              <a:rPr lang="en-US" sz="2000" dirty="0" smtClean="0">
                <a:solidFill>
                  <a:schemeClr val="bg1"/>
                </a:solidFill>
              </a:rPr>
              <a:t>Kernel text/static data</a:t>
            </a:r>
            <a:br>
              <a:rPr lang="en-US" sz="2000" dirty="0" smtClean="0">
                <a:solidFill>
                  <a:schemeClr val="bg1"/>
                </a:solidFill>
              </a:rPr>
            </a:br>
            <a:r>
              <a:rPr lang="en-US" sz="2000" dirty="0" smtClean="0">
                <a:solidFill>
                  <a:schemeClr val="bg1"/>
                </a:solidFill>
              </a:rPr>
              <a:t>Kernel dynamic data in use</a:t>
            </a:r>
            <a:br>
              <a:rPr lang="en-US" sz="2000" dirty="0" smtClean="0">
                <a:solidFill>
                  <a:schemeClr val="bg1"/>
                </a:solidFill>
              </a:rPr>
            </a:br>
            <a:r>
              <a:rPr lang="en-US" sz="2000" dirty="0" smtClean="0">
                <a:solidFill>
                  <a:schemeClr val="bg1"/>
                </a:solidFill>
              </a:rPr>
              <a:t>User-space kernel thread stacks (UAREA)</a:t>
            </a:r>
            <a:br>
              <a:rPr lang="en-US" sz="2000" dirty="0" smtClean="0">
                <a:solidFill>
                  <a:schemeClr val="bg1"/>
                </a:solidFill>
              </a:rPr>
            </a:br>
            <a:r>
              <a:rPr lang="en-US" sz="2000" dirty="0" smtClean="0">
                <a:solidFill>
                  <a:schemeClr val="bg1"/>
                </a:solidFill>
              </a:rPr>
              <a:t/>
            </a:r>
            <a:br>
              <a:rPr lang="en-US" sz="2000" dirty="0" smtClean="0">
                <a:solidFill>
                  <a:schemeClr val="bg1"/>
                </a:solidFill>
              </a:rPr>
            </a:br>
            <a:r>
              <a:rPr lang="en-US" sz="2000" dirty="0" smtClean="0">
                <a:solidFill>
                  <a:schemeClr val="bg1"/>
                </a:solidFill>
              </a:rPr>
              <a:t>Kernel dynamic memory, which is free-and-cached (Super Page Pool), is only needed when there is a problem in the SPP itself (pretty rare). User data is very rarely needed (in addition, most users do not want HP support reading their application private data for security reasons (classified data, customer sensitive, and so on). The default configuration for crashconf is good enough for most situations.</a:t>
            </a:r>
          </a:p>
          <a:p>
            <a:pPr>
              <a:buNone/>
            </a:pPr>
            <a:endParaRPr lang="en-AU" sz="2000" dirty="0" smtClean="0">
              <a:solidFill>
                <a:schemeClr val="bg1"/>
              </a:solidFill>
            </a:endParaRPr>
          </a:p>
          <a:p>
            <a:r>
              <a:rPr lang="en-AU" sz="2000" dirty="0" smtClean="0">
                <a:solidFill>
                  <a:schemeClr val="bg1"/>
                </a:solidFill>
              </a:rPr>
              <a:t>If enough disk space available or no other constraints imposed, you might enable all crash classes in dumps (check </a:t>
            </a:r>
            <a:r>
              <a:rPr lang="en-AU" sz="2000" dirty="0" smtClean="0">
                <a:solidFill>
                  <a:schemeClr val="bg1"/>
                </a:solidFill>
                <a:latin typeface="Courier New" pitchFamily="49" charset="0"/>
                <a:cs typeface="Courier New" pitchFamily="49" charset="0"/>
              </a:rPr>
              <a:t>crashdump(1M)</a:t>
            </a:r>
            <a:r>
              <a:rPr lang="en-AU" sz="2000" dirty="0" smtClean="0">
                <a:solidFill>
                  <a:schemeClr val="bg1"/>
                </a:solidFill>
              </a:rPr>
              <a:t>).</a:t>
            </a: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428625" y="114300"/>
            <a:ext cx="7629525" cy="1019556"/>
          </a:xfrm>
        </p:spPr>
        <p:txBody>
          <a:bodyPr/>
          <a:lstStyle/>
          <a:p>
            <a:pPr eaLnBrk="1" hangingPunct="1"/>
            <a:r>
              <a:rPr lang="en-US" sz="3200" dirty="0" smtClean="0">
                <a:solidFill>
                  <a:schemeClr val="bg1"/>
                </a:solidFill>
              </a:rPr>
              <a:t>Guidelines for Selecting Device Swap</a:t>
            </a:r>
          </a:p>
        </p:txBody>
      </p:sp>
      <p:sp>
        <p:nvSpPr>
          <p:cNvPr id="14341" name="Rectangle 3"/>
          <p:cNvSpPr>
            <a:spLocks noGrp="1" noChangeArrowheads="1"/>
          </p:cNvSpPr>
          <p:nvPr>
            <p:ph type="body" idx="1"/>
          </p:nvPr>
        </p:nvSpPr>
        <p:spPr>
          <a:xfrm>
            <a:off x="487680" y="1327150"/>
            <a:ext cx="8510016" cy="1576388"/>
          </a:xfrm>
          <a:solidFill>
            <a:schemeClr val="accent1">
              <a:lumMod val="40000"/>
              <a:lumOff val="60000"/>
            </a:schemeClr>
          </a:solidFill>
          <a:ln w="3175">
            <a:solidFill>
              <a:schemeClr val="tx1"/>
            </a:solidFill>
          </a:ln>
        </p:spPr>
        <p:txBody>
          <a:bodyPr lIns="182880" tIns="182880" rIns="182880" bIns="182880"/>
          <a:lstStyle/>
          <a:p>
            <a:pPr>
              <a:buClr>
                <a:schemeClr val="tx1"/>
              </a:buClr>
            </a:pPr>
            <a:r>
              <a:rPr lang="en-US" sz="1800" dirty="0" smtClean="0"/>
              <a:t>Two swap areas on different disks are better than one single swap area</a:t>
            </a:r>
          </a:p>
          <a:p>
            <a:pPr>
              <a:buClr>
                <a:schemeClr val="tx1"/>
              </a:buClr>
            </a:pPr>
            <a:r>
              <a:rPr lang="en-US" sz="1800" dirty="0" smtClean="0"/>
              <a:t>Only configure one swap area per disk</a:t>
            </a:r>
          </a:p>
          <a:p>
            <a:pPr>
              <a:buClr>
                <a:schemeClr val="tx1"/>
              </a:buClr>
            </a:pPr>
            <a:r>
              <a:rPr lang="en-US" sz="1800" dirty="0" smtClean="0"/>
              <a:t>Device swap areas should be of similar size</a:t>
            </a:r>
          </a:p>
          <a:p>
            <a:pPr>
              <a:buClr>
                <a:schemeClr val="tx1"/>
              </a:buClr>
            </a:pPr>
            <a:r>
              <a:rPr lang="en-US" sz="1800" dirty="0" smtClean="0"/>
              <a:t>Consider the speed of the disks</a:t>
            </a:r>
          </a:p>
        </p:txBody>
      </p:sp>
      <p:grpSp>
        <p:nvGrpSpPr>
          <p:cNvPr id="2" name="Group 4"/>
          <p:cNvGrpSpPr>
            <a:grpSpLocks/>
          </p:cNvGrpSpPr>
          <p:nvPr/>
        </p:nvGrpSpPr>
        <p:grpSpPr bwMode="auto">
          <a:xfrm>
            <a:off x="779463" y="4597400"/>
            <a:ext cx="1676400" cy="811213"/>
            <a:chOff x="491" y="3013"/>
            <a:chExt cx="1056" cy="511"/>
          </a:xfrm>
        </p:grpSpPr>
        <p:sp>
          <p:nvSpPr>
            <p:cNvPr id="14359" name="AutoShape 5"/>
            <p:cNvSpPr>
              <a:spLocks noChangeArrowheads="1"/>
            </p:cNvSpPr>
            <p:nvPr/>
          </p:nvSpPr>
          <p:spPr bwMode="auto">
            <a:xfrm>
              <a:off x="491" y="3013"/>
              <a:ext cx="1056" cy="511"/>
            </a:xfrm>
            <a:prstGeom prst="can">
              <a:avLst>
                <a:gd name="adj" fmla="val 43940"/>
              </a:avLst>
            </a:prstGeom>
            <a:solidFill>
              <a:srgbClr val="FFFF00"/>
            </a:solidFill>
            <a:ln w="12700">
              <a:solidFill>
                <a:schemeClr val="tx1"/>
              </a:solidFill>
              <a:round/>
              <a:headEnd type="none" w="sm" len="sm"/>
              <a:tailEnd type="none" w="sm" len="sm"/>
            </a:ln>
          </p:spPr>
          <p:txBody>
            <a:bodyPr wrap="none" anchor="ctr"/>
            <a:lstStyle/>
            <a:p>
              <a:pPr algn="ctr" eaLnBrk="0" hangingPunct="0"/>
              <a:endParaRPr lang="en-AU" sz="2400" dirty="0"/>
            </a:p>
          </p:txBody>
        </p:sp>
        <p:sp>
          <p:nvSpPr>
            <p:cNvPr id="14360" name="Text Box 6"/>
            <p:cNvSpPr txBox="1">
              <a:spLocks noChangeArrowheads="1"/>
            </p:cNvSpPr>
            <p:nvPr/>
          </p:nvSpPr>
          <p:spPr bwMode="auto">
            <a:xfrm>
              <a:off x="718" y="3272"/>
              <a:ext cx="600" cy="212"/>
            </a:xfrm>
            <a:prstGeom prst="rect">
              <a:avLst/>
            </a:prstGeom>
            <a:noFill/>
            <a:ln w="9525">
              <a:noFill/>
              <a:miter lim="800000"/>
              <a:headEnd/>
              <a:tailEnd/>
            </a:ln>
          </p:spPr>
          <p:txBody>
            <a:bodyPr wrap="none" anchor="ctr">
              <a:spAutoFit/>
            </a:bodyPr>
            <a:lstStyle/>
            <a:p>
              <a:pPr algn="ctr" eaLnBrk="0" hangingPunct="0">
                <a:spcBef>
                  <a:spcPct val="50000"/>
                </a:spcBef>
              </a:pPr>
              <a:r>
                <a:rPr lang="en-US" sz="1600" dirty="0"/>
                <a:t>Swap LV</a:t>
              </a:r>
            </a:p>
          </p:txBody>
        </p:sp>
      </p:grpSp>
      <p:sp>
        <p:nvSpPr>
          <p:cNvPr id="14343" name="AutoShape 7"/>
          <p:cNvSpPr>
            <a:spLocks noChangeArrowheads="1"/>
          </p:cNvSpPr>
          <p:nvPr/>
        </p:nvSpPr>
        <p:spPr bwMode="auto">
          <a:xfrm>
            <a:off x="2600325" y="3698875"/>
            <a:ext cx="1676400" cy="1725613"/>
          </a:xfrm>
          <a:prstGeom prst="can">
            <a:avLst>
              <a:gd name="adj" fmla="val 20458"/>
            </a:avLst>
          </a:prstGeom>
          <a:solidFill>
            <a:srgbClr val="FFFF00"/>
          </a:solidFill>
          <a:ln w="12700">
            <a:solidFill>
              <a:schemeClr val="tx1"/>
            </a:solidFill>
            <a:round/>
            <a:headEnd type="none" w="sm" len="sm"/>
            <a:tailEnd type="none" w="sm" len="sm"/>
          </a:ln>
        </p:spPr>
        <p:txBody>
          <a:bodyPr wrap="none" anchor="ctr"/>
          <a:lstStyle/>
          <a:p>
            <a:endParaRPr lang="en-US" dirty="0"/>
          </a:p>
        </p:txBody>
      </p:sp>
      <p:sp>
        <p:nvSpPr>
          <p:cNvPr id="14344" name="AutoShape 8"/>
          <p:cNvSpPr>
            <a:spLocks noChangeArrowheads="1"/>
          </p:cNvSpPr>
          <p:nvPr/>
        </p:nvSpPr>
        <p:spPr bwMode="auto">
          <a:xfrm>
            <a:off x="2605088" y="3241675"/>
            <a:ext cx="1670050" cy="811213"/>
          </a:xfrm>
          <a:prstGeom prst="can">
            <a:avLst>
              <a:gd name="adj" fmla="val 43940"/>
            </a:avLst>
          </a:prstGeom>
          <a:solidFill>
            <a:schemeClr val="accent2"/>
          </a:solidFill>
          <a:ln w="12700">
            <a:solidFill>
              <a:schemeClr val="tx1"/>
            </a:solidFill>
            <a:round/>
            <a:headEnd type="none" w="sm" len="sm"/>
            <a:tailEnd type="none" w="sm" len="sm"/>
          </a:ln>
        </p:spPr>
        <p:txBody>
          <a:bodyPr wrap="none" anchor="ctr"/>
          <a:lstStyle/>
          <a:p>
            <a:pPr algn="ctr" eaLnBrk="0" hangingPunct="0"/>
            <a:endParaRPr lang="en-AU" sz="2400" dirty="0"/>
          </a:p>
        </p:txBody>
      </p:sp>
      <p:sp>
        <p:nvSpPr>
          <p:cNvPr id="14345" name="Text Box 9"/>
          <p:cNvSpPr txBox="1">
            <a:spLocks noChangeArrowheads="1"/>
          </p:cNvSpPr>
          <p:nvPr/>
        </p:nvSpPr>
        <p:spPr bwMode="auto">
          <a:xfrm>
            <a:off x="2941638" y="4497388"/>
            <a:ext cx="952500" cy="336550"/>
          </a:xfrm>
          <a:prstGeom prst="rect">
            <a:avLst/>
          </a:prstGeom>
          <a:noFill/>
          <a:ln w="9525">
            <a:noFill/>
            <a:miter lim="800000"/>
            <a:headEnd/>
            <a:tailEnd/>
          </a:ln>
        </p:spPr>
        <p:txBody>
          <a:bodyPr wrap="none" anchor="ctr">
            <a:spAutoFit/>
          </a:bodyPr>
          <a:lstStyle/>
          <a:p>
            <a:pPr algn="ctr" eaLnBrk="0" hangingPunct="0">
              <a:spcBef>
                <a:spcPct val="50000"/>
              </a:spcBef>
            </a:pPr>
            <a:r>
              <a:rPr lang="en-US" sz="1600" dirty="0"/>
              <a:t>Swap LV</a:t>
            </a:r>
          </a:p>
        </p:txBody>
      </p:sp>
      <p:sp>
        <p:nvSpPr>
          <p:cNvPr id="14346" name="AutoShape 10"/>
          <p:cNvSpPr>
            <a:spLocks noChangeArrowheads="1"/>
          </p:cNvSpPr>
          <p:nvPr/>
        </p:nvSpPr>
        <p:spPr bwMode="auto">
          <a:xfrm>
            <a:off x="1695450" y="5121275"/>
            <a:ext cx="1406525" cy="733425"/>
          </a:xfrm>
          <a:prstGeom prst="irregularSeal2">
            <a:avLst/>
          </a:prstGeom>
          <a:solidFill>
            <a:srgbClr val="C00000"/>
          </a:solidFill>
          <a:ln w="9525">
            <a:noFill/>
            <a:miter lim="800000"/>
            <a:headEnd/>
            <a:tailEnd/>
          </a:ln>
        </p:spPr>
        <p:txBody>
          <a:bodyPr wrap="none" anchor="ctr"/>
          <a:lstStyle/>
          <a:p>
            <a:pPr algn="ctr" eaLnBrk="0" hangingPunct="0"/>
            <a:r>
              <a:rPr lang="en-US" b="1" dirty="0">
                <a:solidFill>
                  <a:schemeClr val="bg1"/>
                </a:solidFill>
              </a:rPr>
              <a:t>No!</a:t>
            </a:r>
          </a:p>
        </p:txBody>
      </p:sp>
      <p:sp>
        <p:nvSpPr>
          <p:cNvPr id="14347" name="AutoShape 11"/>
          <p:cNvSpPr>
            <a:spLocks noChangeArrowheads="1"/>
          </p:cNvSpPr>
          <p:nvPr/>
        </p:nvSpPr>
        <p:spPr bwMode="auto">
          <a:xfrm>
            <a:off x="5289550" y="4143375"/>
            <a:ext cx="1517650" cy="1296988"/>
          </a:xfrm>
          <a:prstGeom prst="can">
            <a:avLst>
              <a:gd name="adj" fmla="val 28037"/>
            </a:avLst>
          </a:prstGeom>
          <a:solidFill>
            <a:srgbClr val="FFFF00"/>
          </a:solidFill>
          <a:ln w="12700">
            <a:solidFill>
              <a:schemeClr val="tx1"/>
            </a:solidFill>
            <a:round/>
            <a:headEnd type="none" w="sm" len="sm"/>
            <a:tailEnd type="none" w="sm" len="sm"/>
          </a:ln>
        </p:spPr>
        <p:txBody>
          <a:bodyPr wrap="none" anchor="ctr"/>
          <a:lstStyle/>
          <a:p>
            <a:endParaRPr lang="en-US" dirty="0"/>
          </a:p>
        </p:txBody>
      </p:sp>
      <p:sp>
        <p:nvSpPr>
          <p:cNvPr id="14348" name="AutoShape 12"/>
          <p:cNvSpPr>
            <a:spLocks noChangeArrowheads="1"/>
          </p:cNvSpPr>
          <p:nvPr/>
        </p:nvSpPr>
        <p:spPr bwMode="auto">
          <a:xfrm>
            <a:off x="5289550" y="3241675"/>
            <a:ext cx="1517650" cy="1296988"/>
          </a:xfrm>
          <a:prstGeom prst="can">
            <a:avLst>
              <a:gd name="adj" fmla="val 28037"/>
            </a:avLst>
          </a:prstGeom>
          <a:solidFill>
            <a:schemeClr val="accent2"/>
          </a:solidFill>
          <a:ln w="12700">
            <a:solidFill>
              <a:schemeClr val="tx1"/>
            </a:solidFill>
            <a:round/>
            <a:headEnd type="none" w="sm" len="sm"/>
            <a:tailEnd type="none" w="sm" len="sm"/>
          </a:ln>
        </p:spPr>
        <p:txBody>
          <a:bodyPr wrap="none" anchor="ctr"/>
          <a:lstStyle/>
          <a:p>
            <a:endParaRPr lang="en-US" dirty="0"/>
          </a:p>
        </p:txBody>
      </p:sp>
      <p:sp>
        <p:nvSpPr>
          <p:cNvPr id="14349" name="Text Box 13"/>
          <p:cNvSpPr txBox="1">
            <a:spLocks noChangeArrowheads="1"/>
          </p:cNvSpPr>
          <p:nvPr/>
        </p:nvSpPr>
        <p:spPr bwMode="auto">
          <a:xfrm>
            <a:off x="5564188" y="4770438"/>
            <a:ext cx="952500" cy="336550"/>
          </a:xfrm>
          <a:prstGeom prst="rect">
            <a:avLst/>
          </a:prstGeom>
          <a:solidFill>
            <a:srgbClr val="FFFF00"/>
          </a:solidFill>
          <a:ln w="9525">
            <a:noFill/>
            <a:miter lim="800000"/>
            <a:headEnd/>
            <a:tailEnd/>
          </a:ln>
        </p:spPr>
        <p:txBody>
          <a:bodyPr wrap="none" anchor="ctr">
            <a:spAutoFit/>
          </a:bodyPr>
          <a:lstStyle/>
          <a:p>
            <a:pPr algn="ctr" eaLnBrk="0" hangingPunct="0">
              <a:spcBef>
                <a:spcPct val="50000"/>
              </a:spcBef>
            </a:pPr>
            <a:r>
              <a:rPr lang="en-US" sz="1600" dirty="0"/>
              <a:t>Swap LV</a:t>
            </a:r>
          </a:p>
        </p:txBody>
      </p:sp>
      <p:sp>
        <p:nvSpPr>
          <p:cNvPr id="14350" name="AutoShape 14"/>
          <p:cNvSpPr>
            <a:spLocks noChangeArrowheads="1"/>
          </p:cNvSpPr>
          <p:nvPr/>
        </p:nvSpPr>
        <p:spPr bwMode="auto">
          <a:xfrm>
            <a:off x="6923088" y="4143375"/>
            <a:ext cx="1517650" cy="1296988"/>
          </a:xfrm>
          <a:prstGeom prst="can">
            <a:avLst>
              <a:gd name="adj" fmla="val 28037"/>
            </a:avLst>
          </a:prstGeom>
          <a:solidFill>
            <a:srgbClr val="FFFF00"/>
          </a:solidFill>
          <a:ln w="12700">
            <a:solidFill>
              <a:schemeClr val="tx1"/>
            </a:solidFill>
            <a:round/>
            <a:headEnd type="none" w="sm" len="sm"/>
            <a:tailEnd type="none" w="sm" len="sm"/>
          </a:ln>
        </p:spPr>
        <p:txBody>
          <a:bodyPr wrap="none" anchor="ctr"/>
          <a:lstStyle/>
          <a:p>
            <a:endParaRPr lang="en-US" dirty="0"/>
          </a:p>
        </p:txBody>
      </p:sp>
      <p:sp>
        <p:nvSpPr>
          <p:cNvPr id="14351" name="AutoShape 15"/>
          <p:cNvSpPr>
            <a:spLocks noChangeArrowheads="1"/>
          </p:cNvSpPr>
          <p:nvPr/>
        </p:nvSpPr>
        <p:spPr bwMode="auto">
          <a:xfrm>
            <a:off x="6923088" y="3241675"/>
            <a:ext cx="1517650" cy="1296988"/>
          </a:xfrm>
          <a:prstGeom prst="can">
            <a:avLst>
              <a:gd name="adj" fmla="val 28037"/>
            </a:avLst>
          </a:prstGeom>
          <a:solidFill>
            <a:schemeClr val="accent2"/>
          </a:solidFill>
          <a:ln w="12700">
            <a:solidFill>
              <a:schemeClr val="tx1"/>
            </a:solidFill>
            <a:round/>
            <a:headEnd type="none" w="sm" len="sm"/>
            <a:tailEnd type="none" w="sm" len="sm"/>
          </a:ln>
        </p:spPr>
        <p:txBody>
          <a:bodyPr wrap="none" anchor="ctr"/>
          <a:lstStyle/>
          <a:p>
            <a:endParaRPr lang="en-US" dirty="0"/>
          </a:p>
        </p:txBody>
      </p:sp>
      <p:sp>
        <p:nvSpPr>
          <p:cNvPr id="14352" name="Text Box 16"/>
          <p:cNvSpPr txBox="1">
            <a:spLocks noChangeArrowheads="1"/>
          </p:cNvSpPr>
          <p:nvPr/>
        </p:nvSpPr>
        <p:spPr bwMode="auto">
          <a:xfrm>
            <a:off x="7246938" y="4821238"/>
            <a:ext cx="952500" cy="336550"/>
          </a:xfrm>
          <a:prstGeom prst="rect">
            <a:avLst/>
          </a:prstGeom>
          <a:solidFill>
            <a:srgbClr val="FFFF00"/>
          </a:solidFill>
          <a:ln w="9525">
            <a:noFill/>
            <a:miter lim="800000"/>
            <a:headEnd/>
            <a:tailEnd/>
          </a:ln>
        </p:spPr>
        <p:txBody>
          <a:bodyPr wrap="none" anchor="ctr">
            <a:spAutoFit/>
          </a:bodyPr>
          <a:lstStyle/>
          <a:p>
            <a:pPr algn="ctr" eaLnBrk="0" hangingPunct="0">
              <a:spcBef>
                <a:spcPct val="50000"/>
              </a:spcBef>
            </a:pPr>
            <a:r>
              <a:rPr lang="en-US" sz="1600" dirty="0"/>
              <a:t>Swap LV</a:t>
            </a:r>
          </a:p>
        </p:txBody>
      </p:sp>
      <p:sp>
        <p:nvSpPr>
          <p:cNvPr id="14353" name="AutoShape 17"/>
          <p:cNvSpPr>
            <a:spLocks noChangeArrowheads="1"/>
          </p:cNvSpPr>
          <p:nvPr/>
        </p:nvSpPr>
        <p:spPr bwMode="auto">
          <a:xfrm>
            <a:off x="6116638" y="5148263"/>
            <a:ext cx="1406525" cy="733425"/>
          </a:xfrm>
          <a:prstGeom prst="irregularSeal2">
            <a:avLst/>
          </a:prstGeom>
          <a:solidFill>
            <a:srgbClr val="0070C0"/>
          </a:solidFill>
          <a:ln w="9525">
            <a:noFill/>
            <a:miter lim="800000"/>
            <a:headEnd/>
            <a:tailEnd/>
          </a:ln>
        </p:spPr>
        <p:txBody>
          <a:bodyPr wrap="none" anchor="ctr"/>
          <a:lstStyle/>
          <a:p>
            <a:pPr algn="ctr" eaLnBrk="0" hangingPunct="0"/>
            <a:r>
              <a:rPr lang="en-US" b="1" dirty="0">
                <a:solidFill>
                  <a:schemeClr val="bg1"/>
                </a:solidFill>
              </a:rPr>
              <a:t>Yes!</a:t>
            </a:r>
          </a:p>
        </p:txBody>
      </p:sp>
      <p:sp>
        <p:nvSpPr>
          <p:cNvPr id="14354" name="AutoShape 18"/>
          <p:cNvSpPr>
            <a:spLocks noChangeArrowheads="1"/>
          </p:cNvSpPr>
          <p:nvPr/>
        </p:nvSpPr>
        <p:spPr bwMode="auto">
          <a:xfrm>
            <a:off x="782638" y="4152900"/>
            <a:ext cx="1679575" cy="811213"/>
          </a:xfrm>
          <a:prstGeom prst="can">
            <a:avLst>
              <a:gd name="adj" fmla="val 43940"/>
            </a:avLst>
          </a:prstGeom>
          <a:solidFill>
            <a:schemeClr val="accent2"/>
          </a:solidFill>
          <a:ln w="12700">
            <a:solidFill>
              <a:schemeClr val="tx1"/>
            </a:solidFill>
            <a:round/>
            <a:headEnd type="none" w="sm" len="sm"/>
            <a:tailEnd type="none" w="sm" len="sm"/>
          </a:ln>
        </p:spPr>
        <p:txBody>
          <a:bodyPr wrap="none" anchor="ctr"/>
          <a:lstStyle/>
          <a:p>
            <a:pPr algn="ctr" eaLnBrk="0" hangingPunct="0"/>
            <a:endParaRPr lang="en-AU" sz="2400" dirty="0"/>
          </a:p>
        </p:txBody>
      </p:sp>
      <p:grpSp>
        <p:nvGrpSpPr>
          <p:cNvPr id="3" name="Group 19"/>
          <p:cNvGrpSpPr>
            <a:grpSpLocks/>
          </p:cNvGrpSpPr>
          <p:nvPr/>
        </p:nvGrpSpPr>
        <p:grpSpPr bwMode="auto">
          <a:xfrm>
            <a:off x="779463" y="3708400"/>
            <a:ext cx="1676400" cy="811213"/>
            <a:chOff x="498" y="2365"/>
            <a:chExt cx="1056" cy="511"/>
          </a:xfrm>
        </p:grpSpPr>
        <p:sp>
          <p:nvSpPr>
            <p:cNvPr id="14357" name="AutoShape 20"/>
            <p:cNvSpPr>
              <a:spLocks noChangeArrowheads="1"/>
            </p:cNvSpPr>
            <p:nvPr/>
          </p:nvSpPr>
          <p:spPr bwMode="auto">
            <a:xfrm>
              <a:off x="498" y="2365"/>
              <a:ext cx="1056" cy="511"/>
            </a:xfrm>
            <a:prstGeom prst="can">
              <a:avLst>
                <a:gd name="adj" fmla="val 43940"/>
              </a:avLst>
            </a:prstGeom>
            <a:solidFill>
              <a:srgbClr val="FFFF00"/>
            </a:solidFill>
            <a:ln w="12700">
              <a:solidFill>
                <a:schemeClr val="tx1"/>
              </a:solidFill>
              <a:round/>
              <a:headEnd type="none" w="sm" len="sm"/>
              <a:tailEnd type="none" w="sm" len="sm"/>
            </a:ln>
          </p:spPr>
          <p:txBody>
            <a:bodyPr wrap="none" anchor="ctr"/>
            <a:lstStyle/>
            <a:p>
              <a:pPr algn="ctr" eaLnBrk="0" hangingPunct="0"/>
              <a:endParaRPr lang="en-AU" sz="2400" dirty="0"/>
            </a:p>
          </p:txBody>
        </p:sp>
        <p:sp>
          <p:nvSpPr>
            <p:cNvPr id="14358" name="Text Box 21"/>
            <p:cNvSpPr txBox="1">
              <a:spLocks noChangeArrowheads="1"/>
            </p:cNvSpPr>
            <p:nvPr/>
          </p:nvSpPr>
          <p:spPr bwMode="auto">
            <a:xfrm>
              <a:off x="724" y="2603"/>
              <a:ext cx="600" cy="212"/>
            </a:xfrm>
            <a:prstGeom prst="rect">
              <a:avLst/>
            </a:prstGeom>
            <a:noFill/>
            <a:ln w="9525">
              <a:noFill/>
              <a:miter lim="800000"/>
              <a:headEnd/>
              <a:tailEnd/>
            </a:ln>
          </p:spPr>
          <p:txBody>
            <a:bodyPr wrap="none" anchor="ctr">
              <a:spAutoFit/>
            </a:bodyPr>
            <a:lstStyle/>
            <a:p>
              <a:pPr algn="ctr" eaLnBrk="0" hangingPunct="0">
                <a:spcBef>
                  <a:spcPct val="50000"/>
                </a:spcBef>
              </a:pPr>
              <a:r>
                <a:rPr lang="en-US" sz="1600" dirty="0"/>
                <a:t>Swap LV</a:t>
              </a:r>
            </a:p>
          </p:txBody>
        </p:sp>
      </p:grpSp>
      <p:sp>
        <p:nvSpPr>
          <p:cNvPr id="14356" name="AutoShape 22"/>
          <p:cNvSpPr>
            <a:spLocks noChangeArrowheads="1"/>
          </p:cNvSpPr>
          <p:nvPr/>
        </p:nvSpPr>
        <p:spPr bwMode="auto">
          <a:xfrm>
            <a:off x="782638" y="3263900"/>
            <a:ext cx="1679575" cy="811213"/>
          </a:xfrm>
          <a:prstGeom prst="can">
            <a:avLst>
              <a:gd name="adj" fmla="val 43940"/>
            </a:avLst>
          </a:prstGeom>
          <a:solidFill>
            <a:schemeClr val="accent2"/>
          </a:solidFill>
          <a:ln w="12700">
            <a:solidFill>
              <a:schemeClr val="tx1"/>
            </a:solidFill>
            <a:round/>
            <a:headEnd type="none" w="sm" len="sm"/>
            <a:tailEnd type="none" w="sm" len="sm"/>
          </a:ln>
        </p:spPr>
        <p:txBody>
          <a:bodyPr wrap="none" anchor="ctr"/>
          <a:lstStyle/>
          <a:p>
            <a:pPr algn="ctr" eaLnBrk="0" hangingPunct="0"/>
            <a:endParaRPr lang="en-AU"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pPr eaLnBrk="1" hangingPunct="1"/>
            <a:r>
              <a:rPr lang="en-AU" sz="3000" dirty="0" smtClean="0">
                <a:solidFill>
                  <a:schemeClr val="bg1"/>
                </a:solidFill>
              </a:rPr>
              <a:t>HP-UX Post-crash Manual Dump Export</a:t>
            </a:r>
          </a:p>
        </p:txBody>
      </p:sp>
      <p:sp>
        <p:nvSpPr>
          <p:cNvPr id="34821" name="Rectangle 3"/>
          <p:cNvSpPr>
            <a:spLocks noGrp="1" noChangeArrowheads="1"/>
          </p:cNvSpPr>
          <p:nvPr>
            <p:ph type="body" idx="1"/>
          </p:nvPr>
        </p:nvSpPr>
        <p:spPr/>
        <p:txBody>
          <a:bodyPr/>
          <a:lstStyle/>
          <a:p>
            <a:r>
              <a:rPr lang="en-US" dirty="0" smtClean="0">
                <a:solidFill>
                  <a:schemeClr val="bg1"/>
                </a:solidFill>
              </a:rPr>
              <a:t>If the dump was not saved completely due to lack of space in the crash directory you have the possibility to save the dump again. The </a:t>
            </a:r>
            <a:r>
              <a:rPr lang="en-US" dirty="0" smtClean="0">
                <a:solidFill>
                  <a:schemeClr val="bg1"/>
                </a:solidFill>
                <a:latin typeface="Courier New" pitchFamily="49" charset="0"/>
                <a:cs typeface="Courier New" pitchFamily="49" charset="0"/>
              </a:rPr>
              <a:t>-r </a:t>
            </a:r>
            <a:r>
              <a:rPr lang="en-US" dirty="0" smtClean="0">
                <a:solidFill>
                  <a:schemeClr val="bg1"/>
                </a:solidFill>
              </a:rPr>
              <a:t>option (resave) need to be included when this is not the first time that savecrash runs. </a:t>
            </a:r>
          </a:p>
          <a:p>
            <a:pPr>
              <a:buFontTx/>
              <a:buNone/>
            </a:pPr>
            <a:r>
              <a:rPr lang="en-US" dirty="0" smtClean="0">
                <a:solidFill>
                  <a:schemeClr val="bg1"/>
                </a:solidFill>
              </a:rPr>
              <a:t>  </a:t>
            </a:r>
            <a:r>
              <a:rPr lang="en-US" dirty="0" smtClean="0">
                <a:solidFill>
                  <a:schemeClr val="bg1"/>
                </a:solidFill>
                <a:latin typeface="Courier New" pitchFamily="49" charset="0"/>
                <a:cs typeface="Courier New" pitchFamily="49" charset="0"/>
              </a:rPr>
              <a:t>#</a:t>
            </a:r>
            <a:r>
              <a:rPr lang="en-US" dirty="0" smtClean="0">
                <a:solidFill>
                  <a:schemeClr val="bg1"/>
                </a:solidFill>
              </a:rPr>
              <a:t> </a:t>
            </a:r>
            <a:r>
              <a:rPr lang="en-US" dirty="0" smtClean="0">
                <a:solidFill>
                  <a:schemeClr val="bg1"/>
                </a:solidFill>
                <a:latin typeface="Courier New" pitchFamily="49" charset="0"/>
                <a:cs typeface="Courier New" pitchFamily="49" charset="0"/>
              </a:rPr>
              <a:t>savecrash -v [-r] &lt;crash directory&gt;</a:t>
            </a:r>
          </a:p>
          <a:p>
            <a:pPr>
              <a:buFontTx/>
              <a:buNone/>
            </a:pPr>
            <a:r>
              <a:rPr lang="en-US" dirty="0" smtClean="0">
                <a:solidFill>
                  <a:schemeClr val="bg1"/>
                </a:solidFill>
                <a:latin typeface="Courier New" pitchFamily="49" charset="0"/>
                <a:cs typeface="Courier New" pitchFamily="49" charset="0"/>
              </a:rPr>
              <a:t> </a:t>
            </a:r>
          </a:p>
          <a:p>
            <a:r>
              <a:rPr lang="en-US" dirty="0" smtClean="0">
                <a:solidFill>
                  <a:schemeClr val="bg1"/>
                </a:solidFill>
              </a:rPr>
              <a:t>There is also the possibility to save the dump directly to a tape: </a:t>
            </a:r>
          </a:p>
          <a:p>
            <a:pPr>
              <a:buFontTx/>
              <a:buNone/>
            </a:pPr>
            <a:r>
              <a:rPr lang="fr-FR" dirty="0" smtClean="0">
                <a:solidFill>
                  <a:schemeClr val="bg1"/>
                </a:solidFill>
              </a:rPr>
              <a:t>  </a:t>
            </a:r>
            <a:r>
              <a:rPr lang="fr-FR" dirty="0" smtClean="0">
                <a:solidFill>
                  <a:schemeClr val="bg1"/>
                </a:solidFill>
                <a:latin typeface="Courier New" pitchFamily="49" charset="0"/>
                <a:cs typeface="Courier New" pitchFamily="49" charset="0"/>
              </a:rPr>
              <a:t># savecrash -v [-r] -t &lt;tapedevice&gt;</a:t>
            </a:r>
            <a:endParaRPr lang="en-AU"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921124"/>
          </a:xfrm>
        </p:spPr>
        <p:txBody>
          <a:bodyPr/>
          <a:lstStyle/>
          <a:p>
            <a:pPr eaLnBrk="1" hangingPunct="1"/>
            <a:r>
              <a:rPr lang="en-AU" sz="3000" dirty="0" smtClean="0">
                <a:solidFill>
                  <a:schemeClr val="bg1"/>
                </a:solidFill>
              </a:rPr>
              <a:t>HP-UX Manual Dump Export from a Specific Dump Device</a:t>
            </a:r>
          </a:p>
        </p:txBody>
      </p:sp>
      <p:sp>
        <p:nvSpPr>
          <p:cNvPr id="34821" name="Rectangle 3"/>
          <p:cNvSpPr>
            <a:spLocks noGrp="1" noChangeArrowheads="1"/>
          </p:cNvSpPr>
          <p:nvPr>
            <p:ph type="body" idx="1"/>
          </p:nvPr>
        </p:nvSpPr>
        <p:spPr>
          <a:xfrm>
            <a:off x="400050" y="1210235"/>
            <a:ext cx="8743950" cy="5405717"/>
          </a:xfrm>
        </p:spPr>
        <p:txBody>
          <a:bodyPr/>
          <a:lstStyle/>
          <a:p>
            <a:pPr>
              <a:buNone/>
            </a:pPr>
            <a:r>
              <a:rPr lang="en-US" sz="2000" dirty="0" smtClean="0">
                <a:solidFill>
                  <a:schemeClr val="bg1"/>
                </a:solidFill>
              </a:rPr>
              <a:t>To manually extract the dump, type either the persistent DSF or the legacy </a:t>
            </a:r>
          </a:p>
          <a:p>
            <a:pPr>
              <a:buNone/>
            </a:pPr>
            <a:r>
              <a:rPr lang="en-US" sz="2000" dirty="0" smtClean="0">
                <a:solidFill>
                  <a:schemeClr val="bg1"/>
                </a:solidFill>
              </a:rPr>
              <a:t>DSF of the whole disk along with the offset:</a:t>
            </a:r>
          </a:p>
          <a:p>
            <a:endParaRPr lang="en-AU" sz="2000" dirty="0" smtClean="0">
              <a:solidFill>
                <a:schemeClr val="bg1"/>
              </a:solidFill>
            </a:endParaRPr>
          </a:p>
          <a:p>
            <a:pPr>
              <a:buNone/>
            </a:pPr>
            <a:r>
              <a:rPr lang="en-US" sz="1600" dirty="0" smtClean="0">
                <a:solidFill>
                  <a:schemeClr val="bg1"/>
                </a:solidFill>
                <a:latin typeface="Courier New" pitchFamily="49" charset="0"/>
                <a:cs typeface="Courier New" pitchFamily="49" charset="0"/>
              </a:rPr>
              <a:t>DEVICE       OFFSET(kB)   SIZE (kB)    LOGICAL VOL. NAME</a:t>
            </a:r>
          </a:p>
          <a:p>
            <a:pPr>
              <a:buNone/>
            </a:pPr>
            <a:r>
              <a:rPr lang="en-US" sz="1600" dirty="0" smtClean="0">
                <a:solidFill>
                  <a:schemeClr val="bg1"/>
                </a:solidFill>
                <a:latin typeface="Courier New" pitchFamily="49" charset="0"/>
                <a:cs typeface="Courier New" pitchFamily="49" charset="0"/>
              </a:rPr>
              <a:t>------------ ------------ ------------ ------------ -----------------</a:t>
            </a:r>
          </a:p>
          <a:p>
            <a:pPr>
              <a:buNone/>
            </a:pPr>
            <a:r>
              <a:rPr lang="en-US" sz="1600" dirty="0" smtClean="0">
                <a:solidFill>
                  <a:schemeClr val="bg1"/>
                </a:solidFill>
                <a:latin typeface="Courier New" pitchFamily="49" charset="0"/>
                <a:cs typeface="Courier New" pitchFamily="49" charset="0"/>
              </a:rPr>
              <a:t>  3:0x000000      2612064      8364032  64:0x000002 /dev/vg00/lvol2</a:t>
            </a:r>
          </a:p>
          <a:p>
            <a:pPr>
              <a:buNone/>
            </a:pPr>
            <a:r>
              <a:rPr lang="en-US" sz="1600" dirty="0" smtClean="0">
                <a:solidFill>
                  <a:schemeClr val="bg1"/>
                </a:solidFill>
                <a:latin typeface="Courier New" pitchFamily="49" charset="0"/>
                <a:cs typeface="Courier New" pitchFamily="49" charset="0"/>
              </a:rPr>
              <a:t>  3:0x000001     18168692        40956  64:0x02000b /dev/vg01/dump_3</a:t>
            </a:r>
          </a:p>
          <a:p>
            <a:pPr>
              <a:buNone/>
            </a:pPr>
            <a:r>
              <a:rPr lang="en-US" sz="1600" dirty="0" smtClean="0">
                <a:solidFill>
                  <a:schemeClr val="bg1"/>
                </a:solidFill>
                <a:latin typeface="Courier New" pitchFamily="49" charset="0"/>
                <a:cs typeface="Courier New" pitchFamily="49" charset="0"/>
              </a:rPr>
              <a:t>  3:0x000001     18127732        40956  64:0x02000a /dev/vg01/dump_2</a:t>
            </a:r>
          </a:p>
          <a:p>
            <a:pPr>
              <a:buNone/>
            </a:pPr>
            <a:r>
              <a:rPr lang="en-US" sz="1600" dirty="0" smtClean="0">
                <a:solidFill>
                  <a:schemeClr val="bg1"/>
                </a:solidFill>
                <a:latin typeface="Courier New" pitchFamily="49" charset="0"/>
                <a:cs typeface="Courier New" pitchFamily="49" charset="0"/>
              </a:rPr>
              <a:t>  3:0x000001     </a:t>
            </a:r>
            <a:r>
              <a:rPr lang="en-US" sz="1600" b="1" dirty="0" smtClean="0">
                <a:solidFill>
                  <a:srgbClr val="00B0F0"/>
                </a:solidFill>
                <a:latin typeface="Courier New" pitchFamily="49" charset="0"/>
                <a:cs typeface="Courier New" pitchFamily="49" charset="0"/>
              </a:rPr>
              <a:t>18086772</a:t>
            </a:r>
            <a:r>
              <a:rPr lang="en-US" sz="1600" dirty="0" smtClean="0">
                <a:solidFill>
                  <a:schemeClr val="bg1"/>
                </a:solidFill>
                <a:latin typeface="Courier New" pitchFamily="49" charset="0"/>
                <a:cs typeface="Courier New" pitchFamily="49" charset="0"/>
              </a:rPr>
              <a:t>        40956  64:0x020009 /dev/vg01/dump_1</a:t>
            </a:r>
          </a:p>
          <a:p>
            <a:pPr>
              <a:buNone/>
            </a:pPr>
            <a:endParaRPr lang="en-US" sz="2000" dirty="0" smtClean="0">
              <a:solidFill>
                <a:schemeClr val="bg1"/>
              </a:solidFill>
            </a:endParaRPr>
          </a:p>
          <a:p>
            <a:pPr>
              <a:buNone/>
            </a:pPr>
            <a:r>
              <a:rPr lang="en-US" sz="2000" dirty="0" smtClean="0">
                <a:solidFill>
                  <a:schemeClr val="bg1"/>
                </a:solidFill>
                <a:latin typeface="Courier New" pitchFamily="49" charset="0"/>
                <a:cs typeface="Courier New" pitchFamily="49" charset="0"/>
              </a:rPr>
              <a:t># savecrash -D /dev/rdisk/disk4 -O </a:t>
            </a:r>
            <a:r>
              <a:rPr lang="en-US" sz="2000" b="1" dirty="0" smtClean="0">
                <a:solidFill>
                  <a:srgbClr val="00B0F0"/>
                </a:solidFill>
                <a:latin typeface="Courier New" pitchFamily="49" charset="0"/>
                <a:cs typeface="Courier New" pitchFamily="49" charset="0"/>
              </a:rPr>
              <a:t>18086772</a:t>
            </a:r>
            <a:r>
              <a:rPr lang="en-US" sz="2000" dirty="0" smtClean="0">
                <a:solidFill>
                  <a:schemeClr val="bg1"/>
                </a:solidFill>
                <a:latin typeface="Courier New" pitchFamily="49" charset="0"/>
                <a:cs typeface="Courier New" pitchFamily="49" charset="0"/>
              </a:rPr>
              <a:t>  -r -v .   </a:t>
            </a:r>
          </a:p>
          <a:p>
            <a:pPr>
              <a:buNone/>
            </a:pPr>
            <a:r>
              <a:rPr lang="en-US" sz="2000" dirty="0" smtClean="0">
                <a:solidFill>
                  <a:schemeClr val="bg1"/>
                </a:solidFill>
              </a:rPr>
              <a:t> </a:t>
            </a:r>
          </a:p>
          <a:p>
            <a:pPr>
              <a:buNone/>
            </a:pPr>
            <a:r>
              <a:rPr lang="en-US" sz="2000" dirty="0" smtClean="0">
                <a:solidFill>
                  <a:schemeClr val="bg1"/>
                </a:solidFill>
              </a:rPr>
              <a:t>or</a:t>
            </a:r>
          </a:p>
          <a:p>
            <a:pPr>
              <a:buNone/>
            </a:pPr>
            <a:r>
              <a:rPr lang="en-US" sz="2000" dirty="0" smtClean="0">
                <a:solidFill>
                  <a:schemeClr val="bg1"/>
                </a:solidFill>
              </a:rPr>
              <a:t>  </a:t>
            </a:r>
          </a:p>
          <a:p>
            <a:pPr>
              <a:buNone/>
            </a:pPr>
            <a:r>
              <a:rPr lang="en-US" sz="2000" dirty="0" smtClean="0">
                <a:solidFill>
                  <a:schemeClr val="bg1"/>
                </a:solidFill>
                <a:latin typeface="Courier New" pitchFamily="49" charset="0"/>
                <a:cs typeface="Courier New" pitchFamily="49" charset="0"/>
              </a:rPr>
              <a:t># savecrash -D /dev/rdsk/c2t1d0 -O </a:t>
            </a:r>
            <a:r>
              <a:rPr lang="en-US" sz="2000" b="1" dirty="0" smtClean="0">
                <a:solidFill>
                  <a:srgbClr val="00B0F0"/>
                </a:solidFill>
                <a:latin typeface="Courier New" pitchFamily="49" charset="0"/>
                <a:cs typeface="Courier New" pitchFamily="49" charset="0"/>
              </a:rPr>
              <a:t>18086772</a:t>
            </a:r>
            <a:r>
              <a:rPr lang="en-US" sz="2000" dirty="0" smtClean="0">
                <a:solidFill>
                  <a:schemeClr val="bg1"/>
                </a:solidFill>
                <a:latin typeface="Courier New" pitchFamily="49" charset="0"/>
                <a:cs typeface="Courier New" pitchFamily="49" charset="0"/>
              </a:rPr>
              <a:t>  -r -v .</a:t>
            </a:r>
            <a:endParaRPr lang="en-US" sz="2000" dirty="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a:t>
            </a:r>
          </a:p>
        </p:txBody>
      </p:sp>
      <p:sp>
        <p:nvSpPr>
          <p:cNvPr id="34821" name="Rectangle 3"/>
          <p:cNvSpPr>
            <a:spLocks noGrp="1" noChangeArrowheads="1"/>
          </p:cNvSpPr>
          <p:nvPr>
            <p:ph type="body" idx="1"/>
          </p:nvPr>
        </p:nvSpPr>
        <p:spPr>
          <a:xfrm>
            <a:off x="400050" y="1219200"/>
            <a:ext cx="8500110" cy="5256213"/>
          </a:xfrm>
        </p:spPr>
        <p:txBody>
          <a:bodyPr/>
          <a:lstStyle/>
          <a:p>
            <a:r>
              <a:rPr lang="en-US" sz="1800" dirty="0" smtClean="0">
                <a:solidFill>
                  <a:schemeClr val="bg1"/>
                </a:solidFill>
              </a:rPr>
              <a:t>Available with HP-UX 11.31.</a:t>
            </a:r>
          </a:p>
          <a:p>
            <a:pPr>
              <a:buNone/>
            </a:pPr>
            <a:endParaRPr lang="en-US" sz="1800" dirty="0" smtClean="0">
              <a:solidFill>
                <a:schemeClr val="bg1"/>
              </a:solidFill>
            </a:endParaRPr>
          </a:p>
          <a:p>
            <a:r>
              <a:rPr lang="en-US" sz="1800" dirty="0" smtClean="0">
                <a:solidFill>
                  <a:schemeClr val="bg1"/>
                </a:solidFill>
              </a:rPr>
              <a:t>The </a:t>
            </a:r>
            <a:r>
              <a:rPr lang="en-US" sz="1800" dirty="0" smtClean="0">
                <a:solidFill>
                  <a:schemeClr val="bg1"/>
                </a:solidFill>
                <a:latin typeface="Courier New" pitchFamily="49" charset="0"/>
                <a:cs typeface="Courier New" pitchFamily="49" charset="0"/>
              </a:rPr>
              <a:t>swapoff(1M)</a:t>
            </a:r>
            <a:r>
              <a:rPr lang="en-US" sz="1800" dirty="0" smtClean="0">
                <a:solidFill>
                  <a:schemeClr val="bg1"/>
                </a:solidFill>
              </a:rPr>
              <a:t> command disables swapping on the specified swap device(s) for the current boot. The term swap refers to an obsolete implementation of virtual memory; HP-UX actually implements virtual memory by way of paging rather than swapping. This command and others retain names derived from swap for historical reasons.</a:t>
            </a:r>
          </a:p>
          <a:p>
            <a:pPr>
              <a:buNone/>
            </a:pPr>
            <a:endParaRPr lang="en-US" sz="1800" dirty="0" smtClean="0">
              <a:solidFill>
                <a:schemeClr val="bg1"/>
              </a:solidFill>
            </a:endParaRPr>
          </a:p>
          <a:p>
            <a:r>
              <a:rPr lang="en-US" sz="1800" dirty="0" smtClean="0">
                <a:solidFill>
                  <a:schemeClr val="bg1"/>
                </a:solidFill>
              </a:rPr>
              <a:t>Does not remove swap device from </a:t>
            </a:r>
            <a:r>
              <a:rPr lang="en-US" sz="1800" dirty="0" smtClean="0">
                <a:solidFill>
                  <a:schemeClr val="bg1"/>
                </a:solidFill>
                <a:latin typeface="Courier New" pitchFamily="49" charset="0"/>
                <a:cs typeface="Courier New" pitchFamily="49" charset="0"/>
              </a:rPr>
              <a:t>/etc/fstab</a:t>
            </a:r>
            <a:r>
              <a:rPr lang="en-US" sz="1800" dirty="0" smtClean="0">
                <a:solidFill>
                  <a:schemeClr val="bg1"/>
                </a:solidFill>
              </a:rPr>
              <a:t>.</a:t>
            </a:r>
          </a:p>
          <a:p>
            <a:pPr>
              <a:buNone/>
            </a:pPr>
            <a:endParaRPr lang="en-US" sz="1800" dirty="0" smtClean="0">
              <a:solidFill>
                <a:schemeClr val="bg1"/>
              </a:solidFill>
            </a:endParaRPr>
          </a:p>
          <a:p>
            <a:r>
              <a:rPr lang="en-US" sz="1800" dirty="0" smtClean="0">
                <a:solidFill>
                  <a:schemeClr val="bg1"/>
                </a:solidFill>
              </a:rPr>
              <a:t>Will not be successful if amount of swap is needed, for example, reserve space as reported by </a:t>
            </a:r>
            <a:r>
              <a:rPr lang="en-US" sz="1800" dirty="0" smtClean="0">
                <a:solidFill>
                  <a:schemeClr val="bg1"/>
                </a:solidFill>
                <a:latin typeface="Courier New" pitchFamily="49" charset="0"/>
                <a:cs typeface="Courier New" pitchFamily="49" charset="0"/>
              </a:rPr>
              <a:t>swapinfo(1M)</a:t>
            </a:r>
            <a:r>
              <a:rPr lang="en-US" sz="1800" dirty="0" smtClean="0">
                <a:solidFill>
                  <a:schemeClr val="bg1"/>
                </a:solidFill>
              </a:rPr>
              <a:t>.</a:t>
            </a:r>
          </a:p>
          <a:p>
            <a:pPr>
              <a:buNone/>
            </a:pPr>
            <a:endParaRPr lang="en-US" sz="1800" dirty="0" smtClean="0">
              <a:solidFill>
                <a:schemeClr val="bg1"/>
              </a:solidFill>
            </a:endParaRPr>
          </a:p>
          <a:p>
            <a:r>
              <a:rPr lang="en-US" sz="1800" dirty="0" smtClean="0">
                <a:solidFill>
                  <a:schemeClr val="bg1"/>
                </a:solidFill>
              </a:rPr>
              <a:t>Example:</a:t>
            </a:r>
          </a:p>
          <a:p>
            <a:pPr>
              <a:buNone/>
            </a:pPr>
            <a:endParaRPr lang="en-US" sz="1800" dirty="0" smtClean="0">
              <a:solidFill>
                <a:schemeClr val="bg1"/>
              </a:solidFill>
            </a:endParaRPr>
          </a:p>
          <a:p>
            <a:pPr>
              <a:buNone/>
            </a:pPr>
            <a:r>
              <a:rPr lang="en-US" sz="1800" dirty="0" smtClean="0">
                <a:solidFill>
                  <a:schemeClr val="bg1"/>
                </a:solidFill>
              </a:rPr>
              <a:t>	# </a:t>
            </a:r>
            <a:r>
              <a:rPr lang="en-US" sz="1800" dirty="0" smtClean="0">
                <a:solidFill>
                  <a:schemeClr val="bg1"/>
                </a:solidFill>
                <a:latin typeface="Courier New" pitchFamily="49" charset="0"/>
                <a:cs typeface="Courier New" pitchFamily="49" charset="0"/>
              </a:rPr>
              <a:t>/usr/sbin/swapoff /dev/vg00/lvol2</a:t>
            </a:r>
            <a:endParaRPr lang="en-AU" sz="18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 – Real Life Example – Part 1</a:t>
            </a:r>
          </a:p>
        </p:txBody>
      </p:sp>
      <p:sp>
        <p:nvSpPr>
          <p:cNvPr id="34821" name="Rectangle 3"/>
          <p:cNvSpPr>
            <a:spLocks noGrp="1" noChangeArrowheads="1"/>
          </p:cNvSpPr>
          <p:nvPr>
            <p:ph type="body" idx="1"/>
          </p:nvPr>
        </p:nvSpPr>
        <p:spPr>
          <a:xfrm>
            <a:off x="400050" y="1158240"/>
            <a:ext cx="8597646" cy="5317173"/>
          </a:xfrm>
        </p:spPr>
        <p:txBody>
          <a:bodyPr/>
          <a:lstStyle/>
          <a:p>
            <a:r>
              <a:rPr lang="en-US" sz="2000" dirty="0" smtClean="0">
                <a:solidFill>
                  <a:schemeClr val="bg1"/>
                </a:solidFill>
              </a:rPr>
              <a:t>Remove primary swap and move it into another volume group. To remove the primary swap, we need to ensure that the new swap device has at least enough space that “reserve” requires. Otherwise, </a:t>
            </a:r>
            <a:r>
              <a:rPr lang="en-US" sz="2000" dirty="0" smtClean="0">
                <a:solidFill>
                  <a:schemeClr val="bg1"/>
                </a:solidFill>
                <a:latin typeface="Courier New" pitchFamily="49" charset="0"/>
                <a:cs typeface="Courier New" pitchFamily="49" charset="0"/>
              </a:rPr>
              <a:t>swapoff(1M)</a:t>
            </a:r>
            <a:r>
              <a:rPr lang="en-US" sz="2000" dirty="0" smtClean="0">
                <a:solidFill>
                  <a:schemeClr val="bg1"/>
                </a:solidFill>
              </a:rPr>
              <a:t> command will fail!</a:t>
            </a:r>
          </a:p>
          <a:p>
            <a:pPr>
              <a:buNone/>
            </a:pPr>
            <a:endParaRPr lang="en-US" sz="2000" b="1" dirty="0" smtClean="0">
              <a:solidFill>
                <a:schemeClr val="bg1"/>
              </a:solidFill>
            </a:endParaRPr>
          </a:p>
          <a:p>
            <a:pPr>
              <a:buNone/>
            </a:pPr>
            <a:r>
              <a:rPr lang="en-US" sz="2000" b="1" dirty="0" smtClean="0">
                <a:solidFill>
                  <a:schemeClr val="bg1"/>
                </a:solidFill>
              </a:rPr>
              <a:t>	</a:t>
            </a: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lvcreate -C y –r n -L 8192 -n lvswap2 /dev/vgswap</a:t>
            </a:r>
          </a:p>
          <a:p>
            <a:pPr>
              <a:buNone/>
            </a:pPr>
            <a:r>
              <a:rPr lang="en-US" sz="2000" dirty="0" smtClean="0">
                <a:solidFill>
                  <a:schemeClr val="bg1"/>
                </a:solidFill>
              </a:rPr>
              <a:t>	 </a:t>
            </a: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swapon -f  /dev/vgswap/lvswap2</a:t>
            </a:r>
          </a:p>
          <a:p>
            <a:pPr>
              <a:buNone/>
            </a:pPr>
            <a:r>
              <a:rPr lang="en-US" sz="2000" dirty="0" smtClean="0">
                <a:solidFill>
                  <a:schemeClr val="bg1"/>
                </a:solidFill>
              </a:rPr>
              <a:t> </a:t>
            </a: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swapinfo -tm</a:t>
            </a:r>
          </a:p>
          <a:p>
            <a:pPr>
              <a:buNone/>
            </a:pPr>
            <a:r>
              <a:rPr lang="en-US" sz="1200" dirty="0" smtClean="0">
                <a:solidFill>
                  <a:schemeClr val="bg1"/>
                </a:solidFill>
                <a:latin typeface="Courier New" pitchFamily="49" charset="0"/>
                <a:cs typeface="Courier New" pitchFamily="49" charset="0"/>
              </a:rPr>
              <a:t>  	           Mb      Mb      Mb   PCT  START/      Mb</a:t>
            </a:r>
          </a:p>
          <a:p>
            <a:pPr>
              <a:buNone/>
            </a:pPr>
            <a:r>
              <a:rPr lang="en-US" sz="1200" dirty="0" smtClean="0">
                <a:solidFill>
                  <a:schemeClr val="bg1"/>
                </a:solidFill>
                <a:latin typeface="Courier New" pitchFamily="49" charset="0"/>
                <a:cs typeface="Courier New" pitchFamily="49" charset="0"/>
              </a:rPr>
              <a:t>	TYPE      AVAIL    USED    FREE  USED   LIMIT RESERVE  PRI  NAME</a:t>
            </a:r>
          </a:p>
          <a:p>
            <a:pPr>
              <a:buNone/>
            </a:pPr>
            <a:r>
              <a:rPr lang="en-US" sz="1200" dirty="0" smtClean="0">
                <a:solidFill>
                  <a:schemeClr val="bg1"/>
                </a:solidFill>
                <a:latin typeface="Courier New" pitchFamily="49" charset="0"/>
                <a:cs typeface="Courier New" pitchFamily="49" charset="0"/>
              </a:rPr>
              <a:t>	</a:t>
            </a:r>
            <a:r>
              <a:rPr lang="en-US" sz="1200" b="1" dirty="0" smtClean="0">
                <a:solidFill>
                  <a:srgbClr val="00B0F0"/>
                </a:solidFill>
                <a:latin typeface="Courier New" pitchFamily="49" charset="0"/>
                <a:cs typeface="Courier New" pitchFamily="49" charset="0"/>
              </a:rPr>
              <a:t>dev        8192       0    8192    0%       0       -    1  /dev/vg00/lvol2</a:t>
            </a:r>
          </a:p>
          <a:p>
            <a:pPr>
              <a:buNone/>
            </a:pPr>
            <a:r>
              <a:rPr lang="en-US" sz="1200" dirty="0" smtClean="0">
                <a:solidFill>
                  <a:schemeClr val="bg1"/>
                </a:solidFill>
                <a:latin typeface="Courier New" pitchFamily="49" charset="0"/>
                <a:cs typeface="Courier New" pitchFamily="49" charset="0"/>
              </a:rPr>
              <a:t>	dev        8192       0    8192    0%       0       -    1  /dev/vgswap/lvswap2</a:t>
            </a:r>
          </a:p>
          <a:p>
            <a:pPr>
              <a:buNone/>
            </a:pPr>
            <a:r>
              <a:rPr lang="en-US" sz="1200" dirty="0" smtClean="0">
                <a:solidFill>
                  <a:schemeClr val="bg1"/>
                </a:solidFill>
                <a:latin typeface="Courier New" pitchFamily="49" charset="0"/>
                <a:cs typeface="Courier New" pitchFamily="49" charset="0"/>
              </a:rPr>
              <a:t>	</a:t>
            </a:r>
            <a:r>
              <a:rPr lang="en-US" sz="1200" b="1" dirty="0" smtClean="0">
                <a:solidFill>
                  <a:srgbClr val="00B0F0"/>
                </a:solidFill>
                <a:latin typeface="Courier New" pitchFamily="49" charset="0"/>
                <a:cs typeface="Courier New" pitchFamily="49" charset="0"/>
              </a:rPr>
              <a:t>reserve       -    1301   -1301</a:t>
            </a:r>
          </a:p>
          <a:p>
            <a:pPr>
              <a:buNone/>
            </a:pPr>
            <a:r>
              <a:rPr lang="en-US" sz="1200" dirty="0" smtClean="0">
                <a:solidFill>
                  <a:schemeClr val="bg1"/>
                </a:solidFill>
                <a:latin typeface="Courier New" pitchFamily="49" charset="0"/>
                <a:cs typeface="Courier New" pitchFamily="49" charset="0"/>
              </a:rPr>
              <a:t>	memory     3876     963    2913   25%</a:t>
            </a:r>
          </a:p>
          <a:p>
            <a:pPr>
              <a:buNone/>
            </a:pPr>
            <a:r>
              <a:rPr lang="en-US" sz="1200" dirty="0" smtClean="0">
                <a:solidFill>
                  <a:schemeClr val="bg1"/>
                </a:solidFill>
                <a:latin typeface="Courier New" pitchFamily="49" charset="0"/>
                <a:cs typeface="Courier New" pitchFamily="49" charset="0"/>
              </a:rPr>
              <a:t>	total     20260    2264   17996   11%       -       0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 – Real Life Example – Part 2</a:t>
            </a:r>
          </a:p>
        </p:txBody>
      </p:sp>
      <p:sp>
        <p:nvSpPr>
          <p:cNvPr id="34821" name="Rectangle 3"/>
          <p:cNvSpPr>
            <a:spLocks noGrp="1" noChangeArrowheads="1"/>
          </p:cNvSpPr>
          <p:nvPr>
            <p:ph type="body" idx="1"/>
          </p:nvPr>
        </p:nvSpPr>
        <p:spPr>
          <a:xfrm>
            <a:off x="400050" y="1158240"/>
            <a:ext cx="8597646" cy="5317173"/>
          </a:xfrm>
        </p:spPr>
        <p:txBody>
          <a:bodyPr/>
          <a:lstStyle/>
          <a:p>
            <a:r>
              <a:rPr lang="en-US" sz="2000" dirty="0" smtClean="0">
                <a:solidFill>
                  <a:schemeClr val="bg1"/>
                </a:solidFill>
              </a:rPr>
              <a:t>Remove primary swap on-line:</a:t>
            </a:r>
          </a:p>
          <a:p>
            <a:pPr>
              <a:buNone/>
            </a:pPr>
            <a:r>
              <a:rPr lang="en-US" sz="2000" dirty="0" smtClean="0">
                <a:solidFill>
                  <a:schemeClr val="bg1"/>
                </a:solidFill>
              </a:rPr>
              <a:t> </a:t>
            </a: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swapoff /dev/vg00/lvol2</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lvrmboot -s vg00</a:t>
            </a:r>
          </a:p>
          <a:p>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swapinfo -tm</a:t>
            </a:r>
          </a:p>
          <a:p>
            <a:pPr>
              <a:buNone/>
            </a:pPr>
            <a:r>
              <a:rPr lang="en-US" sz="1200" dirty="0" smtClean="0">
                <a:solidFill>
                  <a:schemeClr val="bg1"/>
                </a:solidFill>
                <a:latin typeface="Courier New" pitchFamily="49" charset="0"/>
                <a:cs typeface="Courier New" pitchFamily="49" charset="0"/>
              </a:rPr>
              <a:t>              Mb      Mb      Mb   PCT  START/      Mb</a:t>
            </a:r>
          </a:p>
          <a:p>
            <a:pPr>
              <a:buNone/>
            </a:pPr>
            <a:r>
              <a:rPr lang="en-US" sz="1200" dirty="0" smtClean="0">
                <a:solidFill>
                  <a:schemeClr val="bg1"/>
                </a:solidFill>
                <a:latin typeface="Courier New" pitchFamily="49" charset="0"/>
                <a:cs typeface="Courier New" pitchFamily="49" charset="0"/>
              </a:rPr>
              <a:t>	TYPE      AVAIL    USED    FREE  USED   LIMIT RESERVE  PRI  NAME</a:t>
            </a:r>
          </a:p>
          <a:p>
            <a:pPr>
              <a:buNone/>
            </a:pPr>
            <a:r>
              <a:rPr lang="en-US" sz="1200" dirty="0" smtClean="0">
                <a:solidFill>
                  <a:schemeClr val="bg1"/>
                </a:solidFill>
                <a:latin typeface="Courier New" pitchFamily="49" charset="0"/>
                <a:cs typeface="Courier New" pitchFamily="49" charset="0"/>
              </a:rPr>
              <a:t>	dev        8192       0    8192    0%       0       -    1  /dev/vgswap/lvswap2</a:t>
            </a:r>
          </a:p>
          <a:p>
            <a:pPr>
              <a:buNone/>
            </a:pPr>
            <a:r>
              <a:rPr lang="en-US" sz="1200" dirty="0" smtClean="0">
                <a:solidFill>
                  <a:schemeClr val="bg1"/>
                </a:solidFill>
                <a:latin typeface="Courier New" pitchFamily="49" charset="0"/>
                <a:cs typeface="Courier New" pitchFamily="49" charset="0"/>
              </a:rPr>
              <a:t>	reserve       -    1291   -1291</a:t>
            </a:r>
          </a:p>
          <a:p>
            <a:pPr>
              <a:buNone/>
            </a:pPr>
            <a:r>
              <a:rPr lang="en-US" sz="1200" dirty="0" smtClean="0">
                <a:solidFill>
                  <a:schemeClr val="bg1"/>
                </a:solidFill>
                <a:latin typeface="Courier New" pitchFamily="49" charset="0"/>
                <a:cs typeface="Courier New" pitchFamily="49" charset="0"/>
              </a:rPr>
              <a:t>	memory     3876     963    2913   25%</a:t>
            </a:r>
          </a:p>
          <a:p>
            <a:pPr>
              <a:buNone/>
            </a:pPr>
            <a:r>
              <a:rPr lang="en-US" sz="1200" dirty="0" smtClean="0">
                <a:solidFill>
                  <a:schemeClr val="bg1"/>
                </a:solidFill>
                <a:latin typeface="Courier New" pitchFamily="49" charset="0"/>
                <a:cs typeface="Courier New" pitchFamily="49" charset="0"/>
              </a:rPr>
              <a:t>	total     12068    2254    9814   19%       -       0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 – Real Life Example – Part 3</a:t>
            </a:r>
          </a:p>
        </p:txBody>
      </p:sp>
      <p:sp>
        <p:nvSpPr>
          <p:cNvPr id="34821" name="Rectangle 3"/>
          <p:cNvSpPr>
            <a:spLocks noGrp="1" noChangeArrowheads="1"/>
          </p:cNvSpPr>
          <p:nvPr>
            <p:ph type="body" idx="1"/>
          </p:nvPr>
        </p:nvSpPr>
        <p:spPr>
          <a:xfrm>
            <a:off x="400050" y="1158240"/>
            <a:ext cx="8597646" cy="5317173"/>
          </a:xfrm>
        </p:spPr>
        <p:txBody>
          <a:bodyPr/>
          <a:lstStyle/>
          <a:p>
            <a:r>
              <a:rPr lang="en-US" sz="2000" dirty="0" smtClean="0">
                <a:solidFill>
                  <a:schemeClr val="bg1"/>
                </a:solidFill>
              </a:rPr>
              <a:t>Add line into </a:t>
            </a:r>
            <a:r>
              <a:rPr lang="en-US" sz="2000" dirty="0" smtClean="0">
                <a:solidFill>
                  <a:schemeClr val="bg1"/>
                </a:solidFill>
                <a:latin typeface="Courier New" pitchFamily="49" charset="0"/>
                <a:cs typeface="Courier New" pitchFamily="49" charset="0"/>
              </a:rPr>
              <a:t>/etc/fstab </a:t>
            </a:r>
            <a:r>
              <a:rPr lang="en-US" sz="2000" dirty="0" smtClean="0">
                <a:solidFill>
                  <a:schemeClr val="bg1"/>
                </a:solidFill>
              </a:rPr>
              <a:t>for the new primary swap and reboot the server:</a:t>
            </a:r>
          </a:p>
          <a:p>
            <a:pPr>
              <a:buNone/>
            </a:pPr>
            <a:endParaRPr lang="en-US" sz="2000" dirty="0" smtClean="0">
              <a:solidFill>
                <a:schemeClr val="bg1"/>
              </a:solidFill>
            </a:endParaRPr>
          </a:p>
          <a:p>
            <a:pPr>
              <a:buNone/>
            </a:pPr>
            <a:r>
              <a:rPr lang="en-US" sz="2000" dirty="0" smtClean="0">
                <a:solidFill>
                  <a:schemeClr val="bg1"/>
                </a:solidFill>
              </a:rPr>
              <a:t>	</a:t>
            </a:r>
            <a:r>
              <a:rPr lang="en-US" sz="1800" dirty="0" smtClean="0">
                <a:solidFill>
                  <a:schemeClr val="bg1"/>
                </a:solidFill>
                <a:latin typeface="Courier New" pitchFamily="49" charset="0"/>
                <a:cs typeface="Courier New" pitchFamily="49" charset="0"/>
              </a:rPr>
              <a:t>/dev/vg00/lvol3 / vxfs delaylog 0 1</a:t>
            </a:r>
          </a:p>
          <a:p>
            <a:pPr>
              <a:buNone/>
            </a:pPr>
            <a:r>
              <a:rPr lang="en-US" sz="1800" dirty="0" smtClean="0">
                <a:solidFill>
                  <a:schemeClr val="bg1"/>
                </a:solidFill>
                <a:latin typeface="Courier New" pitchFamily="49" charset="0"/>
                <a:cs typeface="Courier New" pitchFamily="49" charset="0"/>
              </a:rPr>
              <a:t>	/dev/vg00/lvol1 /stand vxfs tranflush 0 1</a:t>
            </a:r>
          </a:p>
          <a:p>
            <a:pPr>
              <a:buNone/>
            </a:pPr>
            <a:r>
              <a:rPr lang="en-US" sz="1800" dirty="0" smtClean="0">
                <a:solidFill>
                  <a:schemeClr val="bg1"/>
                </a:solidFill>
                <a:latin typeface="Courier New" pitchFamily="49" charset="0"/>
                <a:cs typeface="Courier New" pitchFamily="49" charset="0"/>
              </a:rPr>
              <a:t>	/dev/vg00/lvol4 /home vxfs delaylog 0 2</a:t>
            </a:r>
          </a:p>
          <a:p>
            <a:pPr>
              <a:buNone/>
            </a:pPr>
            <a:r>
              <a:rPr lang="en-US" sz="1800" dirty="0" smtClean="0">
                <a:solidFill>
                  <a:schemeClr val="bg1"/>
                </a:solidFill>
                <a:latin typeface="Courier New" pitchFamily="49" charset="0"/>
                <a:cs typeface="Courier New" pitchFamily="49" charset="0"/>
              </a:rPr>
              <a:t>	/dev/vg00/lvol5 /tmp vxfs delaylog 0 2</a:t>
            </a:r>
          </a:p>
          <a:p>
            <a:pPr>
              <a:buNone/>
            </a:pPr>
            <a:r>
              <a:rPr lang="en-US" sz="1800" dirty="0" smtClean="0">
                <a:solidFill>
                  <a:schemeClr val="bg1"/>
                </a:solidFill>
                <a:latin typeface="Courier New" pitchFamily="49" charset="0"/>
                <a:cs typeface="Courier New" pitchFamily="49" charset="0"/>
              </a:rPr>
              <a:t>	/dev/vg00/lvol6 /usr vxfs delaylog 0 2</a:t>
            </a:r>
          </a:p>
          <a:p>
            <a:pPr>
              <a:buNone/>
            </a:pPr>
            <a:r>
              <a:rPr lang="en-US" sz="1800" dirty="0" smtClean="0">
                <a:solidFill>
                  <a:schemeClr val="bg1"/>
                </a:solidFill>
                <a:latin typeface="Courier New" pitchFamily="49" charset="0"/>
                <a:cs typeface="Courier New" pitchFamily="49" charset="0"/>
              </a:rPr>
              <a:t>	/dev/vg00/lvol7 /var vxfs delaylog 0 2</a:t>
            </a:r>
          </a:p>
          <a:p>
            <a:pPr>
              <a:buNone/>
            </a:pPr>
            <a:r>
              <a:rPr lang="en-US" sz="1800" dirty="0" smtClean="0">
                <a:solidFill>
                  <a:schemeClr val="bg1"/>
                </a:solidFill>
                <a:latin typeface="Courier New" pitchFamily="49" charset="0"/>
                <a:cs typeface="Courier New" pitchFamily="49" charset="0"/>
              </a:rPr>
              <a:t>	/dev/vg00/lvol8 /var/tmp vxfs delaylog 0 2</a:t>
            </a:r>
          </a:p>
          <a:p>
            <a:pPr>
              <a:buNone/>
            </a:pPr>
            <a:r>
              <a:rPr lang="en-US" sz="1800" dirty="0" smtClean="0">
                <a:solidFill>
                  <a:schemeClr val="bg1"/>
                </a:solidFill>
                <a:latin typeface="Courier New" pitchFamily="49" charset="0"/>
                <a:cs typeface="Courier New" pitchFamily="49" charset="0"/>
              </a:rPr>
              <a:t>	#/dev/vg00/lvdump3 / dump defaults 0 0</a:t>
            </a:r>
          </a:p>
          <a:p>
            <a:pPr>
              <a:buNone/>
            </a:pPr>
            <a:r>
              <a:rPr lang="en-US" sz="1800" dirty="0" smtClean="0">
                <a:solidFill>
                  <a:schemeClr val="bg1"/>
                </a:solidFill>
                <a:latin typeface="Courier New" pitchFamily="49" charset="0"/>
                <a:cs typeface="Courier New" pitchFamily="49" charset="0"/>
              </a:rPr>
              <a:t>	</a:t>
            </a:r>
            <a:r>
              <a:rPr lang="en-US" sz="1800" b="1" dirty="0" smtClean="0">
                <a:solidFill>
                  <a:srgbClr val="00B0F0"/>
                </a:solidFill>
                <a:latin typeface="Courier New" pitchFamily="49" charset="0"/>
                <a:cs typeface="Courier New" pitchFamily="49" charset="0"/>
              </a:rPr>
              <a:t>/dev/vgswap/lvswap2 / swap defaults 0 0</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 – Real Life Example – Part 4</a:t>
            </a:r>
          </a:p>
        </p:txBody>
      </p:sp>
      <p:sp>
        <p:nvSpPr>
          <p:cNvPr id="34821" name="Rectangle 3"/>
          <p:cNvSpPr>
            <a:spLocks noGrp="1" noChangeArrowheads="1"/>
          </p:cNvSpPr>
          <p:nvPr>
            <p:ph type="body" idx="1"/>
          </p:nvPr>
        </p:nvSpPr>
        <p:spPr>
          <a:xfrm>
            <a:off x="400050" y="1316736"/>
            <a:ext cx="8597646" cy="5158677"/>
          </a:xfrm>
        </p:spPr>
        <p:txBody>
          <a:bodyPr/>
          <a:lstStyle/>
          <a:p>
            <a:r>
              <a:rPr lang="en-US" sz="2000" dirty="0" smtClean="0">
                <a:solidFill>
                  <a:schemeClr val="bg1"/>
                </a:solidFill>
              </a:rPr>
              <a:t>After the reboot, check swap status and confirm that non-root volume is now the primary swap:</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swapinfo -tm</a:t>
            </a:r>
          </a:p>
          <a:p>
            <a:pPr>
              <a:buNone/>
            </a:pPr>
            <a:r>
              <a:rPr lang="en-US" sz="1200" dirty="0" smtClean="0">
                <a:solidFill>
                  <a:schemeClr val="bg1"/>
                </a:solidFill>
                <a:latin typeface="Courier New" pitchFamily="49" charset="0"/>
                <a:cs typeface="Courier New" pitchFamily="49" charset="0"/>
              </a:rPr>
              <a:t>              Mb      Mb      Mb   PCT  START/      Mb</a:t>
            </a:r>
          </a:p>
          <a:p>
            <a:pPr>
              <a:buNone/>
            </a:pPr>
            <a:r>
              <a:rPr lang="en-US" sz="1200" dirty="0" smtClean="0">
                <a:solidFill>
                  <a:schemeClr val="bg1"/>
                </a:solidFill>
                <a:latin typeface="Courier New" pitchFamily="49" charset="0"/>
                <a:cs typeface="Courier New" pitchFamily="49" charset="0"/>
              </a:rPr>
              <a:t>	TYPE      AVAIL    USED    FREE  USED   LIMIT RESERVE  PRI  NAME</a:t>
            </a:r>
          </a:p>
          <a:p>
            <a:pPr>
              <a:buNone/>
            </a:pPr>
            <a:r>
              <a:rPr lang="en-US" sz="1200" dirty="0" smtClean="0">
                <a:solidFill>
                  <a:schemeClr val="bg1"/>
                </a:solidFill>
                <a:latin typeface="Courier New" pitchFamily="49" charset="0"/>
                <a:cs typeface="Courier New" pitchFamily="49" charset="0"/>
              </a:rPr>
              <a:t>	dev        8192       0    8192    0%       0       -    1  /dev/vgswap/lvswap2</a:t>
            </a:r>
          </a:p>
          <a:p>
            <a:pPr>
              <a:buNone/>
            </a:pPr>
            <a:r>
              <a:rPr lang="en-US" sz="1200" dirty="0" smtClean="0">
                <a:solidFill>
                  <a:schemeClr val="bg1"/>
                </a:solidFill>
                <a:latin typeface="Courier New" pitchFamily="49" charset="0"/>
                <a:cs typeface="Courier New" pitchFamily="49" charset="0"/>
              </a:rPr>
              <a:t>	reserve       -    1283   -1283</a:t>
            </a:r>
          </a:p>
          <a:p>
            <a:pPr>
              <a:buNone/>
            </a:pPr>
            <a:r>
              <a:rPr lang="en-US" sz="1200" dirty="0" smtClean="0">
                <a:solidFill>
                  <a:schemeClr val="bg1"/>
                </a:solidFill>
                <a:latin typeface="Courier New" pitchFamily="49" charset="0"/>
                <a:cs typeface="Courier New" pitchFamily="49" charset="0"/>
              </a:rPr>
              <a:t>	memory     3876     950    2926   25%</a:t>
            </a:r>
          </a:p>
          <a:p>
            <a:pPr>
              <a:buNone/>
            </a:pPr>
            <a:r>
              <a:rPr lang="en-US" sz="1200" dirty="0" smtClean="0">
                <a:solidFill>
                  <a:schemeClr val="bg1"/>
                </a:solidFill>
                <a:latin typeface="Courier New" pitchFamily="49" charset="0"/>
                <a:cs typeface="Courier New" pitchFamily="49" charset="0"/>
              </a:rPr>
              <a:t>	total     12068    2233    9835   19%       -       0    -</a:t>
            </a:r>
          </a:p>
          <a:p>
            <a:pPr>
              <a:buNone/>
            </a:pPr>
            <a:endParaRPr lang="en-US" sz="2000" dirty="0" smtClean="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Swapoff – Real Life Example – Part 5</a:t>
            </a:r>
          </a:p>
        </p:txBody>
      </p:sp>
      <p:sp>
        <p:nvSpPr>
          <p:cNvPr id="34821" name="Rectangle 3"/>
          <p:cNvSpPr>
            <a:spLocks noGrp="1" noChangeArrowheads="1"/>
          </p:cNvSpPr>
          <p:nvPr>
            <p:ph type="body" idx="1"/>
          </p:nvPr>
        </p:nvSpPr>
        <p:spPr>
          <a:xfrm>
            <a:off x="400050" y="1158240"/>
            <a:ext cx="8597646" cy="5317173"/>
          </a:xfrm>
        </p:spPr>
        <p:txBody>
          <a:bodyPr/>
          <a:lstStyle/>
          <a:p>
            <a:r>
              <a:rPr lang="en-US" sz="2000" dirty="0" smtClean="0">
                <a:solidFill>
                  <a:schemeClr val="bg1"/>
                </a:solidFill>
              </a:rPr>
              <a:t>However, because we did not initialize the disk in vgswap with “-B” option, it does not contain the Boot Area, and cannot be added with “</a:t>
            </a:r>
            <a:r>
              <a:rPr lang="en-US" sz="2000" dirty="0" smtClean="0">
                <a:solidFill>
                  <a:schemeClr val="bg1"/>
                </a:solidFill>
                <a:latin typeface="Courier New" pitchFamily="49" charset="0"/>
                <a:cs typeface="Courier New" pitchFamily="49" charset="0"/>
              </a:rPr>
              <a:t>lvlnboot -s /dev/vgswap/lvswap2</a:t>
            </a:r>
            <a:r>
              <a:rPr lang="en-US" sz="2000" dirty="0" smtClean="0">
                <a:solidFill>
                  <a:schemeClr val="bg1"/>
                </a:solidFill>
              </a:rPr>
              <a:t>”. As a result, this is reported:</a:t>
            </a:r>
          </a:p>
          <a:p>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lvlnboot -v</a:t>
            </a: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Boot Definitions for Volume Group /dev/vg00:</a:t>
            </a:r>
          </a:p>
          <a:p>
            <a:pPr>
              <a:buNone/>
            </a:pPr>
            <a:r>
              <a:rPr lang="en-US" sz="2000" dirty="0" smtClean="0">
                <a:solidFill>
                  <a:schemeClr val="bg1"/>
                </a:solidFill>
                <a:latin typeface="Courier New" pitchFamily="49" charset="0"/>
                <a:cs typeface="Courier New" pitchFamily="49" charset="0"/>
              </a:rPr>
              <a:t>	Physical Volumes belonging in Root Volume Group:</a:t>
            </a:r>
          </a:p>
          <a:p>
            <a:pPr>
              <a:buNone/>
            </a:pPr>
            <a:r>
              <a:rPr lang="en-US" sz="2000" dirty="0" smtClean="0">
                <a:solidFill>
                  <a:schemeClr val="bg1"/>
                </a:solidFill>
                <a:latin typeface="Courier New" pitchFamily="49" charset="0"/>
                <a:cs typeface="Courier New" pitchFamily="49" charset="0"/>
              </a:rPr>
              <a:t>	        /dev/disk/disk6_p2 -- Boot Disk</a:t>
            </a:r>
          </a:p>
          <a:p>
            <a:pPr>
              <a:buNone/>
            </a:pPr>
            <a:r>
              <a:rPr lang="en-US" sz="2000" dirty="0" smtClean="0">
                <a:solidFill>
                  <a:schemeClr val="bg1"/>
                </a:solidFill>
                <a:latin typeface="Courier New" pitchFamily="49" charset="0"/>
                <a:cs typeface="Courier New" pitchFamily="49" charset="0"/>
              </a:rPr>
              <a:t>	Boot: lvol1     on:     /dev/disk/disk6_p2</a:t>
            </a:r>
          </a:p>
          <a:p>
            <a:pPr>
              <a:buNone/>
            </a:pPr>
            <a:r>
              <a:rPr lang="en-US" sz="2000" dirty="0" smtClean="0">
                <a:solidFill>
                  <a:schemeClr val="bg1"/>
                </a:solidFill>
                <a:latin typeface="Courier New" pitchFamily="49" charset="0"/>
                <a:cs typeface="Courier New" pitchFamily="49" charset="0"/>
              </a:rPr>
              <a:t>	Root: lvol3     on:     /dev/disk/disk6_p2</a:t>
            </a:r>
          </a:p>
          <a:p>
            <a:pPr>
              <a:buNone/>
            </a:pPr>
            <a:r>
              <a:rPr lang="en-US" sz="2000" dirty="0" smtClean="0">
                <a:solidFill>
                  <a:schemeClr val="bg1"/>
                </a:solidFill>
                <a:latin typeface="Courier New" pitchFamily="49" charset="0"/>
                <a:cs typeface="Courier New" pitchFamily="49" charset="0"/>
              </a:rPr>
              <a:t>	</a:t>
            </a:r>
            <a:r>
              <a:rPr lang="en-US" sz="2000" b="1" dirty="0" smtClean="0">
                <a:solidFill>
                  <a:srgbClr val="C00000"/>
                </a:solidFill>
                <a:latin typeface="Courier New" pitchFamily="49" charset="0"/>
                <a:cs typeface="Courier New" pitchFamily="49" charset="0"/>
              </a:rPr>
              <a:t>No Swap Logical Volume configured</a:t>
            </a:r>
          </a:p>
          <a:p>
            <a:pPr>
              <a:buNone/>
            </a:pPr>
            <a:r>
              <a:rPr lang="en-US" sz="2000" b="1" dirty="0" smtClean="0">
                <a:solidFill>
                  <a:srgbClr val="C00000"/>
                </a:solidFill>
                <a:latin typeface="Courier New" pitchFamily="49" charset="0"/>
                <a:cs typeface="Courier New" pitchFamily="49" charset="0"/>
              </a:rPr>
              <a:t>	No Dump Logical Volume configured</a:t>
            </a:r>
          </a:p>
          <a:p>
            <a:pPr>
              <a:buNone/>
            </a:pPr>
            <a:endParaRPr lang="en-AU" sz="20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726948"/>
          </a:xfrm>
        </p:spPr>
        <p:txBody>
          <a:bodyPr/>
          <a:lstStyle/>
          <a:p>
            <a:pPr eaLnBrk="1" hangingPunct="1"/>
            <a:r>
              <a:rPr lang="en-AU" sz="3000" dirty="0" smtClean="0">
                <a:solidFill>
                  <a:schemeClr val="bg1"/>
                </a:solidFill>
              </a:rPr>
              <a:t>Swapoff – Real Life Example – Part 6</a:t>
            </a:r>
          </a:p>
        </p:txBody>
      </p:sp>
      <p:sp>
        <p:nvSpPr>
          <p:cNvPr id="34821" name="Rectangle 3"/>
          <p:cNvSpPr>
            <a:spLocks noGrp="1" noChangeArrowheads="1"/>
          </p:cNvSpPr>
          <p:nvPr>
            <p:ph type="body" idx="1"/>
          </p:nvPr>
        </p:nvSpPr>
        <p:spPr>
          <a:xfrm>
            <a:off x="400050" y="1024128"/>
            <a:ext cx="8597646" cy="5596128"/>
          </a:xfrm>
        </p:spPr>
        <p:txBody>
          <a:bodyPr/>
          <a:lstStyle/>
          <a:p>
            <a:r>
              <a:rPr lang="en-US" sz="1800" dirty="0" smtClean="0">
                <a:solidFill>
                  <a:schemeClr val="bg1"/>
                </a:solidFill>
              </a:rPr>
              <a:t>We still have one persistent dump device, which is NOT listed in </a:t>
            </a:r>
            <a:r>
              <a:rPr lang="en-US" sz="1800" dirty="0" smtClean="0">
                <a:solidFill>
                  <a:schemeClr val="bg1"/>
                </a:solidFill>
                <a:latin typeface="Courier New" pitchFamily="49" charset="0"/>
                <a:cs typeface="Courier New" pitchFamily="49" charset="0"/>
              </a:rPr>
              <a:t>/etc/fstab*</a:t>
            </a:r>
            <a:r>
              <a:rPr lang="en-US" sz="1800" dirty="0" smtClean="0">
                <a:solidFill>
                  <a:schemeClr val="bg1"/>
                </a:solidFill>
              </a:rPr>
              <a:t>:</a:t>
            </a: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crashconf -v</a:t>
            </a:r>
          </a:p>
          <a:p>
            <a:pPr>
              <a:buNone/>
            </a:pPr>
            <a:r>
              <a:rPr lang="en-US" sz="2000" dirty="0" smtClean="0">
                <a:solidFill>
                  <a:schemeClr val="bg1"/>
                </a:solidFill>
              </a:rPr>
              <a:t>	</a:t>
            </a:r>
            <a:r>
              <a:rPr lang="en-US" sz="900" dirty="0" smtClean="0">
                <a:solidFill>
                  <a:schemeClr val="bg1"/>
                </a:solidFill>
                <a:latin typeface="Courier New" pitchFamily="49" charset="0"/>
                <a:cs typeface="Courier New" pitchFamily="49" charset="0"/>
              </a:rPr>
              <a:t>Crash dump configuration has been changed since boot. </a:t>
            </a:r>
          </a:p>
          <a:p>
            <a:pPr>
              <a:buNone/>
            </a:pPr>
            <a:r>
              <a:rPr lang="en-US" sz="900" dirty="0" smtClean="0">
                <a:solidFill>
                  <a:schemeClr val="bg1"/>
                </a:solidFill>
                <a:latin typeface="Courier New" pitchFamily="49" charset="0"/>
                <a:cs typeface="Courier New" pitchFamily="49" charset="0"/>
              </a:rPr>
              <a:t>	CLASS          PAGES  INCLUDED IN DUMP  DESCRIPTION</a:t>
            </a:r>
          </a:p>
          <a:p>
            <a:pPr>
              <a:buNone/>
            </a:pPr>
            <a:r>
              <a:rPr lang="en-US" sz="900" dirty="0" smtClean="0">
                <a:solidFill>
                  <a:schemeClr val="bg1"/>
                </a:solidFill>
                <a:latin typeface="Courier New" pitchFamily="49" charset="0"/>
                <a:cs typeface="Courier New" pitchFamily="49" charset="0"/>
              </a:rPr>
              <a:t>	--------  ----------  ----------------  -------------------------------------</a:t>
            </a:r>
          </a:p>
          <a:p>
            <a:pPr>
              <a:buNone/>
            </a:pPr>
            <a:r>
              <a:rPr lang="en-US" sz="900" dirty="0" smtClean="0">
                <a:solidFill>
                  <a:schemeClr val="bg1"/>
                </a:solidFill>
                <a:latin typeface="Courier New" pitchFamily="49" charset="0"/>
                <a:cs typeface="Courier New" pitchFamily="49" charset="0"/>
              </a:rPr>
              <a:t>	UNUSED        584997  no,  by default   unused pages</a:t>
            </a:r>
          </a:p>
          <a:p>
            <a:pPr>
              <a:buNone/>
            </a:pPr>
            <a:r>
              <a:rPr lang="en-US" sz="900" dirty="0" smtClean="0">
                <a:solidFill>
                  <a:schemeClr val="bg1"/>
                </a:solidFill>
                <a:latin typeface="Courier New" pitchFamily="49" charset="0"/>
                <a:cs typeface="Courier New" pitchFamily="49" charset="0"/>
              </a:rPr>
              <a:t>	USERPG        171077  no,  by default   user process pages</a:t>
            </a:r>
          </a:p>
          <a:p>
            <a:pPr>
              <a:buNone/>
            </a:pPr>
            <a:r>
              <a:rPr lang="en-US" sz="900" dirty="0" smtClean="0">
                <a:solidFill>
                  <a:schemeClr val="bg1"/>
                </a:solidFill>
                <a:latin typeface="Courier New" pitchFamily="49" charset="0"/>
                <a:cs typeface="Courier New" pitchFamily="49" charset="0"/>
              </a:rPr>
              <a:t>	BCACHE          7529  no,  by default   buffer cache pages</a:t>
            </a:r>
          </a:p>
          <a:p>
            <a:pPr>
              <a:buNone/>
            </a:pPr>
            <a:r>
              <a:rPr lang="en-US" sz="900" dirty="0" smtClean="0">
                <a:solidFill>
                  <a:schemeClr val="bg1"/>
                </a:solidFill>
                <a:latin typeface="Courier New" pitchFamily="49" charset="0"/>
                <a:cs typeface="Courier New" pitchFamily="49" charset="0"/>
              </a:rPr>
              <a:t>	KCODE          11892  no,  by default   kernel code pages</a:t>
            </a:r>
          </a:p>
          <a:p>
            <a:pPr>
              <a:buNone/>
            </a:pPr>
            <a:r>
              <a:rPr lang="en-US" sz="900" dirty="0" smtClean="0">
                <a:solidFill>
                  <a:schemeClr val="bg1"/>
                </a:solidFill>
                <a:latin typeface="Courier New" pitchFamily="49" charset="0"/>
                <a:cs typeface="Courier New" pitchFamily="49" charset="0"/>
              </a:rPr>
              <a:t>	USTACK          1128  yes, by default   user process stacks</a:t>
            </a:r>
          </a:p>
          <a:p>
            <a:pPr>
              <a:buNone/>
            </a:pPr>
            <a:r>
              <a:rPr lang="en-US" sz="900" dirty="0" smtClean="0">
                <a:solidFill>
                  <a:schemeClr val="bg1"/>
                </a:solidFill>
                <a:latin typeface="Courier New" pitchFamily="49" charset="0"/>
                <a:cs typeface="Courier New" pitchFamily="49" charset="0"/>
              </a:rPr>
              <a:t>	FSDATA            16  yes, by default   file system metadata</a:t>
            </a:r>
          </a:p>
          <a:p>
            <a:pPr>
              <a:buNone/>
            </a:pPr>
            <a:r>
              <a:rPr lang="en-US" sz="900" dirty="0" smtClean="0">
                <a:solidFill>
                  <a:schemeClr val="bg1"/>
                </a:solidFill>
                <a:latin typeface="Courier New" pitchFamily="49" charset="0"/>
                <a:cs typeface="Courier New" pitchFamily="49" charset="0"/>
              </a:rPr>
              <a:t>	KDDATA        238003  yes, by default   kernel dynamic data</a:t>
            </a:r>
          </a:p>
          <a:p>
            <a:pPr>
              <a:buNone/>
            </a:pPr>
            <a:r>
              <a:rPr lang="en-US" sz="900" dirty="0" smtClean="0">
                <a:solidFill>
                  <a:schemeClr val="bg1"/>
                </a:solidFill>
                <a:latin typeface="Courier New" pitchFamily="49" charset="0"/>
                <a:cs typeface="Courier New" pitchFamily="49" charset="0"/>
              </a:rPr>
              <a:t>	KSDATA         10563  yes, by default   kernel static data</a:t>
            </a:r>
          </a:p>
          <a:p>
            <a:pPr>
              <a:buNone/>
            </a:pPr>
            <a:r>
              <a:rPr lang="en-US" sz="900" dirty="0" smtClean="0">
                <a:solidFill>
                  <a:schemeClr val="bg1"/>
                </a:solidFill>
                <a:latin typeface="Courier New" pitchFamily="49" charset="0"/>
                <a:cs typeface="Courier New" pitchFamily="49" charset="0"/>
              </a:rPr>
              <a:t>	SUPERPG        18286  no,  by default   unused kernel super pages</a:t>
            </a:r>
          </a:p>
          <a:p>
            <a:pPr>
              <a:buNone/>
            </a:pPr>
            <a:r>
              <a:rPr lang="en-US" sz="900" dirty="0" smtClean="0">
                <a:solidFill>
                  <a:schemeClr val="bg1"/>
                </a:solidFill>
                <a:latin typeface="Courier New" pitchFamily="49" charset="0"/>
                <a:cs typeface="Courier New" pitchFamily="49" charset="0"/>
              </a:rPr>
              <a:t> </a:t>
            </a:r>
          </a:p>
          <a:p>
            <a:pPr>
              <a:buNone/>
            </a:pPr>
            <a:r>
              <a:rPr lang="en-US" sz="900" dirty="0" smtClean="0">
                <a:solidFill>
                  <a:schemeClr val="bg1"/>
                </a:solidFill>
                <a:latin typeface="Courier New" pitchFamily="49" charset="0"/>
                <a:cs typeface="Courier New" pitchFamily="49" charset="0"/>
              </a:rPr>
              <a:t>	Total pages on system:           1043491</a:t>
            </a:r>
          </a:p>
          <a:p>
            <a:pPr>
              <a:buNone/>
            </a:pPr>
            <a:r>
              <a:rPr lang="en-US" sz="900" dirty="0" smtClean="0">
                <a:solidFill>
                  <a:schemeClr val="bg1"/>
                </a:solidFill>
                <a:latin typeface="Courier New" pitchFamily="49" charset="0"/>
                <a:cs typeface="Courier New" pitchFamily="49" charset="0"/>
              </a:rPr>
              <a:t>	Total pages included in dump:     249710</a:t>
            </a:r>
          </a:p>
          <a:p>
            <a:pPr>
              <a:buNone/>
            </a:pPr>
            <a:r>
              <a:rPr lang="en-US" sz="900" dirty="0" smtClean="0">
                <a:solidFill>
                  <a:schemeClr val="bg1"/>
                </a:solidFill>
                <a:latin typeface="Courier New" pitchFamily="49" charset="0"/>
                <a:cs typeface="Courier New" pitchFamily="49" charset="0"/>
              </a:rPr>
              <a:t>	 </a:t>
            </a:r>
          </a:p>
          <a:p>
            <a:pPr>
              <a:buNone/>
            </a:pPr>
            <a:r>
              <a:rPr lang="en-US" sz="900" dirty="0" smtClean="0">
                <a:solidFill>
                  <a:schemeClr val="bg1"/>
                </a:solidFill>
                <a:latin typeface="Courier New" pitchFamily="49" charset="0"/>
                <a:cs typeface="Courier New" pitchFamily="49" charset="0"/>
              </a:rPr>
              <a:t>	Dump compressed:    ON </a:t>
            </a:r>
          </a:p>
          <a:p>
            <a:pPr>
              <a:buNone/>
            </a:pPr>
            <a:r>
              <a:rPr lang="en-US" sz="900" dirty="0" smtClean="0">
                <a:solidFill>
                  <a:schemeClr val="bg1"/>
                </a:solidFill>
                <a:latin typeface="Courier New" pitchFamily="49" charset="0"/>
                <a:cs typeface="Courier New" pitchFamily="49" charset="0"/>
              </a:rPr>
              <a:t>	Dump Parallel:      ON</a:t>
            </a:r>
          </a:p>
          <a:p>
            <a:pPr>
              <a:buNone/>
            </a:pPr>
            <a:r>
              <a:rPr lang="en-US" sz="900" dirty="0" smtClean="0">
                <a:solidFill>
                  <a:schemeClr val="bg1"/>
                </a:solidFill>
                <a:latin typeface="Courier New" pitchFamily="49" charset="0"/>
                <a:cs typeface="Courier New" pitchFamily="49" charset="0"/>
              </a:rPr>
              <a:t> </a:t>
            </a:r>
          </a:p>
          <a:p>
            <a:pPr>
              <a:buNone/>
            </a:pPr>
            <a:r>
              <a:rPr lang="en-US" sz="900" dirty="0" smtClean="0">
                <a:solidFill>
                  <a:schemeClr val="bg1"/>
                </a:solidFill>
                <a:latin typeface="Courier New" pitchFamily="49" charset="0"/>
                <a:cs typeface="Courier New" pitchFamily="49" charset="0"/>
              </a:rPr>
              <a:t>	DEVICE       OFFSET(kB)   SIZE (kB)    LOGICAL VOL. NAME</a:t>
            </a:r>
          </a:p>
          <a:p>
            <a:pPr>
              <a:buNone/>
            </a:pPr>
            <a:r>
              <a:rPr lang="en-US" sz="900" dirty="0" smtClean="0">
                <a:solidFill>
                  <a:schemeClr val="bg1"/>
                </a:solidFill>
                <a:latin typeface="Courier New" pitchFamily="49" charset="0"/>
                <a:cs typeface="Courier New" pitchFamily="49" charset="0"/>
              </a:rPr>
              <a:t>	------------ ------------ ------------ ------------ -------------------------</a:t>
            </a:r>
          </a:p>
          <a:p>
            <a:pPr>
              <a:buNone/>
            </a:pPr>
            <a:r>
              <a:rPr lang="en-US" sz="900" dirty="0" smtClean="0">
                <a:solidFill>
                  <a:schemeClr val="bg1"/>
                </a:solidFill>
                <a:latin typeface="Courier New" pitchFamily="49" charset="0"/>
                <a:cs typeface="Courier New" pitchFamily="49" charset="0"/>
              </a:rPr>
              <a:t>	  1:0x000002     57023328      4096000  64:0x000009 /dev/vg00/lvdump3</a:t>
            </a:r>
          </a:p>
          <a:p>
            <a:pPr>
              <a:buNone/>
            </a:pPr>
            <a:r>
              <a:rPr lang="en-US" sz="900" dirty="0" smtClean="0">
                <a:solidFill>
                  <a:schemeClr val="bg1"/>
                </a:solidFill>
                <a:latin typeface="Courier New" pitchFamily="49" charset="0"/>
                <a:cs typeface="Courier New" pitchFamily="49" charset="0"/>
              </a:rPr>
              <a:t>	                          ------------</a:t>
            </a:r>
          </a:p>
          <a:p>
            <a:pPr>
              <a:buNone/>
            </a:pPr>
            <a:r>
              <a:rPr lang="en-US" sz="900" dirty="0" smtClean="0">
                <a:solidFill>
                  <a:schemeClr val="bg1"/>
                </a:solidFill>
                <a:latin typeface="Courier New" pitchFamily="49" charset="0"/>
                <a:cs typeface="Courier New" pitchFamily="49" charset="0"/>
              </a:rPr>
              <a:t>	                               4096000</a:t>
            </a:r>
          </a:p>
          <a:p>
            <a:pPr>
              <a:buNone/>
            </a:pPr>
            <a:r>
              <a:rPr lang="en-US" sz="900" dirty="0" smtClean="0">
                <a:solidFill>
                  <a:schemeClr val="bg1"/>
                </a:solidFill>
                <a:latin typeface="Courier New" pitchFamily="49" charset="0"/>
                <a:cs typeface="Courier New" pitchFamily="49" charset="0"/>
              </a:rPr>
              <a:t>	Persistent dump device list:</a:t>
            </a:r>
          </a:p>
          <a:p>
            <a:pPr>
              <a:buNone/>
            </a:pPr>
            <a:r>
              <a:rPr lang="en-US" sz="900" dirty="0" smtClean="0">
                <a:solidFill>
                  <a:schemeClr val="bg1"/>
                </a:solidFill>
                <a:latin typeface="Courier New" pitchFamily="49" charset="0"/>
                <a:cs typeface="Courier New" pitchFamily="49" charset="0"/>
              </a:rPr>
              <a:t>	/dev/vg00/lvdump3</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12800"/>
          </a:xfrm>
        </p:spPr>
        <p:txBody>
          <a:bodyPr/>
          <a:lstStyle/>
          <a:p>
            <a:pPr eaLnBrk="1" hangingPunct="1"/>
            <a:r>
              <a:rPr lang="en-AU" sz="3000" dirty="0" smtClean="0">
                <a:solidFill>
                  <a:schemeClr val="bg1"/>
                </a:solidFill>
              </a:rPr>
              <a:t>Crash Dump – Two Dump Unit Example – Part 1</a:t>
            </a:r>
          </a:p>
        </p:txBody>
      </p:sp>
      <p:sp>
        <p:nvSpPr>
          <p:cNvPr id="34821" name="Rectangle 3"/>
          <p:cNvSpPr>
            <a:spLocks noGrp="1" noChangeArrowheads="1"/>
          </p:cNvSpPr>
          <p:nvPr>
            <p:ph type="body" idx="1"/>
          </p:nvPr>
        </p:nvSpPr>
        <p:spPr>
          <a:xfrm>
            <a:off x="400050" y="939800"/>
            <a:ext cx="8597646" cy="5680456"/>
          </a:xfrm>
        </p:spPr>
        <p:txBody>
          <a:bodyPr/>
          <a:lstStyle/>
          <a:p>
            <a:pPr>
              <a:buNone/>
            </a:pPr>
            <a:r>
              <a:rPr lang="en-US" sz="1000" dirty="0" smtClean="0">
                <a:solidFill>
                  <a:schemeClr val="bg1"/>
                </a:solidFill>
                <a:latin typeface="Courier New" pitchFamily="49" charset="0"/>
                <a:cs typeface="Courier New" pitchFamily="49" charset="0"/>
              </a:rPr>
              <a:t># crashconf -v</a:t>
            </a:r>
          </a:p>
          <a:p>
            <a:pPr>
              <a:buNone/>
            </a:pPr>
            <a:r>
              <a:rPr lang="en-US" sz="1000" dirty="0" smtClean="0">
                <a:solidFill>
                  <a:schemeClr val="bg1"/>
                </a:solidFill>
                <a:latin typeface="Courier New" pitchFamily="49" charset="0"/>
                <a:cs typeface="Courier New" pitchFamily="49" charset="0"/>
              </a:rPr>
              <a:t>Crash dump configuration has been changed since boot.</a:t>
            </a:r>
          </a:p>
          <a:p>
            <a:pPr>
              <a:buNone/>
            </a:pPr>
            <a:r>
              <a:rPr lang="en-US" sz="1000" dirty="0" smtClean="0">
                <a:solidFill>
                  <a:schemeClr val="bg1"/>
                </a:solidFill>
                <a:latin typeface="Courier New" pitchFamily="49" charset="0"/>
                <a:cs typeface="Courier New" pitchFamily="49" charset="0"/>
              </a:rPr>
              <a:t> </a:t>
            </a:r>
          </a:p>
          <a:p>
            <a:pPr>
              <a:buNone/>
            </a:pPr>
            <a:r>
              <a:rPr lang="en-US" sz="1000" dirty="0" smtClean="0">
                <a:solidFill>
                  <a:schemeClr val="bg1"/>
                </a:solidFill>
                <a:latin typeface="Courier New" pitchFamily="49" charset="0"/>
                <a:cs typeface="Courier New" pitchFamily="49" charset="0"/>
              </a:rPr>
              <a:t>CLASS          PAGES  INCLUDED IN DUMP  DESCRIPTION</a:t>
            </a:r>
          </a:p>
          <a:p>
            <a:pPr>
              <a:buNone/>
            </a:pPr>
            <a:r>
              <a:rPr lang="en-US" sz="1000" dirty="0" smtClean="0">
                <a:solidFill>
                  <a:schemeClr val="bg1"/>
                </a:solidFill>
                <a:latin typeface="Courier New" pitchFamily="49" charset="0"/>
                <a:cs typeface="Courier New" pitchFamily="49" charset="0"/>
              </a:rPr>
              <a:t>--------  ----------  ----------------  -------------------------------------</a:t>
            </a:r>
          </a:p>
          <a:p>
            <a:pPr>
              <a:buNone/>
            </a:pPr>
            <a:r>
              <a:rPr lang="en-US" sz="1000" dirty="0" smtClean="0">
                <a:solidFill>
                  <a:schemeClr val="bg1"/>
                </a:solidFill>
                <a:latin typeface="Courier New" pitchFamily="49" charset="0"/>
                <a:cs typeface="Courier New" pitchFamily="49" charset="0"/>
              </a:rPr>
              <a:t>UNUSED       4264207  no,  by default   unused pages</a:t>
            </a:r>
          </a:p>
          <a:p>
            <a:pPr>
              <a:buNone/>
            </a:pPr>
            <a:r>
              <a:rPr lang="en-US" sz="1000" dirty="0" smtClean="0">
                <a:solidFill>
                  <a:schemeClr val="bg1"/>
                </a:solidFill>
                <a:latin typeface="Courier New" pitchFamily="49" charset="0"/>
                <a:cs typeface="Courier New" pitchFamily="49" charset="0"/>
              </a:rPr>
              <a:t>USERPG        185052  no,  by default   user process pages</a:t>
            </a:r>
          </a:p>
          <a:p>
            <a:pPr>
              <a:buNone/>
            </a:pPr>
            <a:r>
              <a:rPr lang="en-US" sz="1000" dirty="0" smtClean="0">
                <a:solidFill>
                  <a:schemeClr val="bg1"/>
                </a:solidFill>
                <a:latin typeface="Courier New" pitchFamily="49" charset="0"/>
                <a:cs typeface="Courier New" pitchFamily="49" charset="0"/>
              </a:rPr>
              <a:t>BCACHE         45250  no,  by default   buffer cache pages</a:t>
            </a:r>
          </a:p>
          <a:p>
            <a:pPr>
              <a:buNone/>
            </a:pPr>
            <a:r>
              <a:rPr lang="en-US" sz="1000" dirty="0" smtClean="0">
                <a:solidFill>
                  <a:schemeClr val="bg1"/>
                </a:solidFill>
                <a:latin typeface="Courier New" pitchFamily="49" charset="0"/>
                <a:cs typeface="Courier New" pitchFamily="49" charset="0"/>
              </a:rPr>
              <a:t>KCODE          11859  no,  by default   kernel code pages</a:t>
            </a:r>
          </a:p>
          <a:p>
            <a:pPr>
              <a:buNone/>
            </a:pPr>
            <a:r>
              <a:rPr lang="en-US" sz="1000" dirty="0" smtClean="0">
                <a:solidFill>
                  <a:schemeClr val="bg1"/>
                </a:solidFill>
                <a:latin typeface="Courier New" pitchFamily="49" charset="0"/>
                <a:cs typeface="Courier New" pitchFamily="49" charset="0"/>
              </a:rPr>
              <a:t>USTACK          1271  yes, by default   user process stacks</a:t>
            </a:r>
          </a:p>
          <a:p>
            <a:pPr>
              <a:buNone/>
            </a:pPr>
            <a:r>
              <a:rPr lang="en-US" sz="1000" dirty="0" smtClean="0">
                <a:solidFill>
                  <a:schemeClr val="bg1"/>
                </a:solidFill>
                <a:latin typeface="Courier New" pitchFamily="49" charset="0"/>
                <a:cs typeface="Courier New" pitchFamily="49" charset="0"/>
              </a:rPr>
              <a:t>FSDATA            16  yes, by default   file system metadata</a:t>
            </a:r>
          </a:p>
          <a:p>
            <a:pPr>
              <a:buNone/>
            </a:pPr>
            <a:r>
              <a:rPr lang="en-US" sz="1000" dirty="0" smtClean="0">
                <a:solidFill>
                  <a:schemeClr val="bg1"/>
                </a:solidFill>
                <a:latin typeface="Courier New" pitchFamily="49" charset="0"/>
                <a:cs typeface="Courier New" pitchFamily="49" charset="0"/>
              </a:rPr>
              <a:t>KDDATA        581797  yes, by default   kernel dynamic data</a:t>
            </a:r>
          </a:p>
          <a:p>
            <a:pPr>
              <a:buNone/>
            </a:pPr>
            <a:r>
              <a:rPr lang="en-US" sz="1000" dirty="0" smtClean="0">
                <a:solidFill>
                  <a:schemeClr val="bg1"/>
                </a:solidFill>
                <a:latin typeface="Courier New" pitchFamily="49" charset="0"/>
                <a:cs typeface="Courier New" pitchFamily="49" charset="0"/>
              </a:rPr>
              <a:t>KSDATA         10569  yes, by default   kernel static data</a:t>
            </a:r>
          </a:p>
          <a:p>
            <a:pPr>
              <a:buNone/>
            </a:pPr>
            <a:r>
              <a:rPr lang="en-US" sz="1000" dirty="0" smtClean="0">
                <a:solidFill>
                  <a:schemeClr val="bg1"/>
                </a:solidFill>
                <a:latin typeface="Courier New" pitchFamily="49" charset="0"/>
                <a:cs typeface="Courier New" pitchFamily="49" charset="0"/>
              </a:rPr>
              <a:t>SUPERPG       107834  no,  by default   unused kernel super pages</a:t>
            </a:r>
          </a:p>
          <a:p>
            <a:pPr>
              <a:buNone/>
            </a:pPr>
            <a:endParaRPr lang="en-US" sz="1000" dirty="0" smtClean="0">
              <a:solidFill>
                <a:schemeClr val="bg1"/>
              </a:solidFill>
              <a:latin typeface="Courier New" pitchFamily="49" charset="0"/>
              <a:cs typeface="Courier New" pitchFamily="49" charset="0"/>
            </a:endParaRPr>
          </a:p>
          <a:p>
            <a:pPr>
              <a:buNone/>
            </a:pPr>
            <a:r>
              <a:rPr lang="en-US" sz="1000" dirty="0" smtClean="0">
                <a:solidFill>
                  <a:schemeClr val="bg1"/>
                </a:solidFill>
                <a:latin typeface="Courier New" pitchFamily="49" charset="0"/>
                <a:cs typeface="Courier New" pitchFamily="49" charset="0"/>
              </a:rPr>
              <a:t>Total pages on system:           5207855</a:t>
            </a:r>
          </a:p>
          <a:p>
            <a:pPr>
              <a:buNone/>
            </a:pPr>
            <a:r>
              <a:rPr lang="en-US" sz="1000" dirty="0" smtClean="0">
                <a:solidFill>
                  <a:schemeClr val="bg1"/>
                </a:solidFill>
                <a:latin typeface="Courier New" pitchFamily="49" charset="0"/>
                <a:cs typeface="Courier New" pitchFamily="49" charset="0"/>
              </a:rPr>
              <a:t>Total pages included in dump:     593653</a:t>
            </a:r>
          </a:p>
          <a:p>
            <a:pPr>
              <a:buNone/>
            </a:pPr>
            <a:r>
              <a:rPr lang="en-US" sz="1000" dirty="0" smtClean="0">
                <a:solidFill>
                  <a:schemeClr val="bg1"/>
                </a:solidFill>
                <a:latin typeface="Courier New" pitchFamily="49" charset="0"/>
                <a:cs typeface="Courier New" pitchFamily="49" charset="0"/>
              </a:rPr>
              <a:t>Dump compressed:    OFF </a:t>
            </a:r>
          </a:p>
          <a:p>
            <a:pPr>
              <a:buNone/>
            </a:pPr>
            <a:r>
              <a:rPr lang="en-US" sz="1000" dirty="0" smtClean="0">
                <a:solidFill>
                  <a:schemeClr val="bg1"/>
                </a:solidFill>
                <a:latin typeface="Courier New" pitchFamily="49" charset="0"/>
                <a:cs typeface="Courier New" pitchFamily="49" charset="0"/>
              </a:rPr>
              <a:t>Dump Parallel:    ON</a:t>
            </a:r>
          </a:p>
          <a:p>
            <a:pPr>
              <a:buNone/>
            </a:pPr>
            <a:endParaRPr lang="en-US" sz="1000" dirty="0" smtClean="0">
              <a:solidFill>
                <a:schemeClr val="bg1"/>
              </a:solidFill>
              <a:latin typeface="Courier New" pitchFamily="49" charset="0"/>
              <a:cs typeface="Courier New" pitchFamily="49" charset="0"/>
            </a:endParaRPr>
          </a:p>
          <a:p>
            <a:pPr>
              <a:buNone/>
            </a:pPr>
            <a:r>
              <a:rPr lang="en-US" sz="1000" dirty="0" smtClean="0">
                <a:solidFill>
                  <a:schemeClr val="bg1"/>
                </a:solidFill>
                <a:latin typeface="Courier New" pitchFamily="49" charset="0"/>
                <a:cs typeface="Courier New" pitchFamily="49" charset="0"/>
              </a:rPr>
              <a:t>DEVICE       OFFSET(kB)   SIZE (kB)    LOGICAL VOL. NAME</a:t>
            </a:r>
          </a:p>
          <a:p>
            <a:pPr>
              <a:buNone/>
            </a:pPr>
            <a:r>
              <a:rPr lang="en-US" sz="1000" dirty="0" smtClean="0">
                <a:solidFill>
                  <a:schemeClr val="bg1"/>
                </a:solidFill>
                <a:latin typeface="Courier New" pitchFamily="49" charset="0"/>
                <a:cs typeface="Courier New" pitchFamily="49" charset="0"/>
              </a:rPr>
              <a:t>------------ ------------ ------------ ------------ -------------------------</a:t>
            </a:r>
          </a:p>
          <a:p>
            <a:pPr>
              <a:buNone/>
            </a:pPr>
            <a:r>
              <a:rPr lang="en-US" sz="1000" dirty="0" smtClean="0">
                <a:solidFill>
                  <a:schemeClr val="bg1"/>
                </a:solidFill>
                <a:latin typeface="Courier New" pitchFamily="49" charset="0"/>
                <a:cs typeface="Courier New" pitchFamily="49" charset="0"/>
              </a:rPr>
              <a:t>  1:0x000004      2612064      8388608  64:0x000002 /dev/vgroot/lvol2</a:t>
            </a:r>
          </a:p>
          <a:p>
            <a:pPr>
              <a:buNone/>
            </a:pPr>
            <a:r>
              <a:rPr lang="en-US" sz="1000" dirty="0" smtClean="0">
                <a:solidFill>
                  <a:schemeClr val="bg1"/>
                </a:solidFill>
                <a:latin typeface="Courier New" pitchFamily="49" charset="0"/>
                <a:cs typeface="Courier New" pitchFamily="49" charset="0"/>
              </a:rPr>
              <a:t>  1:0x000003         2496      1048576  64:0x010001 /dev/vgdump/dump2</a:t>
            </a:r>
          </a:p>
          <a:p>
            <a:pPr>
              <a:buNone/>
            </a:pPr>
            <a:r>
              <a:rPr lang="en-US" sz="1000" dirty="0" smtClean="0">
                <a:solidFill>
                  <a:schemeClr val="bg1"/>
                </a:solidFill>
                <a:latin typeface="Courier New" pitchFamily="49" charset="0"/>
                <a:cs typeface="Courier New" pitchFamily="49" charset="0"/>
              </a:rPr>
              <a:t>  1:0x000003     16386496      1048576  64:0x010002 /dev/vgdump/dump3</a:t>
            </a:r>
          </a:p>
          <a:p>
            <a:pPr>
              <a:buNone/>
            </a:pPr>
            <a:r>
              <a:rPr lang="en-US" sz="1000" dirty="0" smtClean="0">
                <a:solidFill>
                  <a:schemeClr val="bg1"/>
                </a:solidFill>
                <a:latin typeface="Courier New" pitchFamily="49" charset="0"/>
                <a:cs typeface="Courier New" pitchFamily="49" charset="0"/>
              </a:rPr>
              <a:t>                          ------------</a:t>
            </a:r>
          </a:p>
          <a:p>
            <a:pPr>
              <a:buNone/>
            </a:pPr>
            <a:r>
              <a:rPr lang="en-US" sz="1000" dirty="0" smtClean="0">
                <a:solidFill>
                  <a:schemeClr val="bg1"/>
                </a:solidFill>
                <a:latin typeface="Courier New" pitchFamily="49" charset="0"/>
                <a:cs typeface="Courier New" pitchFamily="49" charset="0"/>
              </a:rPr>
              <a:t>                              10485760</a:t>
            </a:r>
          </a:p>
          <a:p>
            <a:pPr>
              <a:buNone/>
            </a:pPr>
            <a:r>
              <a:rPr lang="en-US" sz="1000" dirty="0" smtClean="0">
                <a:solidFill>
                  <a:schemeClr val="bg1"/>
                </a:solidFill>
                <a:latin typeface="Courier New" pitchFamily="49" charset="0"/>
                <a:cs typeface="Courier New" pitchFamily="49" charset="0"/>
              </a:rPr>
              <a:t>Persistent dump device list:</a:t>
            </a:r>
          </a:p>
          <a:p>
            <a:pPr>
              <a:buNone/>
            </a:pPr>
            <a:r>
              <a:rPr lang="en-US" sz="1000" dirty="0" smtClean="0">
                <a:solidFill>
                  <a:schemeClr val="bg1"/>
                </a:solidFill>
                <a:latin typeface="Courier New" pitchFamily="49" charset="0"/>
                <a:cs typeface="Courier New" pitchFamily="49" charset="0"/>
              </a:rPr>
              <a:t>/dev/vgroot/lvol2</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63600"/>
          </a:xfrm>
        </p:spPr>
        <p:txBody>
          <a:bodyPr/>
          <a:lstStyle/>
          <a:p>
            <a:pPr eaLnBrk="1" hangingPunct="1"/>
            <a:r>
              <a:rPr lang="en-AU" sz="3000" dirty="0" smtClean="0">
                <a:solidFill>
                  <a:schemeClr val="bg1"/>
                </a:solidFill>
              </a:rPr>
              <a:t>Crash Dump – Two Dump Unit Example – Part 2</a:t>
            </a:r>
          </a:p>
        </p:txBody>
      </p:sp>
      <p:sp>
        <p:nvSpPr>
          <p:cNvPr id="34821" name="Rectangle 3"/>
          <p:cNvSpPr>
            <a:spLocks noGrp="1" noChangeArrowheads="1"/>
          </p:cNvSpPr>
          <p:nvPr>
            <p:ph type="body" idx="1"/>
          </p:nvPr>
        </p:nvSpPr>
        <p:spPr>
          <a:xfrm>
            <a:off x="400050" y="1024128"/>
            <a:ext cx="8597646" cy="5596128"/>
          </a:xfrm>
        </p:spPr>
        <p:txBody>
          <a:bodyPr/>
          <a:lstStyle/>
          <a:p>
            <a:pPr>
              <a:buNone/>
            </a:pPr>
            <a:r>
              <a:rPr lang="en-US" sz="1800" smtClean="0">
                <a:solidFill>
                  <a:schemeClr val="bg1"/>
                </a:solidFill>
              </a:rPr>
              <a:t>*** </a:t>
            </a:r>
            <a:r>
              <a:rPr lang="en-US" sz="1800" dirty="0" smtClean="0">
                <a:solidFill>
                  <a:schemeClr val="bg1"/>
                </a:solidFill>
              </a:rPr>
              <a:t>A system crash has occurred. (See the above messages for details.)</a:t>
            </a:r>
          </a:p>
          <a:p>
            <a:pPr>
              <a:buNone/>
            </a:pPr>
            <a:r>
              <a:rPr lang="en-US" sz="1800" dirty="0" smtClean="0">
                <a:solidFill>
                  <a:schemeClr val="bg1"/>
                </a:solidFill>
              </a:rPr>
              <a:t>*** The system is now preparing to dump physical memory to disk, for use</a:t>
            </a:r>
          </a:p>
          <a:p>
            <a:pPr>
              <a:buNone/>
            </a:pPr>
            <a:r>
              <a:rPr lang="en-US" sz="1800" dirty="0" smtClean="0">
                <a:solidFill>
                  <a:schemeClr val="bg1"/>
                </a:solidFill>
              </a:rPr>
              <a:t>*** in debugging the crash.</a:t>
            </a:r>
          </a:p>
          <a:p>
            <a:pPr>
              <a:buNone/>
            </a:pPr>
            <a:r>
              <a:rPr lang="en-US" sz="1800" dirty="0" smtClean="0">
                <a:solidFill>
                  <a:schemeClr val="bg1"/>
                </a:solidFill>
              </a:rPr>
              <a:t> </a:t>
            </a:r>
          </a:p>
          <a:p>
            <a:pPr>
              <a:buNone/>
            </a:pPr>
            <a:r>
              <a:rPr lang="en-US" sz="1800" dirty="0" smtClean="0">
                <a:solidFill>
                  <a:schemeClr val="bg1"/>
                </a:solidFill>
              </a:rPr>
              <a:t>*** The dump will be a SELECTIVE dump with</a:t>
            </a:r>
          </a:p>
          <a:p>
            <a:pPr>
              <a:buNone/>
            </a:pPr>
            <a:r>
              <a:rPr lang="en-US" sz="1800" dirty="0" smtClean="0">
                <a:solidFill>
                  <a:schemeClr val="bg1"/>
                </a:solidFill>
              </a:rPr>
              <a:t>    compression OFF and concurrency ON:  2320 of 20344 megabytes.</a:t>
            </a:r>
          </a:p>
          <a:p>
            <a:pPr>
              <a:buNone/>
            </a:pPr>
            <a:r>
              <a:rPr lang="en-US" sz="1800" dirty="0" smtClean="0">
                <a:solidFill>
                  <a:schemeClr val="bg1"/>
                </a:solidFill>
              </a:rPr>
              <a:t> </a:t>
            </a:r>
          </a:p>
          <a:p>
            <a:pPr>
              <a:buNone/>
            </a:pPr>
            <a:r>
              <a:rPr lang="en-US" sz="1800" dirty="0" smtClean="0">
                <a:solidFill>
                  <a:schemeClr val="bg1"/>
                </a:solidFill>
              </a:rPr>
              <a:t>Primary Dump Header Location :</a:t>
            </a:r>
          </a:p>
          <a:p>
            <a:pPr>
              <a:buNone/>
            </a:pPr>
            <a:r>
              <a:rPr lang="en-US" sz="1800" dirty="0" smtClean="0">
                <a:solidFill>
                  <a:schemeClr val="bg1"/>
                </a:solidFill>
              </a:rPr>
              <a:t>Device details:</a:t>
            </a:r>
          </a:p>
          <a:p>
            <a:pPr>
              <a:buNone/>
            </a:pPr>
            <a:r>
              <a:rPr lang="en-US" sz="1800" dirty="0" smtClean="0">
                <a:solidFill>
                  <a:schemeClr val="bg1"/>
                </a:solidFill>
              </a:rPr>
              <a:t>    Major number: 0x1f  Minor number: 0xb0000</a:t>
            </a:r>
          </a:p>
          <a:p>
            <a:pPr>
              <a:buNone/>
            </a:pPr>
            <a:r>
              <a:rPr lang="en-US" sz="1800" dirty="0" smtClean="0">
                <a:solidFill>
                  <a:schemeClr val="bg1"/>
                </a:solidFill>
              </a:rPr>
              <a:t>    Offset:  16386496.</a:t>
            </a:r>
          </a:p>
          <a:p>
            <a:pPr>
              <a:buNone/>
            </a:pPr>
            <a:r>
              <a:rPr lang="en-US" sz="1800" dirty="0" smtClean="0">
                <a:solidFill>
                  <a:schemeClr val="bg1"/>
                </a:solidFill>
              </a:rPr>
              <a:t>*** Dumping: 100% complete (2320 of 2320 MB)</a:t>
            </a:r>
          </a:p>
          <a:p>
            <a:pPr>
              <a:buNone/>
            </a:pPr>
            <a:r>
              <a:rPr lang="en-US" sz="1800" dirty="0" smtClean="0">
                <a:solidFill>
                  <a:schemeClr val="bg1"/>
                </a:solidFill>
              </a:rPr>
              <a:t>time: 84 seconds, Number of Dump units: 2</a:t>
            </a:r>
          </a:p>
          <a:p>
            <a:pPr>
              <a:buNone/>
            </a:pPr>
            <a:endParaRPr lang="en-US" sz="900"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1214628"/>
          </a:xfrm>
        </p:spPr>
        <p:txBody>
          <a:bodyPr/>
          <a:lstStyle/>
          <a:p>
            <a:pPr eaLnBrk="1" hangingPunct="1"/>
            <a:r>
              <a:rPr lang="en-AU" sz="3000" dirty="0" smtClean="0">
                <a:solidFill>
                  <a:schemeClr val="bg1"/>
                </a:solidFill>
              </a:rPr>
              <a:t>Crash Dump Without Primary Swap, No Persistent Devices, and No Dump Devices in /etc/fstab</a:t>
            </a:r>
          </a:p>
        </p:txBody>
      </p:sp>
      <p:sp>
        <p:nvSpPr>
          <p:cNvPr id="34821" name="Rectangle 3"/>
          <p:cNvSpPr>
            <a:spLocks noGrp="1" noChangeArrowheads="1"/>
          </p:cNvSpPr>
          <p:nvPr>
            <p:ph type="body" idx="1"/>
          </p:nvPr>
        </p:nvSpPr>
        <p:spPr>
          <a:xfrm>
            <a:off x="400050" y="1475232"/>
            <a:ext cx="8500110" cy="5071872"/>
          </a:xfrm>
        </p:spPr>
        <p:txBody>
          <a:bodyPr/>
          <a:lstStyle/>
          <a:p>
            <a:pPr>
              <a:buNone/>
            </a:pPr>
            <a:r>
              <a:rPr lang="en-US" sz="1600" dirty="0" smtClean="0">
                <a:solidFill>
                  <a:schemeClr val="bg1"/>
                </a:solidFill>
              </a:rPr>
              <a:t>Console logs at boot time after a crash:</a:t>
            </a:r>
          </a:p>
          <a:p>
            <a:pPr>
              <a:buNone/>
            </a:pPr>
            <a:endParaRPr lang="en-US" sz="1600" dirty="0" smtClean="0">
              <a:solidFill>
                <a:schemeClr val="bg1"/>
              </a:solidFill>
            </a:endParaRPr>
          </a:p>
          <a:p>
            <a:pPr>
              <a:buNone/>
            </a:pPr>
            <a:r>
              <a:rPr lang="en-US" sz="1600" dirty="0" smtClean="0">
                <a:solidFill>
                  <a:srgbClr val="FF0000"/>
                </a:solidFill>
              </a:rPr>
              <a:t>No crash dump devices defined.</a:t>
            </a:r>
          </a:p>
          <a:p>
            <a:pPr>
              <a:buNone/>
            </a:pPr>
            <a:r>
              <a:rPr lang="en-US" sz="1600" dirty="0" smtClean="0">
                <a:solidFill>
                  <a:srgbClr val="FF0000"/>
                </a:solidFill>
              </a:rPr>
              <a:t>Persistent dump device list is empty.</a:t>
            </a:r>
          </a:p>
          <a:p>
            <a:pPr>
              <a:buNone/>
            </a:pPr>
            <a:r>
              <a:rPr lang="en-US" sz="1600" dirty="0" smtClean="0">
                <a:solidFill>
                  <a:srgbClr val="FF0000"/>
                </a:solidFill>
              </a:rPr>
              <a:t> </a:t>
            </a:r>
          </a:p>
          <a:p>
            <a:pPr>
              <a:buNone/>
            </a:pPr>
            <a:r>
              <a:rPr lang="en-US" sz="1600" dirty="0" smtClean="0">
                <a:solidFill>
                  <a:srgbClr val="FF0000"/>
                </a:solidFill>
              </a:rPr>
              <a:t>All subsequent crashes will fail to collect data into dump volumes:</a:t>
            </a:r>
          </a:p>
          <a:p>
            <a:pPr>
              <a:buNone/>
            </a:pPr>
            <a:r>
              <a:rPr lang="en-US" sz="1600" dirty="0" smtClean="0">
                <a:solidFill>
                  <a:srgbClr val="FF0000"/>
                </a:solidFill>
              </a:rPr>
              <a:t>Swap device table:  (start &amp; size given in 512-byte blocks)</a:t>
            </a:r>
          </a:p>
          <a:p>
            <a:pPr>
              <a:buNone/>
            </a:pPr>
            <a:r>
              <a:rPr lang="en-US" sz="1600" dirty="0" smtClean="0">
                <a:solidFill>
                  <a:srgbClr val="FF0000"/>
                </a:solidFill>
              </a:rPr>
              <a:t>entry 0 - auto-configured on root device; ignored - no room</a:t>
            </a:r>
          </a:p>
          <a:p>
            <a:pPr>
              <a:buNone/>
            </a:pPr>
            <a:r>
              <a:rPr lang="en-US" sz="1600" dirty="0" smtClean="0">
                <a:solidFill>
                  <a:srgbClr val="FF0000"/>
                </a:solidFill>
              </a:rPr>
              <a:t>WARNING: No swap device configured, so dump cannot be defaulted to </a:t>
            </a:r>
          </a:p>
          <a:p>
            <a:pPr>
              <a:buNone/>
            </a:pPr>
            <a:r>
              <a:rPr lang="en-US" sz="1600" dirty="0" smtClean="0">
                <a:solidFill>
                  <a:srgbClr val="FF0000"/>
                </a:solidFill>
              </a:rPr>
              <a:t>primary swap.</a:t>
            </a:r>
          </a:p>
          <a:p>
            <a:pPr>
              <a:buNone/>
            </a:pPr>
            <a:r>
              <a:rPr lang="en-US" sz="1600" dirty="0" smtClean="0">
                <a:solidFill>
                  <a:srgbClr val="FF0000"/>
                </a:solidFill>
              </a:rPr>
              <a:t>WARNING: No dump devices are configured.  Dump is disabled.</a:t>
            </a:r>
          </a:p>
          <a:p>
            <a:pPr>
              <a:buNone/>
            </a:pPr>
            <a:r>
              <a:rPr lang="en-US" sz="1600" dirty="0" smtClean="0">
                <a:solidFill>
                  <a:srgbClr val="FF0000"/>
                </a:solidFill>
              </a:rPr>
              <a:t>Message buffer contents after system crash:</a:t>
            </a:r>
          </a:p>
          <a:p>
            <a:pPr>
              <a:buNone/>
            </a:pPr>
            <a:r>
              <a:rPr lang="en-US" sz="1600" dirty="0" smtClean="0">
                <a:solidFill>
                  <a:srgbClr val="FF0000"/>
                </a:solidFill>
              </a:rPr>
              <a:t> </a:t>
            </a:r>
          </a:p>
          <a:p>
            <a:pPr>
              <a:buNone/>
            </a:pPr>
            <a:r>
              <a:rPr lang="en-US" sz="1600" dirty="0" smtClean="0">
                <a:solidFill>
                  <a:srgbClr val="FF0000"/>
                </a:solidFill>
              </a:rPr>
              <a:t>These messages are the contents of msgbuf, which should have been saved</a:t>
            </a:r>
          </a:p>
          <a:p>
            <a:pPr>
              <a:buNone/>
            </a:pPr>
            <a:r>
              <a:rPr lang="en-US" sz="1600" dirty="0" smtClean="0">
                <a:solidFill>
                  <a:srgbClr val="FF0000"/>
                </a:solidFill>
              </a:rPr>
              <a:t>In the dump. They are output to the console, as the dump was not taken.</a:t>
            </a:r>
          </a:p>
          <a:p>
            <a:pPr>
              <a:buNone/>
            </a:pPr>
            <a:endParaRPr lang="en-AU"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1007364"/>
          </a:xfrm>
        </p:spPr>
        <p:txBody>
          <a:bodyPr/>
          <a:lstStyle/>
          <a:p>
            <a:r>
              <a:rPr lang="en-US" sz="3200" dirty="0" smtClean="0">
                <a:solidFill>
                  <a:schemeClr val="bg1"/>
                </a:solidFill>
              </a:rPr>
              <a:t>How to Set the Dump Order for Saving System Crash – Part 1</a:t>
            </a:r>
            <a:endParaRPr lang="en-US" sz="3200" dirty="0">
              <a:solidFill>
                <a:schemeClr val="bg1"/>
              </a:solidFill>
            </a:endParaRPr>
          </a:p>
        </p:txBody>
      </p:sp>
      <p:sp>
        <p:nvSpPr>
          <p:cNvPr id="21510" name="Rectangle 3"/>
          <p:cNvSpPr>
            <a:spLocks noGrp="1" noChangeArrowheads="1"/>
          </p:cNvSpPr>
          <p:nvPr>
            <p:ph type="body" idx="1"/>
          </p:nvPr>
        </p:nvSpPr>
        <p:spPr>
          <a:xfrm>
            <a:off x="400050" y="1182624"/>
            <a:ext cx="8540750" cy="5292789"/>
          </a:xfrm>
        </p:spPr>
        <p:txBody>
          <a:bodyPr/>
          <a:lstStyle/>
          <a:p>
            <a:r>
              <a:rPr lang="en-US" sz="1200" dirty="0" smtClean="0">
                <a:solidFill>
                  <a:schemeClr val="bg1"/>
                </a:solidFill>
              </a:rPr>
              <a:t>The current dump configuration first saves the crash to dump2 , dump1 , then to lvol2:</a:t>
            </a: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latin typeface="Courier New" pitchFamily="49" charset="0"/>
                <a:cs typeface="Courier New" pitchFamily="49" charset="0"/>
              </a:rPr>
              <a:t># crashconf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Crash dump configuration is changed after boot:</a:t>
            </a:r>
          </a:p>
          <a:p>
            <a:pPr>
              <a:buNone/>
            </a:pP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CLASS          PAGES  INCLUDED IN DUMP  DESCRIPTION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UNUSED        570458  no,  by default   unused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USERPG        136677  no,  by default   user process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BCACHE         10426  no,  by default   buffer cache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KCODE           7764  yes, forced       kernel code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USTACK          1172  yes, by default   user process stacks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FSDATA             8  yes, by default   file system metadata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KDDATA        192353  yes, by default   kernel dynamic 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KSDATA          3641  yes, by default   kernel static 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SUPERPG       120995  no,  by default   unused kernel super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Total pages on system:           4173976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Total pages included in dump:    1253843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Dump compressed:    ON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DEVICE        OFFSET(kB)   SIZE (kB)  LOGICAL VOL.  NAME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  ------------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924532     4194300  64:0x000002  /dev/vg00/lvol2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27843444     2097150  64:0x00000a  /dev/vg00/dump1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27859828     1048575  64:0x00000b  /dev/vg00/dump2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7340025</a:t>
            </a:r>
            <a:endParaRPr lang="en-US" sz="1200" dirty="0" smtClean="0">
              <a:solidFill>
                <a:schemeClr val="bg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1007364"/>
          </a:xfrm>
        </p:spPr>
        <p:txBody>
          <a:bodyPr/>
          <a:lstStyle/>
          <a:p>
            <a:r>
              <a:rPr lang="en-US" sz="3200" dirty="0" smtClean="0">
                <a:solidFill>
                  <a:schemeClr val="bg1"/>
                </a:solidFill>
              </a:rPr>
              <a:t>How to Set the Dump Order for Saving System Crash – Part 2</a:t>
            </a:r>
            <a:endParaRPr lang="en-US" sz="3200" dirty="0">
              <a:solidFill>
                <a:schemeClr val="bg1"/>
              </a:solidFill>
            </a:endParaRPr>
          </a:p>
        </p:txBody>
      </p:sp>
      <p:sp>
        <p:nvSpPr>
          <p:cNvPr id="21510" name="Rectangle 3"/>
          <p:cNvSpPr>
            <a:spLocks noGrp="1" noChangeArrowheads="1"/>
          </p:cNvSpPr>
          <p:nvPr>
            <p:ph type="body" idx="1"/>
          </p:nvPr>
        </p:nvSpPr>
        <p:spPr>
          <a:xfrm>
            <a:off x="400050" y="1182624"/>
            <a:ext cx="8540750" cy="5292789"/>
          </a:xfrm>
        </p:spPr>
        <p:txBody>
          <a:bodyPr/>
          <a:lstStyle/>
          <a:p>
            <a:pPr>
              <a:buNone/>
            </a:pPr>
            <a:r>
              <a:rPr lang="en-US" sz="1200" dirty="0" smtClean="0">
                <a:solidFill>
                  <a:schemeClr val="bg1"/>
                </a:solidFill>
              </a:rPr>
              <a:t>SOLUTION: </a:t>
            </a:r>
          </a:p>
          <a:p>
            <a:pPr>
              <a:buNone/>
            </a:pPr>
            <a:endParaRPr lang="en-US" sz="1200" dirty="0" smtClean="0">
              <a:solidFill>
                <a:schemeClr val="bg1"/>
              </a:solidFill>
            </a:endParaRPr>
          </a:p>
          <a:p>
            <a:r>
              <a:rPr lang="en-US" sz="1200" dirty="0" smtClean="0">
                <a:solidFill>
                  <a:schemeClr val="bg1"/>
                </a:solidFill>
                <a:latin typeface="Courier New" pitchFamily="49" charset="0"/>
                <a:cs typeface="Courier New" pitchFamily="49" charset="0"/>
              </a:rPr>
              <a:t>/etc/fstab </a:t>
            </a:r>
            <a:r>
              <a:rPr lang="en-US" sz="1200" dirty="0" smtClean="0">
                <a:solidFill>
                  <a:schemeClr val="bg1"/>
                </a:solidFill>
              </a:rPr>
              <a:t>does not list vg00/lvol2 , because it is the default dump volume.</a:t>
            </a: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/dev/vg00/dump1 ... dump defaults 0 0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/dev/vg00/dump2 ... dump defaults 0 0 </a:t>
            </a:r>
            <a:r>
              <a:rPr lang="en-US" sz="1200" dirty="0" smtClean="0">
                <a:solidFill>
                  <a:schemeClr val="bg1"/>
                </a:solidFill>
              </a:rPr>
              <a:t/>
            </a:r>
            <a:br>
              <a:rPr lang="en-US" sz="1200" dirty="0" smtClean="0">
                <a:solidFill>
                  <a:schemeClr val="bg1"/>
                </a:solidFill>
              </a:rPr>
            </a:br>
            <a:endParaRPr lang="en-US" sz="1200" dirty="0" smtClean="0">
              <a:solidFill>
                <a:schemeClr val="bg1"/>
              </a:solidFill>
            </a:endParaRPr>
          </a:p>
          <a:p>
            <a:r>
              <a:rPr lang="en-US" sz="1200" dirty="0" smtClean="0">
                <a:solidFill>
                  <a:schemeClr val="bg1"/>
                </a:solidFill>
              </a:rPr>
              <a:t>Edit </a:t>
            </a:r>
            <a:r>
              <a:rPr lang="en-US" sz="1200" dirty="0" smtClean="0">
                <a:solidFill>
                  <a:schemeClr val="bg1"/>
                </a:solidFill>
                <a:latin typeface="Courier New" pitchFamily="49" charset="0"/>
                <a:cs typeface="Courier New" pitchFamily="49" charset="0"/>
              </a:rPr>
              <a:t>/etc/fstab </a:t>
            </a:r>
            <a:r>
              <a:rPr lang="en-US" sz="1200" dirty="0" smtClean="0">
                <a:solidFill>
                  <a:schemeClr val="bg1"/>
                </a:solidFill>
              </a:rPr>
              <a:t>file for the new order of the dump LVs. The order of the dump LVs is opposite of the placement in the file, and vg00/lvol2 needs to be listed last to be used as the first dump lvol.</a:t>
            </a: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rPr>
              <a:t>    New listing of dump area's in /etc/fstab  </a:t>
            </a:r>
            <a:br>
              <a:rPr lang="en-US" sz="1200" dirty="0" smtClean="0">
                <a:solidFill>
                  <a:schemeClr val="bg1"/>
                </a:solidFill>
              </a:rPr>
            </a:br>
            <a:r>
              <a:rPr lang="en-US" sz="1200" dirty="0" smtClean="0">
                <a:solidFill>
                  <a:schemeClr val="bg1"/>
                </a:solidFill>
              </a:rPr>
              <a:t>    -------------------------------------------------------------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/dev/vg00/dump2 ... dump defaults 0 0</a:t>
            </a:r>
            <a:r>
              <a:rPr lang="en-US" sz="1200" dirty="0" smtClean="0">
                <a:solidFill>
                  <a:schemeClr val="bg1"/>
                </a:solidFill>
              </a:rPr>
              <a:t>   	# last dump area used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/dev/vg00/dump1 ... dump defaults 0 0</a:t>
            </a:r>
            <a:r>
              <a:rPr lang="en-US" sz="1200" dirty="0" smtClean="0">
                <a:solidFill>
                  <a:schemeClr val="bg1"/>
                </a:solidFill>
              </a:rPr>
              <a:t>   	# second dump area used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/dev/vg00/lvol2 ... dump defaults 0 0</a:t>
            </a:r>
            <a:r>
              <a:rPr lang="en-US" sz="1200" dirty="0" smtClean="0">
                <a:solidFill>
                  <a:schemeClr val="bg1"/>
                </a:solidFill>
              </a:rPr>
              <a:t>   	# first dump area used </a:t>
            </a:r>
            <a:br>
              <a:rPr lang="en-US" sz="1200" dirty="0" smtClean="0">
                <a:solidFill>
                  <a:schemeClr val="bg1"/>
                </a:solidFill>
              </a:rPr>
            </a:br>
            <a:endParaRPr lang="en-US" sz="1200" dirty="0" smtClean="0">
              <a:solidFill>
                <a:schemeClr val="bg1"/>
              </a:solidFill>
            </a:endParaRPr>
          </a:p>
          <a:p>
            <a:r>
              <a:rPr lang="en-US" sz="1200" dirty="0" smtClean="0">
                <a:solidFill>
                  <a:schemeClr val="bg1"/>
                </a:solidFill>
              </a:rPr>
              <a:t>Edit /etc/rc.config.d/crashconf :</a:t>
            </a:r>
          </a:p>
          <a:p>
            <a:pPr>
              <a:buNone/>
            </a:pP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CRASHCONF_ENABLED=1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CRASHCONF_READ_FSTAB=1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CRASHCONF_REPLACE=1 </a:t>
            </a:r>
            <a:endParaRPr lang="en-US" sz="1200" dirty="0" smtClean="0">
              <a:solidFill>
                <a:schemeClr val="bg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1007364"/>
          </a:xfrm>
        </p:spPr>
        <p:txBody>
          <a:bodyPr/>
          <a:lstStyle/>
          <a:p>
            <a:r>
              <a:rPr lang="en-US" sz="3200" dirty="0" smtClean="0">
                <a:solidFill>
                  <a:schemeClr val="bg1"/>
                </a:solidFill>
              </a:rPr>
              <a:t>How to Set the Dump Order for Saving System Crash – Part 3</a:t>
            </a:r>
            <a:endParaRPr lang="en-US" sz="3200" dirty="0">
              <a:solidFill>
                <a:schemeClr val="bg1"/>
              </a:solidFill>
            </a:endParaRPr>
          </a:p>
        </p:txBody>
      </p:sp>
      <p:sp>
        <p:nvSpPr>
          <p:cNvPr id="21510" name="Rectangle 3"/>
          <p:cNvSpPr>
            <a:spLocks noGrp="1" noChangeArrowheads="1"/>
          </p:cNvSpPr>
          <p:nvPr>
            <p:ph type="body" idx="1"/>
          </p:nvPr>
        </p:nvSpPr>
        <p:spPr>
          <a:xfrm>
            <a:off x="402336" y="1133856"/>
            <a:ext cx="8538464" cy="5724144"/>
          </a:xfrm>
        </p:spPr>
        <p:txBody>
          <a:bodyPr/>
          <a:lstStyle/>
          <a:p>
            <a:r>
              <a:rPr lang="en-US" sz="1200" dirty="0" smtClean="0">
                <a:solidFill>
                  <a:schemeClr val="bg1"/>
                </a:solidFill>
              </a:rPr>
              <a:t>Put the new dump configuration in place (when a crash is saved, the first dump area is lvol2 followed by dump1 , then by dump2 ):</a:t>
            </a: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/sbin/rc1.d/S080crashconf start </a:t>
            </a:r>
            <a:r>
              <a:rPr lang="en-US" sz="1200" dirty="0" smtClean="0">
                <a:solidFill>
                  <a:schemeClr val="bg1"/>
                </a:solidFill>
              </a:rPr>
              <a:t/>
            </a:r>
            <a:br>
              <a:rPr lang="en-US" sz="1200" dirty="0" smtClean="0">
                <a:solidFill>
                  <a:schemeClr val="bg1"/>
                </a:solidFill>
              </a:rPr>
            </a:br>
            <a:endParaRPr lang="en-US" sz="1200" dirty="0" smtClean="0">
              <a:solidFill>
                <a:schemeClr val="bg1"/>
              </a:solidFill>
            </a:endParaRPr>
          </a:p>
          <a:p>
            <a:r>
              <a:rPr lang="en-US" sz="1200" dirty="0" smtClean="0">
                <a:solidFill>
                  <a:schemeClr val="bg1"/>
                </a:solidFill>
              </a:rPr>
              <a:t>Check the new configuration:</a:t>
            </a: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rPr>
              <a:t># </a:t>
            </a:r>
            <a:r>
              <a:rPr lang="en-US" sz="1200" dirty="0" smtClean="0">
                <a:solidFill>
                  <a:schemeClr val="bg1"/>
                </a:solidFill>
                <a:latin typeface="Courier New" pitchFamily="49" charset="0"/>
                <a:cs typeface="Courier New" pitchFamily="49" charset="0"/>
              </a:rPr>
              <a:t>crashconf </a:t>
            </a:r>
            <a:endParaRPr lang="en-US" sz="1200" dirty="0" smtClean="0">
              <a:solidFill>
                <a:schemeClr val="bg1"/>
              </a:solidFill>
            </a:endParaRPr>
          </a:p>
          <a:p>
            <a:pPr>
              <a:buNone/>
            </a:pPr>
            <a:r>
              <a:rPr lang="en-US" sz="1200" dirty="0" smtClean="0">
                <a:solidFill>
                  <a:schemeClr val="bg1"/>
                </a:solidFill>
              </a:rPr>
              <a:t/>
            </a:r>
            <a:br>
              <a:rPr lang="en-US" sz="1200" dirty="0" smtClean="0">
                <a:solidFill>
                  <a:schemeClr val="bg1"/>
                </a:solidFill>
              </a:rPr>
            </a:br>
            <a:r>
              <a:rPr lang="en-US" sz="1200" dirty="0" smtClean="0">
                <a:solidFill>
                  <a:schemeClr val="bg1"/>
                </a:solidFill>
                <a:latin typeface="Courier New" pitchFamily="49" charset="0"/>
                <a:cs typeface="Courier New" pitchFamily="49" charset="0"/>
              </a:rPr>
              <a:t>CLASS          PAGES  INCLUDED IN DUMP  DESCRIPTION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UNUSED        169224  no,  by default   unused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USERPG        500811  no,  by default   user process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BCACHE         10412  no,  by default   buffer cache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KCODE           7764  yes, forced       kernel code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USTACK          1218  yes, by default   user process stacks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FSDATA            20  yes, by default   file system metadata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KDDATA        241200  yes, by default   kernel dynamic 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KSDATA          3641  yes, by default   kernel static data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SUPERPG       109204  no,  by default   unused kernel super pages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Total pages on system:           4173976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Total pages included in dump:    1253843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Dump compressed:    ON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DEVICE        OFFSET(kB)   SIZE (kB)  LOGICAL VOL.  NAME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  ------------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27859828     1048575   64:0x00000b  /dev/vg00/dump2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27843444     2097150   64:0x00000a  /dev/vg00/dump1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31:0x021000      924532     4194300   64:0x000002  /dev/vg00/lvol2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 </a:t>
            </a:r>
            <a:br>
              <a:rPr lang="en-US" sz="1200" dirty="0" smtClean="0">
                <a:solidFill>
                  <a:schemeClr val="bg1"/>
                </a:solidFill>
                <a:latin typeface="Courier New" pitchFamily="49" charset="0"/>
                <a:cs typeface="Courier New" pitchFamily="49" charset="0"/>
              </a:rPr>
            </a:br>
            <a:r>
              <a:rPr lang="en-US" sz="1200" dirty="0" smtClean="0">
                <a:solidFill>
                  <a:schemeClr val="bg1"/>
                </a:solidFill>
                <a:latin typeface="Courier New" pitchFamily="49" charset="0"/>
                <a:cs typeface="Courier New" pitchFamily="49" charset="0"/>
              </a:rPr>
              <a:t>                            7340025 </a:t>
            </a:r>
            <a:br>
              <a:rPr lang="en-US" sz="1200" dirty="0" smtClean="0">
                <a:solidFill>
                  <a:schemeClr val="bg1"/>
                </a:solidFill>
                <a:latin typeface="Courier New" pitchFamily="49" charset="0"/>
                <a:cs typeface="Courier New" pitchFamily="49" charset="0"/>
              </a:rPr>
            </a:br>
            <a:r>
              <a:rPr lang="en-US" sz="1200" dirty="0" smtClean="0">
                <a:solidFill>
                  <a:schemeClr val="bg1"/>
                </a:solidFill>
              </a:rPr>
              <a:t/>
            </a:r>
            <a:br>
              <a:rPr lang="en-US" sz="1200" dirty="0" smtClean="0">
                <a:solidFill>
                  <a:schemeClr val="bg1"/>
                </a:solidFill>
              </a:rPr>
            </a:br>
            <a:endParaRPr lang="en-US" sz="1200" dirty="0">
              <a:solidFill>
                <a:schemeClr val="bg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1056132"/>
          </a:xfrm>
        </p:spPr>
        <p:txBody>
          <a:bodyPr/>
          <a:lstStyle/>
          <a:p>
            <a:pPr eaLnBrk="1" hangingPunct="1"/>
            <a:r>
              <a:rPr lang="en-AU" sz="3000" dirty="0" smtClean="0">
                <a:solidFill>
                  <a:schemeClr val="bg1"/>
                </a:solidFill>
              </a:rPr>
              <a:t>Example of Distributed Swap Design</a:t>
            </a:r>
          </a:p>
        </p:txBody>
      </p:sp>
      <p:sp>
        <p:nvSpPr>
          <p:cNvPr id="21510" name="Rectangle 3"/>
          <p:cNvSpPr>
            <a:spLocks noGrp="1" noChangeArrowheads="1"/>
          </p:cNvSpPr>
          <p:nvPr>
            <p:ph type="body" idx="1"/>
          </p:nvPr>
        </p:nvSpPr>
        <p:spPr>
          <a:xfrm>
            <a:off x="400050" y="1447800"/>
            <a:ext cx="8540750" cy="5027613"/>
          </a:xfrm>
        </p:spPr>
        <p:txBody>
          <a:bodyPr/>
          <a:lstStyle/>
          <a:p>
            <a:pPr eaLnBrk="1" hangingPunct="1">
              <a:lnSpc>
                <a:spcPct val="70000"/>
              </a:lnSpc>
              <a:buFontTx/>
              <a:buNone/>
              <a:defRPr/>
            </a:pPr>
            <a:r>
              <a:rPr lang="en-US" sz="1800" dirty="0" smtClean="0">
                <a:solidFill>
                  <a:schemeClr val="bg1"/>
                </a:solidFill>
                <a:latin typeface="Courier New" pitchFamily="49" charset="0"/>
                <a:cs typeface="Courier New" pitchFamily="49" charset="0"/>
              </a:rPr>
              <a:t># /usr/sbin/swapinfo –t</a:t>
            </a:r>
          </a:p>
          <a:p>
            <a:pPr eaLnBrk="1" hangingPunct="1">
              <a:lnSpc>
                <a:spcPct val="70000"/>
              </a:lnSpc>
              <a:buFontTx/>
              <a:buNone/>
              <a:defRPr/>
            </a:pPr>
            <a:r>
              <a:rPr lang="nl-NL" sz="1250" dirty="0" smtClean="0">
                <a:solidFill>
                  <a:schemeClr val="bg1"/>
                </a:solidFill>
                <a:latin typeface="Courier New" pitchFamily="49" charset="0"/>
                <a:ea typeface="Calibri" pitchFamily="34" charset="0"/>
                <a:cs typeface="Courier New" pitchFamily="49" charset="0"/>
              </a:rPr>
              <a:t>             Kb      Kb      Kb   PCT  START/      Kb</a:t>
            </a:r>
            <a:endParaRPr lang="en-US" sz="1250" dirty="0" smtClean="0">
              <a:solidFill>
                <a:schemeClr val="bg1"/>
              </a:solidFill>
              <a:latin typeface="Courier New" pitchFamily="49" charset="0"/>
              <a:ea typeface="Calibri" pitchFamily="34" charset="0"/>
              <a:cs typeface="Courier New" pitchFamily="49" charset="0"/>
            </a:endParaRPr>
          </a:p>
          <a:p>
            <a:pPr>
              <a:buFontTx/>
              <a:buNone/>
              <a:defRPr/>
            </a:pPr>
            <a:r>
              <a:rPr lang="en-GB" sz="1250" dirty="0" smtClean="0">
                <a:solidFill>
                  <a:schemeClr val="bg1"/>
                </a:solidFill>
                <a:latin typeface="Courier New" pitchFamily="49" charset="0"/>
                <a:ea typeface="Calibri" pitchFamily="34" charset="0"/>
                <a:cs typeface="Courier New" pitchFamily="49" charset="0"/>
              </a:rPr>
              <a:t>TYPE      AVAIL    USED    FREE  USED   LIMIT RESERVE  PRI  NAME</a:t>
            </a:r>
            <a:endParaRPr lang="en-US" sz="1250" dirty="0" smtClean="0">
              <a:solidFill>
                <a:schemeClr val="bg1"/>
              </a:solidFill>
              <a:latin typeface="Courier New" pitchFamily="49" charset="0"/>
              <a:ea typeface="Calibri" pitchFamily="34" charset="0"/>
              <a:cs typeface="Courier New" pitchFamily="49" charset="0"/>
            </a:endParaRPr>
          </a:p>
          <a:p>
            <a:pPr>
              <a:buFontTx/>
              <a:buNone/>
              <a:defRPr/>
            </a:pPr>
            <a:r>
              <a:rPr lang="en-GB" sz="1250" dirty="0" smtClean="0">
                <a:solidFill>
                  <a:schemeClr val="bg1"/>
                </a:solidFill>
                <a:latin typeface="Courier New" pitchFamily="49" charset="0"/>
                <a:ea typeface="Calibri" pitchFamily="34" charset="0"/>
                <a:cs typeface="Courier New" pitchFamily="49" charset="0"/>
              </a:rPr>
              <a:t>dev     4194304       0 4194304    0%       0       -    1  /dev/vgroot/lvol2 (4096MB)</a:t>
            </a:r>
            <a:endParaRPr lang="en-US" sz="1250" dirty="0" smtClean="0">
              <a:solidFill>
                <a:schemeClr val="bg1"/>
              </a:solidFill>
              <a:latin typeface="Courier New" pitchFamily="49" charset="0"/>
              <a:ea typeface="Calibri" pitchFamily="34" charset="0"/>
              <a:cs typeface="Courier New" pitchFamily="49" charset="0"/>
            </a:endParaRPr>
          </a:p>
          <a:p>
            <a:pPr>
              <a:buFontTx/>
              <a:buNone/>
              <a:defRPr/>
            </a:pPr>
            <a:r>
              <a:rPr lang="en-GB" sz="1250" dirty="0" smtClean="0">
                <a:solidFill>
                  <a:schemeClr val="bg1"/>
                </a:solidFill>
                <a:latin typeface="Courier New" pitchFamily="49" charset="0"/>
                <a:ea typeface="Calibri" pitchFamily="34" charset="0"/>
                <a:cs typeface="Courier New" pitchFamily="49" charset="0"/>
              </a:rPr>
              <a:t>dev     4194304       0 4194304    0%       0       -    0  /dev/vgswap1/swap1 (4096MB)</a:t>
            </a:r>
          </a:p>
          <a:p>
            <a:pPr>
              <a:buFontTx/>
              <a:buNone/>
              <a:defRPr/>
            </a:pPr>
            <a:r>
              <a:rPr lang="en-GB" sz="1250" dirty="0" smtClean="0">
                <a:solidFill>
                  <a:schemeClr val="bg1"/>
                </a:solidFill>
                <a:latin typeface="Courier New" pitchFamily="49" charset="0"/>
                <a:ea typeface="Calibri" pitchFamily="34" charset="0"/>
                <a:cs typeface="Courier New" pitchFamily="49" charset="0"/>
              </a:rPr>
              <a:t>dev     4194304       0 4194304    0%       0       -    0  /dev/vgswap2/swap2 (4096MB)</a:t>
            </a:r>
            <a:endParaRPr lang="en-US" sz="1250" dirty="0" smtClean="0">
              <a:solidFill>
                <a:schemeClr val="bg1"/>
              </a:solidFill>
              <a:latin typeface="Courier New" pitchFamily="49" charset="0"/>
              <a:ea typeface="Calibri" pitchFamily="34" charset="0"/>
              <a:cs typeface="Courier New" pitchFamily="49" charset="0"/>
            </a:endParaRPr>
          </a:p>
          <a:p>
            <a:pPr>
              <a:buFontTx/>
              <a:buNone/>
              <a:defRPr/>
            </a:pPr>
            <a:r>
              <a:rPr lang="en-GB" sz="1250" dirty="0" smtClean="0">
                <a:solidFill>
                  <a:schemeClr val="bg1"/>
                </a:solidFill>
                <a:latin typeface="Courier New" pitchFamily="49" charset="0"/>
                <a:ea typeface="Calibri" pitchFamily="34" charset="0"/>
                <a:cs typeface="Courier New" pitchFamily="49" charset="0"/>
              </a:rPr>
              <a:t>reserve       - 13417244 -13417244</a:t>
            </a:r>
            <a:endParaRPr lang="en-US" sz="1250" dirty="0" smtClean="0">
              <a:solidFill>
                <a:schemeClr val="bg1"/>
              </a:solidFill>
              <a:latin typeface="Courier New" pitchFamily="49" charset="0"/>
              <a:ea typeface="Calibri" pitchFamily="34" charset="0"/>
              <a:cs typeface="Courier New" pitchFamily="49" charset="0"/>
            </a:endParaRPr>
          </a:p>
          <a:p>
            <a:pPr>
              <a:buFontTx/>
              <a:buNone/>
              <a:defRPr/>
            </a:pPr>
            <a:r>
              <a:rPr lang="en-GB" altLang="ko-KR" sz="1250" dirty="0" smtClean="0">
                <a:solidFill>
                  <a:schemeClr val="bg1"/>
                </a:solidFill>
                <a:latin typeface="Courier New" pitchFamily="49" charset="0"/>
                <a:ea typeface="Batang" pitchFamily="18" charset="-127"/>
                <a:cs typeface="Courier New" pitchFamily="49" charset="0"/>
              </a:rPr>
              <a:t>memory  25135192 5363876 19771316   21%</a:t>
            </a:r>
          </a:p>
          <a:p>
            <a:pPr>
              <a:buFontTx/>
              <a:buNone/>
              <a:defRPr/>
            </a:pPr>
            <a:endParaRPr lang="en-GB" altLang="ko-KR" sz="1250" dirty="0" smtClean="0">
              <a:solidFill>
                <a:schemeClr val="bg1"/>
              </a:solidFill>
              <a:latin typeface="Courier New" pitchFamily="49" charset="0"/>
              <a:ea typeface="Batang" pitchFamily="18" charset="-127"/>
              <a:cs typeface="Courier New" pitchFamily="49" charset="0"/>
            </a:endParaRPr>
          </a:p>
          <a:p>
            <a:pPr>
              <a:buFontTx/>
              <a:buNone/>
              <a:defRPr/>
            </a:pPr>
            <a:r>
              <a:rPr lang="en-GB" altLang="ko-KR" sz="2400" dirty="0" smtClean="0">
                <a:solidFill>
                  <a:schemeClr val="bg1"/>
                </a:solidFill>
                <a:ea typeface="Batang" pitchFamily="18" charset="-127"/>
                <a:cs typeface="Courier New" pitchFamily="49" charset="0"/>
              </a:rPr>
              <a:t>I am also very passionate about naming volume groups and </a:t>
            </a:r>
          </a:p>
          <a:p>
            <a:pPr>
              <a:buFontTx/>
              <a:buNone/>
              <a:defRPr/>
            </a:pPr>
            <a:r>
              <a:rPr lang="en-GB" altLang="ko-KR" sz="2400" dirty="0" smtClean="0">
                <a:solidFill>
                  <a:schemeClr val="bg1"/>
                </a:solidFill>
                <a:ea typeface="Batang" pitchFamily="18" charset="-127"/>
                <a:cs typeface="Courier New" pitchFamily="49" charset="0"/>
              </a:rPr>
              <a:t>logical volumes in a meaningful manner. *</a:t>
            </a:r>
            <a:endParaRPr lang="en-GB" altLang="ko-KR" sz="2400" dirty="0" smtClean="0">
              <a:solidFill>
                <a:schemeClr val="bg1"/>
              </a:solidFill>
              <a:ea typeface="굴림" charset="-127"/>
              <a:cs typeface="Courier New" pitchFamily="49"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1056132"/>
          </a:xfrm>
        </p:spPr>
        <p:txBody>
          <a:bodyPr/>
          <a:lstStyle/>
          <a:p>
            <a:pPr eaLnBrk="1" hangingPunct="1"/>
            <a:r>
              <a:rPr lang="en-AU" sz="3000" dirty="0" smtClean="0">
                <a:solidFill>
                  <a:schemeClr val="bg1"/>
                </a:solidFill>
              </a:rPr>
              <a:t>Paginglist Command</a:t>
            </a:r>
          </a:p>
        </p:txBody>
      </p:sp>
      <p:sp>
        <p:nvSpPr>
          <p:cNvPr id="21510" name="Rectangle 3"/>
          <p:cNvSpPr>
            <a:spLocks noGrp="1" noChangeArrowheads="1"/>
          </p:cNvSpPr>
          <p:nvPr>
            <p:ph type="body" idx="1"/>
          </p:nvPr>
        </p:nvSpPr>
        <p:spPr>
          <a:xfrm>
            <a:off x="400050" y="1447800"/>
            <a:ext cx="8540750" cy="5027613"/>
          </a:xfrm>
        </p:spPr>
        <p:txBody>
          <a:bodyPr/>
          <a:lstStyle/>
          <a:p>
            <a:pPr>
              <a:buNone/>
            </a:pPr>
            <a:r>
              <a:rPr lang="en-US" sz="1800" dirty="0" smtClean="0">
                <a:solidFill>
                  <a:schemeClr val="bg1"/>
                </a:solidFill>
                <a:latin typeface="Courier New" pitchFamily="49" charset="0"/>
                <a:cs typeface="Courier New" pitchFamily="49" charset="0"/>
              </a:rPr>
              <a:t># /usr/sam/lbin/paginglist</a:t>
            </a:r>
          </a:p>
          <a:p>
            <a:pPr>
              <a:buNone/>
            </a:pPr>
            <a:endParaRPr lang="en-US" sz="1800" dirty="0" smtClean="0">
              <a:solidFill>
                <a:schemeClr val="bg1"/>
              </a:solidFill>
              <a:latin typeface="Courier New" pitchFamily="49" charset="0"/>
              <a:cs typeface="Courier New" pitchFamily="49" charset="0"/>
            </a:endParaRPr>
          </a:p>
          <a:p>
            <a:pPr>
              <a:buNone/>
            </a:pPr>
            <a:r>
              <a:rPr lang="en-US" sz="1400" dirty="0" smtClean="0">
                <a:solidFill>
                  <a:schemeClr val="bg1"/>
                </a:solidFill>
                <a:latin typeface="Courier New" pitchFamily="49" charset="0"/>
                <a:cs typeface="Courier New" pitchFamily="49" charset="0"/>
              </a:rPr>
              <a:t>/dev/vg00/lvol2|dev|4194304|4.0 GB|0|0.0 KB|4194304|4.0 GB|0%|0|-|1|no|now|</a:t>
            </a:r>
          </a:p>
          <a:p>
            <a:pPr>
              <a:buNone/>
            </a:pPr>
            <a:r>
              <a:rPr lang="en-US" sz="1400" dirty="0" smtClean="0">
                <a:solidFill>
                  <a:schemeClr val="bg1"/>
                </a:solidFill>
                <a:latin typeface="Courier New" pitchFamily="49" charset="0"/>
                <a:cs typeface="Courier New" pitchFamily="49" charset="0"/>
              </a:rPr>
              <a:t>reserve|reserve|0|0.0 KB|2019848|1.9 GB|-2019848|-2019848.`KB||0||0|no|now|</a:t>
            </a:r>
          </a:p>
          <a:p>
            <a:pPr>
              <a:buNone/>
            </a:pPr>
            <a:r>
              <a:rPr lang="en-US" sz="1400" dirty="0" smtClean="0">
                <a:solidFill>
                  <a:schemeClr val="bg1"/>
                </a:solidFill>
                <a:latin typeface="Courier New" pitchFamily="49" charset="0"/>
                <a:cs typeface="Courier New" pitchFamily="49" charset="0"/>
              </a:rPr>
              <a:t>total|total|4194304|4.0 GB|2019848|1.9 GB|2174456|2.1 GB|48%|0|0|0|no|now|</a:t>
            </a:r>
            <a:endParaRPr lang="en-US" sz="1400" dirty="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711200"/>
          </a:xfrm>
        </p:spPr>
        <p:txBody>
          <a:bodyPr/>
          <a:lstStyle/>
          <a:p>
            <a:pPr eaLnBrk="1" hangingPunct="1"/>
            <a:r>
              <a:rPr lang="en-AU" sz="3000" dirty="0" smtClean="0">
                <a:solidFill>
                  <a:schemeClr val="bg1"/>
                </a:solidFill>
              </a:rPr>
              <a:t>Patch Servers Regularly</a:t>
            </a:r>
          </a:p>
        </p:txBody>
      </p:sp>
      <p:sp>
        <p:nvSpPr>
          <p:cNvPr id="21510" name="Rectangle 3"/>
          <p:cNvSpPr>
            <a:spLocks noGrp="1" noChangeArrowheads="1"/>
          </p:cNvSpPr>
          <p:nvPr>
            <p:ph type="body" idx="1"/>
          </p:nvPr>
        </p:nvSpPr>
        <p:spPr>
          <a:xfrm>
            <a:off x="400050" y="990600"/>
            <a:ext cx="8540750" cy="5651500"/>
          </a:xfrm>
        </p:spPr>
        <p:txBody>
          <a:bodyPr/>
          <a:lstStyle/>
          <a:p>
            <a:pPr>
              <a:buNone/>
            </a:pPr>
            <a:r>
              <a:rPr lang="en-US" sz="1800" dirty="0" smtClean="0">
                <a:solidFill>
                  <a:schemeClr val="bg1"/>
                </a:solidFill>
                <a:cs typeface="Courier New" pitchFamily="49" charset="0"/>
              </a:rPr>
              <a:t>Some of HP-UX 11.31 dump patches:</a:t>
            </a:r>
          </a:p>
          <a:p>
            <a:pPr>
              <a:buNone/>
            </a:pPr>
            <a:endParaRPr lang="en-US" sz="1800" dirty="0" smtClean="0">
              <a:solidFill>
                <a:schemeClr val="bg1"/>
              </a:solidFill>
              <a:cs typeface="Courier New" pitchFamily="49" charset="0"/>
            </a:endParaRPr>
          </a:p>
          <a:p>
            <a:pPr>
              <a:buNone/>
            </a:pPr>
            <a:r>
              <a:rPr lang="en-US" sz="1800" dirty="0" smtClean="0">
                <a:solidFill>
                  <a:schemeClr val="bg1"/>
                </a:solidFill>
                <a:cs typeface="Courier New" pitchFamily="49" charset="0"/>
              </a:rPr>
              <a:t>PHKL_41977: HANG OTHER crashconf(1M) hangs when trying to configure </a:t>
            </a:r>
          </a:p>
          <a:p>
            <a:pPr>
              <a:buNone/>
            </a:pPr>
            <a:r>
              <a:rPr lang="en-US" sz="1800" dirty="0" smtClean="0">
                <a:solidFill>
                  <a:schemeClr val="bg1"/>
                </a:solidFill>
                <a:cs typeface="Courier New" pitchFamily="49" charset="0"/>
              </a:rPr>
              <a:t>more than 32 dump devices. This patch fix allows to configure a logical volume </a:t>
            </a:r>
          </a:p>
          <a:p>
            <a:pPr>
              <a:buNone/>
            </a:pPr>
            <a:r>
              <a:rPr lang="en-US" sz="1800" dirty="0" smtClean="0">
                <a:solidFill>
                  <a:schemeClr val="bg1"/>
                </a:solidFill>
                <a:cs typeface="Courier New" pitchFamily="49" charset="0"/>
              </a:rPr>
              <a:t>as primary swap and, provide support to FCD and FCLP NPIV (N_Port ID </a:t>
            </a:r>
          </a:p>
          <a:p>
            <a:pPr>
              <a:buNone/>
            </a:pPr>
            <a:r>
              <a:rPr lang="en-US" sz="1800" dirty="0" smtClean="0">
                <a:solidFill>
                  <a:schemeClr val="bg1"/>
                </a:solidFill>
                <a:cs typeface="Courier New" pitchFamily="49" charset="0"/>
              </a:rPr>
              <a:t>Virtualization) enablement.</a:t>
            </a:r>
          </a:p>
          <a:p>
            <a:pPr>
              <a:buNone/>
            </a:pPr>
            <a:endParaRPr lang="en-US" sz="1800" dirty="0" smtClean="0">
              <a:solidFill>
                <a:schemeClr val="bg1"/>
              </a:solidFill>
              <a:cs typeface="Courier New" pitchFamily="49" charset="0"/>
            </a:endParaRPr>
          </a:p>
          <a:p>
            <a:pPr>
              <a:buNone/>
            </a:pPr>
            <a:r>
              <a:rPr lang="en-US" sz="1800" dirty="0" smtClean="0">
                <a:solidFill>
                  <a:schemeClr val="bg1"/>
                </a:solidFill>
                <a:cs typeface="Courier New" pitchFamily="49" charset="0"/>
              </a:rPr>
              <a:t>PHKL_41257: HANG During MCA handling, the system hangs in the process </a:t>
            </a:r>
          </a:p>
          <a:p>
            <a:pPr>
              <a:buNone/>
            </a:pPr>
            <a:r>
              <a:rPr lang="en-US" sz="1800" dirty="0" smtClean="0">
                <a:solidFill>
                  <a:schemeClr val="bg1"/>
                </a:solidFill>
                <a:cs typeface="Courier New" pitchFamily="49" charset="0"/>
              </a:rPr>
              <a:t>of generating a crashdump. </a:t>
            </a:r>
          </a:p>
          <a:p>
            <a:pPr>
              <a:buNone/>
            </a:pPr>
            <a:endParaRPr lang="en-US" sz="1800" dirty="0" smtClean="0">
              <a:solidFill>
                <a:schemeClr val="bg1"/>
              </a:solidFill>
              <a:cs typeface="Courier New" pitchFamily="49" charset="0"/>
            </a:endParaRPr>
          </a:p>
          <a:p>
            <a:pPr>
              <a:buNone/>
            </a:pPr>
            <a:r>
              <a:rPr lang="en-US" sz="1800" dirty="0" smtClean="0">
                <a:solidFill>
                  <a:schemeClr val="bg1"/>
                </a:solidFill>
                <a:cs typeface="Courier New" pitchFamily="49" charset="0"/>
              </a:rPr>
              <a:t>PHKL_39740: OTHER System fails to dump memory into dump devices. </a:t>
            </a:r>
          </a:p>
          <a:p>
            <a:pPr>
              <a:buNone/>
            </a:pPr>
            <a:endParaRPr lang="en-US" sz="1800" dirty="0" smtClean="0">
              <a:solidFill>
                <a:schemeClr val="bg1"/>
              </a:solidFill>
              <a:cs typeface="Courier New" pitchFamily="49" charset="0"/>
            </a:endParaRPr>
          </a:p>
          <a:p>
            <a:pPr>
              <a:buNone/>
            </a:pPr>
            <a:r>
              <a:rPr lang="en-US" sz="1800" dirty="0" smtClean="0">
                <a:solidFill>
                  <a:schemeClr val="bg1"/>
                </a:solidFill>
                <a:cs typeface="Courier New" pitchFamily="49" charset="0"/>
              </a:rPr>
              <a:t>PHKL_38628: PANIC P</a:t>
            </a:r>
          </a:p>
          <a:p>
            <a:pPr>
              <a:buNone/>
            </a:pPr>
            <a:endParaRPr lang="en-US" sz="1800" dirty="0" smtClean="0">
              <a:solidFill>
                <a:schemeClr val="bg1"/>
              </a:solidFill>
              <a:cs typeface="Courier New" pitchFamily="49" charset="0"/>
            </a:endParaRPr>
          </a:p>
          <a:p>
            <a:pPr>
              <a:buNone/>
            </a:pPr>
            <a:r>
              <a:rPr lang="en-US" sz="1800" dirty="0" smtClean="0">
                <a:solidFill>
                  <a:schemeClr val="bg1"/>
                </a:solidFill>
                <a:cs typeface="Courier New" pitchFamily="49" charset="0"/>
              </a:rPr>
              <a:t>HKL_38414: ABORT If in the kernel, base page size is configured greater than </a:t>
            </a:r>
          </a:p>
          <a:p>
            <a:pPr>
              <a:buNone/>
            </a:pPr>
            <a:r>
              <a:rPr lang="en-US" sz="1800" dirty="0" smtClean="0">
                <a:solidFill>
                  <a:schemeClr val="bg1"/>
                </a:solidFill>
                <a:cs typeface="Courier New" pitchFamily="49" charset="0"/>
              </a:rPr>
              <a:t>4k, dump may get aborted prematurely and affect debugging of crash.</a:t>
            </a:r>
            <a:endParaRPr lang="en-US" sz="1800" dirty="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711200"/>
          </a:xfrm>
        </p:spPr>
        <p:txBody>
          <a:bodyPr/>
          <a:lstStyle/>
          <a:p>
            <a:pPr eaLnBrk="1" hangingPunct="1"/>
            <a:r>
              <a:rPr lang="en-AU" sz="3000" dirty="0" smtClean="0">
                <a:solidFill>
                  <a:schemeClr val="bg1"/>
                </a:solidFill>
              </a:rPr>
              <a:t>Add Timestamps to RC scripts – Part 1</a:t>
            </a:r>
          </a:p>
        </p:txBody>
      </p:sp>
      <p:sp>
        <p:nvSpPr>
          <p:cNvPr id="21510" name="Rectangle 3"/>
          <p:cNvSpPr>
            <a:spLocks noGrp="1" noChangeArrowheads="1"/>
          </p:cNvSpPr>
          <p:nvPr>
            <p:ph type="body" idx="1"/>
          </p:nvPr>
        </p:nvSpPr>
        <p:spPr>
          <a:xfrm>
            <a:off x="400050" y="990600"/>
            <a:ext cx="8540750" cy="5651500"/>
          </a:xfrm>
        </p:spPr>
        <p:txBody>
          <a:bodyPr/>
          <a:lstStyle/>
          <a:p>
            <a:r>
              <a:rPr lang="en-US" sz="1800" dirty="0" smtClean="0">
                <a:solidFill>
                  <a:schemeClr val="bg1"/>
                </a:solidFill>
              </a:rPr>
              <a:t>If there are RC startup problems, /etc/rc.log is usually the first place we need to check. The output from RC scripts can be found there, but rc.log has no timestamp for each RC script.</a:t>
            </a:r>
          </a:p>
          <a:p>
            <a:pPr>
              <a:buNone/>
            </a:pPr>
            <a:endParaRPr lang="en-US" sz="1800" dirty="0" smtClean="0">
              <a:solidFill>
                <a:schemeClr val="bg1"/>
              </a:solidFill>
            </a:endParaRPr>
          </a:p>
          <a:p>
            <a:r>
              <a:rPr lang="en-US" sz="1800" dirty="0" smtClean="0">
                <a:solidFill>
                  <a:schemeClr val="bg1"/>
                </a:solidFill>
              </a:rPr>
              <a:t>In order to let rc.log has timestamp for each RC script, put date command into each RC script, but this is not a good choice because there are so many files to updates. A better option is to set /sbin/</a:t>
            </a:r>
            <a:r>
              <a:rPr lang="en-US" sz="1800" dirty="0" err="1" smtClean="0">
                <a:solidFill>
                  <a:schemeClr val="bg1"/>
                </a:solidFill>
              </a:rPr>
              <a:t>rc.utils</a:t>
            </a:r>
            <a:r>
              <a:rPr lang="en-US" sz="1800" dirty="0" smtClean="0">
                <a:solidFill>
                  <a:schemeClr val="bg1"/>
                </a:solidFill>
              </a:rPr>
              <a:t>. The </a:t>
            </a:r>
            <a:r>
              <a:rPr lang="en-US" sz="1800" dirty="0" err="1" smtClean="0">
                <a:solidFill>
                  <a:schemeClr val="bg1"/>
                </a:solidFill>
              </a:rPr>
              <a:t>rc.utils</a:t>
            </a:r>
            <a:r>
              <a:rPr lang="en-US" sz="1800" dirty="0" smtClean="0">
                <a:solidFill>
                  <a:schemeClr val="bg1"/>
                </a:solidFill>
              </a:rPr>
              <a:t> script intercepts the output of RC scripts and logs it to /etc/rc.log , we can make it log timestamps as well.</a:t>
            </a:r>
          </a:p>
          <a:p>
            <a:pPr>
              <a:buNone/>
            </a:pPr>
            <a:r>
              <a:rPr lang="en-US" sz="1800" dirty="0" smtClean="0">
                <a:solidFill>
                  <a:schemeClr val="bg1"/>
                </a:solidFill>
              </a:rPr>
              <a:t>  </a:t>
            </a:r>
          </a:p>
          <a:p>
            <a:r>
              <a:rPr lang="en-US" sz="1800" dirty="0" smtClean="0">
                <a:solidFill>
                  <a:schemeClr val="bg1"/>
                </a:solidFill>
              </a:rPr>
              <a:t>Backup /sbin/</a:t>
            </a:r>
            <a:r>
              <a:rPr lang="en-US" sz="1800" dirty="0" err="1" smtClean="0">
                <a:solidFill>
                  <a:schemeClr val="bg1"/>
                </a:solidFill>
              </a:rPr>
              <a:t>rc.utils</a:t>
            </a:r>
            <a:r>
              <a:rPr lang="en-US" sz="1800" dirty="0" smtClean="0">
                <a:solidFill>
                  <a:schemeClr val="bg1"/>
                </a:solidFill>
              </a:rPr>
              <a:t> before you make changes, ensure permissions unchanged:</a:t>
            </a:r>
          </a:p>
          <a:p>
            <a:pPr>
              <a:buNone/>
            </a:pPr>
            <a:r>
              <a:rPr lang="en-US" sz="1800" dirty="0" smtClean="0">
                <a:solidFill>
                  <a:schemeClr val="bg1"/>
                </a:solidFill>
              </a:rPr>
              <a:t> </a:t>
            </a:r>
          </a:p>
          <a:p>
            <a:pPr>
              <a:buNone/>
            </a:pPr>
            <a:r>
              <a:rPr lang="en-US" sz="1800" dirty="0" smtClean="0">
                <a:solidFill>
                  <a:schemeClr val="bg1"/>
                </a:solidFill>
              </a:rPr>
              <a:t>	# </a:t>
            </a:r>
            <a:r>
              <a:rPr lang="en-US" sz="1800" dirty="0" smtClean="0">
                <a:solidFill>
                  <a:schemeClr val="bg1"/>
                </a:solidFill>
                <a:latin typeface="Courier New" pitchFamily="49" charset="0"/>
                <a:cs typeface="Courier New" pitchFamily="49" charset="0"/>
              </a:rPr>
              <a:t>cp -p /sbin/</a:t>
            </a:r>
            <a:r>
              <a:rPr lang="en-US" sz="1800" dirty="0" err="1" smtClean="0">
                <a:solidFill>
                  <a:schemeClr val="bg1"/>
                </a:solidFill>
                <a:latin typeface="Courier New" pitchFamily="49" charset="0"/>
                <a:cs typeface="Courier New" pitchFamily="49" charset="0"/>
              </a:rPr>
              <a:t>rc.utils</a:t>
            </a:r>
            <a:r>
              <a:rPr lang="en-US" sz="1800" dirty="0" smtClean="0">
                <a:solidFill>
                  <a:schemeClr val="bg1"/>
                </a:solidFill>
                <a:latin typeface="Courier New" pitchFamily="49" charset="0"/>
                <a:cs typeface="Courier New" pitchFamily="49" charset="0"/>
              </a:rPr>
              <a:t> /sbin/</a:t>
            </a:r>
            <a:r>
              <a:rPr lang="en-US" sz="1800" dirty="0" err="1" smtClean="0">
                <a:solidFill>
                  <a:schemeClr val="bg1"/>
                </a:solidFill>
                <a:latin typeface="Courier New" pitchFamily="49" charset="0"/>
                <a:cs typeface="Courier New" pitchFamily="49" charset="0"/>
              </a:rPr>
              <a:t>rc.utils.bak</a:t>
            </a:r>
            <a:endParaRPr lang="en-US" sz="1800" dirty="0" smtClean="0">
              <a:solidFill>
                <a:schemeClr val="bg1"/>
              </a:solidFill>
              <a:latin typeface="Courier New" pitchFamily="49" charset="0"/>
              <a:cs typeface="Courier New" pitchFamily="49" charset="0"/>
            </a:endParaRPr>
          </a:p>
          <a:p>
            <a:endParaRPr lang="en-US" sz="1800" dirty="0" smtClean="0">
              <a:solidFill>
                <a:schemeClr val="bg1"/>
              </a:solidFill>
            </a:endParaRPr>
          </a:p>
          <a:p>
            <a:r>
              <a:rPr lang="en-US" sz="1800" dirty="0" smtClean="0">
                <a:solidFill>
                  <a:schemeClr val="bg1"/>
                </a:solidFill>
              </a:rPr>
              <a:t>Edit /sbin/</a:t>
            </a:r>
            <a:r>
              <a:rPr lang="en-US" sz="1800" dirty="0" err="1" smtClean="0">
                <a:solidFill>
                  <a:schemeClr val="bg1"/>
                </a:solidFill>
              </a:rPr>
              <a:t>rc.utils</a:t>
            </a:r>
            <a:r>
              <a:rPr lang="en-US" sz="1800" dirty="0" smtClean="0">
                <a:solidFill>
                  <a:schemeClr val="bg1"/>
                </a:solidFill>
              </a:rPr>
              <a:t> , find the two lines echo &gt;&gt; $LOGFILE , (one is under routine </a:t>
            </a:r>
            <a:r>
              <a:rPr lang="en-US" sz="1800" dirty="0" err="1" smtClean="0">
                <a:solidFill>
                  <a:schemeClr val="bg1"/>
                </a:solidFill>
              </a:rPr>
              <a:t>do_screen_mode</a:t>
            </a:r>
            <a:r>
              <a:rPr lang="en-US" sz="1800" dirty="0" smtClean="0">
                <a:solidFill>
                  <a:schemeClr val="bg1"/>
                </a:solidFill>
              </a:rPr>
              <a:t> , the other is under </a:t>
            </a:r>
            <a:r>
              <a:rPr lang="en-US" sz="1800" dirty="0" err="1" smtClean="0">
                <a:solidFill>
                  <a:schemeClr val="bg1"/>
                </a:solidFill>
              </a:rPr>
              <a:t>do_line_mode</a:t>
            </a:r>
            <a:r>
              <a:rPr lang="en-US" sz="1800" dirty="0" smtClean="0">
                <a:solidFill>
                  <a:schemeClr val="bg1"/>
                </a:solidFill>
              </a:rPr>
              <a:t> ), insert a new line: </a:t>
            </a:r>
          </a:p>
          <a:p>
            <a:pPr>
              <a:buNone/>
            </a:pPr>
            <a:endParaRPr lang="en-US" sz="1800" dirty="0" smtClean="0">
              <a:solidFill>
                <a:schemeClr val="bg1"/>
              </a:solidFill>
            </a:endParaRPr>
          </a:p>
          <a:p>
            <a:pPr>
              <a:buNone/>
            </a:pPr>
            <a:r>
              <a:rPr lang="en-US" sz="1800" dirty="0" smtClean="0">
                <a:solidFill>
                  <a:schemeClr val="bg1"/>
                </a:solidFill>
              </a:rPr>
              <a:t>	</a:t>
            </a:r>
            <a:r>
              <a:rPr lang="en-US" sz="1800" dirty="0" smtClean="0">
                <a:solidFill>
                  <a:schemeClr val="bg1"/>
                </a:solidFill>
                <a:latin typeface="Courier New" pitchFamily="49" charset="0"/>
                <a:cs typeface="Courier New" pitchFamily="49" charset="0"/>
              </a:rPr>
              <a:t>date &gt;&gt; $LOGFILE</a:t>
            </a:r>
          </a:p>
          <a:p>
            <a:pPr>
              <a:buNone/>
            </a:pPr>
            <a:endParaRPr lang="en-US" sz="1800" dirty="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a:xfrm>
            <a:off x="428625" y="114300"/>
            <a:ext cx="7629525" cy="711200"/>
          </a:xfrm>
        </p:spPr>
        <p:txBody>
          <a:bodyPr/>
          <a:lstStyle/>
          <a:p>
            <a:pPr eaLnBrk="1" hangingPunct="1"/>
            <a:r>
              <a:rPr lang="en-AU" sz="3000" dirty="0" smtClean="0">
                <a:solidFill>
                  <a:schemeClr val="bg1"/>
                </a:solidFill>
              </a:rPr>
              <a:t>Add Timestamps to RC scripts – Part 2</a:t>
            </a:r>
          </a:p>
        </p:txBody>
      </p:sp>
      <p:sp>
        <p:nvSpPr>
          <p:cNvPr id="21510" name="Rectangle 3"/>
          <p:cNvSpPr>
            <a:spLocks noGrp="1" noChangeArrowheads="1"/>
          </p:cNvSpPr>
          <p:nvPr>
            <p:ph type="body" idx="1"/>
          </p:nvPr>
        </p:nvSpPr>
        <p:spPr>
          <a:xfrm>
            <a:off x="400050" y="990600"/>
            <a:ext cx="8540750" cy="5651500"/>
          </a:xfrm>
        </p:spPr>
        <p:txBody>
          <a:bodyPr/>
          <a:lstStyle/>
          <a:p>
            <a:pPr>
              <a:buNone/>
            </a:pPr>
            <a:r>
              <a:rPr lang="en-US" sz="2000" dirty="0" smtClean="0">
                <a:solidFill>
                  <a:schemeClr val="bg1"/>
                </a:solidFill>
              </a:rPr>
              <a:t>/etc/rc.log reports:</a:t>
            </a:r>
          </a:p>
          <a:p>
            <a:endParaRPr lang="en-US" sz="1600" dirty="0" smtClean="0">
              <a:solidFill>
                <a:schemeClr val="bg1"/>
              </a:solidFill>
            </a:endParaRPr>
          </a:p>
          <a:p>
            <a:pPr>
              <a:buNone/>
            </a:pPr>
            <a:r>
              <a:rPr lang="en-US" sz="1600" dirty="0" smtClean="0">
                <a:solidFill>
                  <a:schemeClr val="bg1"/>
                </a:solidFill>
              </a:rPr>
              <a:t>	</a:t>
            </a:r>
            <a:r>
              <a:rPr lang="en-US" sz="1400" dirty="0" smtClean="0">
                <a:solidFill>
                  <a:schemeClr val="bg1"/>
                </a:solidFill>
                <a:latin typeface="Courier New" pitchFamily="49" charset="0"/>
                <a:cs typeface="Courier New" pitchFamily="49" charset="0"/>
              </a:rPr>
              <a:t>Thu Aug 18 12:22:28 EST 2011</a:t>
            </a:r>
          </a:p>
          <a:p>
            <a:pPr>
              <a:buNone/>
            </a:pPr>
            <a:r>
              <a:rPr lang="en-US" sz="1400" dirty="0" smtClean="0">
                <a:solidFill>
                  <a:schemeClr val="bg1"/>
                </a:solidFill>
                <a:latin typeface="Courier New" pitchFamily="49" charset="0"/>
                <a:cs typeface="Courier New" pitchFamily="49" charset="0"/>
              </a:rPr>
              <a:t>	Configure system crash dumps</a:t>
            </a:r>
          </a:p>
          <a:p>
            <a:pPr>
              <a:buNone/>
            </a:pPr>
            <a:r>
              <a:rPr lang="en-US" sz="1400" dirty="0" smtClean="0">
                <a:solidFill>
                  <a:schemeClr val="bg1"/>
                </a:solidFill>
                <a:latin typeface="Courier New" pitchFamily="49" charset="0"/>
                <a:cs typeface="Courier New" pitchFamily="49" charset="0"/>
              </a:rPr>
              <a:t>	Output from "/sbin/rc1.d/S080crashconf start":</a:t>
            </a:r>
          </a:p>
          <a:p>
            <a:pPr>
              <a:buNone/>
            </a:pPr>
            <a:r>
              <a:rPr lang="en-US" sz="1400" dirty="0" smtClean="0">
                <a:solidFill>
                  <a:schemeClr val="bg1"/>
                </a:solidFill>
                <a:latin typeface="Courier New" pitchFamily="49" charset="0"/>
                <a:cs typeface="Courier New" pitchFamily="49" charset="0"/>
              </a:rPr>
              <a:t>	----------------------------</a:t>
            </a:r>
          </a:p>
          <a:p>
            <a:pPr>
              <a:buNone/>
            </a:pPr>
            <a:r>
              <a:rPr lang="en-US" sz="1400" dirty="0" smtClean="0">
                <a:solidFill>
                  <a:schemeClr val="bg1"/>
                </a:solidFill>
                <a:latin typeface="Courier New" pitchFamily="49" charset="0"/>
                <a:cs typeface="Courier New" pitchFamily="49" charset="0"/>
              </a:rPr>
              <a:t>	EXIT CODE: 0</a:t>
            </a:r>
            <a:endParaRPr lang="en-AU" sz="1400" dirty="0" smtClean="0">
              <a:solidFill>
                <a:schemeClr val="bg1"/>
              </a:solidFill>
              <a:latin typeface="Courier New" pitchFamily="49" charset="0"/>
              <a:cs typeface="Courier New" pitchFamily="49" charset="0"/>
            </a:endParaRPr>
          </a:p>
          <a:p>
            <a:pPr>
              <a:buNone/>
            </a:pPr>
            <a:r>
              <a:rPr lang="en-AU" sz="1400" dirty="0" smtClean="0">
                <a:solidFill>
                  <a:schemeClr val="bg1"/>
                </a:solidFill>
                <a:latin typeface="Courier New" pitchFamily="49" charset="0"/>
                <a:cs typeface="Courier New" pitchFamily="49" charset="0"/>
              </a:rPr>
              <a:t>	...</a:t>
            </a:r>
          </a:p>
          <a:p>
            <a:pPr>
              <a:buNone/>
            </a:pPr>
            <a:r>
              <a:rPr lang="en-AU" sz="1400" dirty="0" smtClean="0">
                <a:solidFill>
                  <a:schemeClr val="bg1"/>
                </a:solidFill>
                <a:latin typeface="Courier New" pitchFamily="49" charset="0"/>
                <a:cs typeface="Courier New" pitchFamily="49" charset="0"/>
              </a:rPr>
              <a:t>	</a:t>
            </a:r>
            <a:r>
              <a:rPr lang="en-AU" sz="1400" b="1" dirty="0" smtClean="0">
                <a:solidFill>
                  <a:schemeClr val="bg1"/>
                </a:solidFill>
                <a:latin typeface="Courier New" pitchFamily="49" charset="0"/>
                <a:cs typeface="Courier New" pitchFamily="49" charset="0"/>
              </a:rPr>
              <a:t>Thu Aug 18 12:22:33 EST 2011</a:t>
            </a:r>
          </a:p>
          <a:p>
            <a:pPr>
              <a:buNone/>
            </a:pPr>
            <a:r>
              <a:rPr lang="en-AU" sz="1400" dirty="0" smtClean="0">
                <a:solidFill>
                  <a:schemeClr val="bg1"/>
                </a:solidFill>
                <a:latin typeface="Courier New" pitchFamily="49" charset="0"/>
                <a:cs typeface="Courier New" pitchFamily="49" charset="0"/>
              </a:rPr>
              <a:t>	Save system crash dump if needed</a:t>
            </a:r>
          </a:p>
          <a:p>
            <a:pPr>
              <a:buNone/>
            </a:pPr>
            <a:r>
              <a:rPr lang="en-AU" sz="1400" dirty="0" smtClean="0">
                <a:solidFill>
                  <a:schemeClr val="bg1"/>
                </a:solidFill>
                <a:latin typeface="Courier New" pitchFamily="49" charset="0"/>
                <a:cs typeface="Courier New" pitchFamily="49" charset="0"/>
              </a:rPr>
              <a:t>	Output from "/sbin/rc1.d/S440savecrash start":</a:t>
            </a:r>
          </a:p>
          <a:p>
            <a:pPr>
              <a:buNone/>
            </a:pPr>
            <a:r>
              <a:rPr lang="en-AU" sz="1400" dirty="0" smtClean="0">
                <a:solidFill>
                  <a:schemeClr val="bg1"/>
                </a:solidFill>
                <a:latin typeface="Courier New" pitchFamily="49" charset="0"/>
                <a:cs typeface="Courier New" pitchFamily="49" charset="0"/>
              </a:rPr>
              <a:t>	----------------------------</a:t>
            </a:r>
          </a:p>
          <a:p>
            <a:pPr>
              <a:buNone/>
            </a:pPr>
            <a:r>
              <a:rPr lang="en-AU" sz="1400" dirty="0" smtClean="0">
                <a:solidFill>
                  <a:schemeClr val="bg1"/>
                </a:solidFill>
                <a:latin typeface="Courier New" pitchFamily="49" charset="0"/>
                <a:cs typeface="Courier New" pitchFamily="49" charset="0"/>
              </a:rPr>
              <a:t>	savecrash directory not set;  defaulting to: /var/adm/crash</a:t>
            </a:r>
          </a:p>
          <a:p>
            <a:pPr>
              <a:buNone/>
            </a:pPr>
            <a:r>
              <a:rPr lang="en-AU" sz="1400" dirty="0" smtClean="0">
                <a:solidFill>
                  <a:schemeClr val="bg1"/>
                </a:solidFill>
                <a:latin typeface="Courier New" pitchFamily="49" charset="0"/>
                <a:cs typeface="Courier New" pitchFamily="49" charset="0"/>
              </a:rPr>
              <a:t>	*EXIT: parse_args</a:t>
            </a:r>
          </a:p>
          <a:p>
            <a:pPr>
              <a:buNone/>
            </a:pPr>
            <a:r>
              <a:rPr lang="en-AU" sz="1400" dirty="0" smtClean="0">
                <a:solidFill>
                  <a:schemeClr val="bg1"/>
                </a:solidFill>
                <a:latin typeface="Courier New" pitchFamily="49" charset="0"/>
                <a:cs typeface="Courier New" pitchFamily="49" charset="0"/>
              </a:rPr>
              <a:t>	ENTER: open_source</a:t>
            </a:r>
          </a:p>
          <a:p>
            <a:pPr>
              <a:buNone/>
            </a:pPr>
            <a:r>
              <a:rPr lang="en-AU" sz="1400" dirty="0" smtClean="0">
                <a:solidFill>
                  <a:schemeClr val="bg1"/>
                </a:solidFill>
                <a:latin typeface="Courier New" pitchFamily="49" charset="0"/>
                <a:cs typeface="Courier New" pitchFamily="49" charset="0"/>
              </a:rPr>
              <a:t>	ENTER: read_header</a:t>
            </a:r>
          </a:p>
          <a:p>
            <a:pPr>
              <a:buNone/>
            </a:pPr>
            <a:r>
              <a:rPr lang="en-AU" sz="1400" dirty="0" smtClean="0">
                <a:solidFill>
                  <a:schemeClr val="bg1"/>
                </a:solidFill>
                <a:latin typeface="Courier New" pitchFamily="49" charset="0"/>
                <a:cs typeface="Courier New" pitchFamily="49" charset="0"/>
              </a:rPr>
              <a:t>	ENTER: get_hdr_loc</a:t>
            </a:r>
          </a:p>
          <a:p>
            <a:pPr>
              <a:buNone/>
            </a:pPr>
            <a:r>
              <a:rPr lang="en-AU" sz="1400" dirty="0" smtClean="0">
                <a:solidFill>
                  <a:schemeClr val="bg1"/>
                </a:solidFill>
                <a:latin typeface="Courier New" pitchFamily="49" charset="0"/>
                <a:cs typeface="Courier New" pitchFamily="49" charset="0"/>
              </a:rPr>
              <a:t>	*EXIT: get_hdr_loc</a:t>
            </a:r>
          </a:p>
          <a:p>
            <a:pPr>
              <a:buNone/>
            </a:pPr>
            <a:r>
              <a:rPr lang="en-AU" sz="1400" dirty="0" smtClean="0">
                <a:solidFill>
                  <a:schemeClr val="bg1"/>
                </a:solidFill>
                <a:latin typeface="Courier New" pitchFamily="49" charset="0"/>
                <a:cs typeface="Courier New" pitchFamily="49" charset="0"/>
              </a:rPr>
              <a:t>	savecrash: Finished Reading Header From: device : /dev/rdsk/c11t0d0   offset:16386496</a:t>
            </a:r>
          </a:p>
          <a:p>
            <a:pPr>
              <a:buNone/>
            </a:pPr>
            <a:endParaRPr lang="en-US" sz="1800" dirty="0" smtClean="0">
              <a:solidFill>
                <a:schemeClr val="bg1"/>
              </a:solidFill>
              <a:latin typeface="Courier New" pitchFamily="49" charset="0"/>
              <a:cs typeface="Courier New" pitchFamily="49" charset="0"/>
            </a:endParaRPr>
          </a:p>
          <a:p>
            <a:pPr>
              <a:buNone/>
            </a:pPr>
            <a:endParaRPr lang="en-US" sz="1800" dirty="0">
              <a:solidFill>
                <a:schemeClr val="bg1"/>
              </a:solidFill>
              <a:cs typeface="Courier New" pitchFamily="49"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Crash Dump Scenarios – Part 1</a:t>
            </a:r>
          </a:p>
        </p:txBody>
      </p:sp>
      <p:sp>
        <p:nvSpPr>
          <p:cNvPr id="34821" name="Rectangle 3"/>
          <p:cNvSpPr>
            <a:spLocks noGrp="1" noChangeArrowheads="1"/>
          </p:cNvSpPr>
          <p:nvPr>
            <p:ph type="body" idx="1"/>
          </p:nvPr>
        </p:nvSpPr>
        <p:spPr>
          <a:xfrm>
            <a:off x="400050" y="1170432"/>
            <a:ext cx="8500110" cy="5304981"/>
          </a:xfrm>
        </p:spPr>
        <p:txBody>
          <a:bodyPr/>
          <a:lstStyle/>
          <a:p>
            <a:pPr lvl="0"/>
            <a:r>
              <a:rPr lang="en-US" sz="2400" dirty="0" smtClean="0">
                <a:solidFill>
                  <a:schemeClr val="bg1"/>
                </a:solidFill>
              </a:rPr>
              <a:t>If there are no crash dump devices on HP-UX, by design, server will default to primary swap for saving crash dumps!</a:t>
            </a:r>
          </a:p>
          <a:p>
            <a:pPr>
              <a:buNone/>
            </a:pPr>
            <a:r>
              <a:rPr lang="en-US" sz="2400" dirty="0" smtClean="0">
                <a:solidFill>
                  <a:schemeClr val="bg1"/>
                </a:solidFill>
              </a:rPr>
              <a:t> </a:t>
            </a:r>
          </a:p>
          <a:p>
            <a:pPr lvl="0"/>
            <a:r>
              <a:rPr lang="en-US" sz="2400" dirty="0" smtClean="0">
                <a:solidFill>
                  <a:schemeClr val="bg1"/>
                </a:solidFill>
              </a:rPr>
              <a:t>Persistent crash dump devices must be in root volume group in LVM, but can be in any data group in VxVM (Symantec documentation confirms it too).</a:t>
            </a:r>
          </a:p>
          <a:p>
            <a:pPr>
              <a:buNone/>
            </a:pPr>
            <a:r>
              <a:rPr lang="en-US" sz="2400" dirty="0" smtClean="0">
                <a:solidFill>
                  <a:schemeClr val="bg1"/>
                </a:solidFill>
              </a:rPr>
              <a:t> </a:t>
            </a:r>
          </a:p>
          <a:p>
            <a:pPr lvl="0"/>
            <a:r>
              <a:rPr lang="en-US" sz="2400" dirty="0" smtClean="0">
                <a:solidFill>
                  <a:schemeClr val="bg1"/>
                </a:solidFill>
              </a:rPr>
              <a:t>If the crash dump devices are not persistent, and they are not listed in </a:t>
            </a:r>
            <a:r>
              <a:rPr lang="en-US" sz="2400" dirty="0" smtClean="0">
                <a:solidFill>
                  <a:schemeClr val="bg1"/>
                </a:solidFill>
                <a:latin typeface="Courier New" pitchFamily="49" charset="0"/>
                <a:cs typeface="Courier New" pitchFamily="49" charset="0"/>
              </a:rPr>
              <a:t>/etc/fstab</a:t>
            </a:r>
            <a:r>
              <a:rPr lang="en-US" sz="2400" dirty="0" smtClean="0">
                <a:solidFill>
                  <a:schemeClr val="bg1"/>
                </a:solidFill>
              </a:rPr>
              <a:t>, and swap is not in root volume group, HP-UX will happily use non-persistent dump devices from other volume groups AS LONG as they are defined in the currently running kernel configuration (check with </a:t>
            </a:r>
            <a:r>
              <a:rPr lang="en-US" sz="2400" dirty="0" smtClean="0">
                <a:solidFill>
                  <a:schemeClr val="bg1"/>
                </a:solidFill>
                <a:latin typeface="Courier New" pitchFamily="49" charset="0"/>
                <a:cs typeface="Courier New" pitchFamily="49" charset="0"/>
              </a:rPr>
              <a:t>crashconf(1M)</a:t>
            </a:r>
            <a:r>
              <a:rPr lang="en-US" sz="2400" dirty="0" smtClean="0">
                <a:solidFill>
                  <a:schemeClr val="bg1"/>
                </a:solidFill>
              </a:rPr>
              <a:t> command).</a:t>
            </a:r>
          </a:p>
          <a:p>
            <a:pPr>
              <a:buNone/>
            </a:pPr>
            <a:endParaRPr lang="en-AU"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Crash Dump Scenarios – Part 2</a:t>
            </a:r>
          </a:p>
        </p:txBody>
      </p:sp>
      <p:sp>
        <p:nvSpPr>
          <p:cNvPr id="34821" name="Rectangle 3"/>
          <p:cNvSpPr>
            <a:spLocks noGrp="1" noChangeArrowheads="1"/>
          </p:cNvSpPr>
          <p:nvPr>
            <p:ph type="body" idx="1"/>
          </p:nvPr>
        </p:nvSpPr>
        <p:spPr>
          <a:xfrm>
            <a:off x="400050" y="1231392"/>
            <a:ext cx="8463534" cy="5244021"/>
          </a:xfrm>
        </p:spPr>
        <p:txBody>
          <a:bodyPr/>
          <a:lstStyle/>
          <a:p>
            <a:r>
              <a:rPr lang="en-US" sz="2400" dirty="0" smtClean="0">
                <a:solidFill>
                  <a:schemeClr val="bg1"/>
                </a:solidFill>
              </a:rPr>
              <a:t>To make non-persistent dump devices enabled permanently, they need to be added into </a:t>
            </a:r>
            <a:r>
              <a:rPr lang="en-US" sz="2400" dirty="0" smtClean="0">
                <a:solidFill>
                  <a:schemeClr val="bg1"/>
                </a:solidFill>
                <a:latin typeface="Courier New" pitchFamily="49" charset="0"/>
                <a:cs typeface="Courier New" pitchFamily="49" charset="0"/>
              </a:rPr>
              <a:t>/etc/fstab </a:t>
            </a:r>
            <a:r>
              <a:rPr lang="en-US" sz="2400" dirty="0" smtClean="0">
                <a:solidFill>
                  <a:schemeClr val="bg1"/>
                </a:solidFill>
              </a:rPr>
              <a:t>and “switched on” via </a:t>
            </a:r>
            <a:r>
              <a:rPr lang="en-US" sz="2400" dirty="0" smtClean="0">
                <a:solidFill>
                  <a:schemeClr val="bg1"/>
                </a:solidFill>
                <a:latin typeface="Courier New" pitchFamily="49" charset="0"/>
                <a:cs typeface="Courier New" pitchFamily="49" charset="0"/>
              </a:rPr>
              <a:t>crashconf(1M</a:t>
            </a:r>
            <a:r>
              <a:rPr lang="en-US" sz="2400" dirty="0" smtClean="0">
                <a:solidFill>
                  <a:schemeClr val="bg1"/>
                </a:solidFill>
              </a:rPr>
              <a:t>) command and/or </a:t>
            </a:r>
            <a:r>
              <a:rPr lang="en-US" sz="2400" dirty="0" smtClean="0">
                <a:solidFill>
                  <a:schemeClr val="bg1"/>
                </a:solidFill>
                <a:latin typeface="Courier New" pitchFamily="49" charset="0"/>
                <a:cs typeface="Courier New" pitchFamily="49" charset="0"/>
              </a:rPr>
              <a:t>/etc/rc.config.d/crashconf </a:t>
            </a:r>
            <a:r>
              <a:rPr lang="en-US" sz="2400" dirty="0" smtClean="0">
                <a:solidFill>
                  <a:schemeClr val="bg1"/>
                </a:solidFill>
              </a:rPr>
              <a:t>BEFORE crash happens. Otherwise, if there is no fall-back to primary swap, crash dump will FAIL.</a:t>
            </a:r>
          </a:p>
          <a:p>
            <a:pPr>
              <a:buNone/>
            </a:pPr>
            <a:r>
              <a:rPr lang="en-US" sz="2400" dirty="0" smtClean="0">
                <a:solidFill>
                  <a:schemeClr val="bg1"/>
                </a:solidFill>
              </a:rPr>
              <a:t> </a:t>
            </a:r>
          </a:p>
          <a:p>
            <a:r>
              <a:rPr lang="en-US" sz="2400" dirty="0" smtClean="0">
                <a:solidFill>
                  <a:schemeClr val="bg1"/>
                </a:solidFill>
              </a:rPr>
              <a:t>A dump can be saved to both non-persistent and persistent dump devices*.</a:t>
            </a:r>
          </a:p>
          <a:p>
            <a:pPr>
              <a:buNone/>
            </a:pPr>
            <a:endParaRPr lang="en-US" sz="2400" dirty="0" smtClean="0">
              <a:solidFill>
                <a:schemeClr val="bg1"/>
              </a:solidFill>
            </a:endParaRPr>
          </a:p>
          <a:p>
            <a:pPr lvl="0"/>
            <a:r>
              <a:rPr lang="en-US" sz="2400" dirty="0" smtClean="0">
                <a:solidFill>
                  <a:schemeClr val="bg1"/>
                </a:solidFill>
              </a:rPr>
              <a:t>If there are persistent crash dump devices (they must be in root volume group in LVM, but can be in any data group in VxVM), they will be used for saving crash dumps even if they are not listed in </a:t>
            </a:r>
            <a:r>
              <a:rPr lang="en-US" sz="2400" dirty="0" smtClean="0">
                <a:solidFill>
                  <a:schemeClr val="bg1"/>
                </a:solidFill>
                <a:latin typeface="Courier New" pitchFamily="49" charset="0"/>
                <a:cs typeface="Courier New" pitchFamily="49" charset="0"/>
              </a:rPr>
              <a:t>/etc/fstab</a:t>
            </a:r>
            <a:r>
              <a:rPr lang="en-US" sz="2400" dirty="0" smtClean="0">
                <a:solidFill>
                  <a:schemeClr val="bg1"/>
                </a:solidFill>
              </a:rPr>
              <a:t>.</a:t>
            </a:r>
          </a:p>
          <a:p>
            <a:pPr>
              <a:buNone/>
            </a:pPr>
            <a:endParaRPr lang="en-AU" dirty="0" smtClean="0">
              <a:solidFill>
                <a:schemeClr val="bg1"/>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ctrTitle"/>
          </p:nvPr>
        </p:nvSpPr>
        <p:spPr/>
        <p:txBody>
          <a:bodyPr/>
          <a:lstStyle/>
          <a:p>
            <a:r>
              <a:rPr lang="en-US" altLang="ja-JP" dirty="0">
                <a:ea typeface="ＭＳ Ｐゴシック" pitchFamily="34" charset="-128"/>
              </a:rPr>
              <a:t>      Thank You!</a:t>
            </a:r>
            <a:br>
              <a:rPr lang="en-US" altLang="ja-JP" dirty="0">
                <a:ea typeface="ＭＳ Ｐゴシック" pitchFamily="34" charset="-128"/>
              </a:rPr>
            </a:br>
            <a:r>
              <a:rPr lang="en-US" altLang="ja-JP" dirty="0">
                <a:ea typeface="ＭＳ Ｐゴシック" pitchFamily="34" charset="-128"/>
              </a:rPr>
              <a:t/>
            </a:r>
            <a:br>
              <a:rPr lang="en-US" altLang="ja-JP" dirty="0">
                <a:ea typeface="ＭＳ Ｐゴシック" pitchFamily="34" charset="-128"/>
              </a:rPr>
            </a:br>
            <a:endParaRPr lang="en-US" sz="2000" dirty="0"/>
          </a:p>
        </p:txBody>
      </p:sp>
      <p:sp>
        <p:nvSpPr>
          <p:cNvPr id="640003" name="Rectangle 3"/>
          <p:cNvSpPr>
            <a:spLocks noGrp="1" noChangeArrowheads="1"/>
          </p:cNvSpPr>
          <p:nvPr>
            <p:ph type="subTitle" idx="1"/>
          </p:nvPr>
        </p:nvSpPr>
        <p:spPr/>
        <p:txBody>
          <a:bodyPr/>
          <a:lstStyle/>
          <a:p>
            <a:r>
              <a:rPr lang="en-US" dirty="0">
                <a:solidFill>
                  <a:schemeClr val="tx1"/>
                </a:solidFill>
              </a:rPr>
              <a:t>Dusan Baljevic</a:t>
            </a:r>
          </a:p>
          <a:p>
            <a:r>
              <a:rPr lang="en-US" dirty="0">
                <a:solidFill>
                  <a:schemeClr val="tx1"/>
                </a:solidFill>
              </a:rPr>
              <a:t>Sydney, Australia</a:t>
            </a:r>
          </a:p>
          <a:p>
            <a:endParaRPr lang="en-US" dirty="0">
              <a:solidFill>
                <a:schemeClr val="tx1"/>
              </a:solidFill>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P_Standard_Light">
  <a:themeElements>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fontScheme name="HP_Standard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
  <TotalTime>11279</TotalTime>
  <Words>6406</Words>
  <Application>Microsoft Office PowerPoint</Application>
  <PresentationFormat>On-screen Show (4:3)</PresentationFormat>
  <Paragraphs>1307</Paragraphs>
  <Slides>74</Slides>
  <Notes>74</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HP_Standard_Light</vt:lpstr>
      <vt:lpstr>HP-UX Swap and Dump Unleashed  By Unix/Linux Apprentice with 26 Years of Experience</vt:lpstr>
      <vt:lpstr>Why This Document? *</vt:lpstr>
      <vt:lpstr>This Document is Not:</vt:lpstr>
      <vt:lpstr>HP-UX Current Official Recommendations*  - Part 1</vt:lpstr>
      <vt:lpstr>HP-UX Current Official Recommendations*  - Part 2</vt:lpstr>
      <vt:lpstr>HP-UX How Much Swap is Enough?</vt:lpstr>
      <vt:lpstr>HP-UX How Much Dump is Enough?* - Part 1</vt:lpstr>
      <vt:lpstr>HP-UX How Much Dump is Enough? –  Part 2</vt:lpstr>
      <vt:lpstr>HP-UX Pseudoswap</vt:lpstr>
      <vt:lpstr>Example of an Application Swap Requirements </vt:lpstr>
      <vt:lpstr>Basics of Crash Dumps</vt:lpstr>
      <vt:lpstr>Bad Example of Swap Design</vt:lpstr>
      <vt:lpstr>HP-UX Maximum Swap</vt:lpstr>
      <vt:lpstr>Maximum Swap on HP-UX Before 11i V3</vt:lpstr>
      <vt:lpstr>Maximum Swap on HP-UX 11i V3</vt:lpstr>
      <vt:lpstr>Dump Terms</vt:lpstr>
      <vt:lpstr>Dump Unit - Part 1 *</vt:lpstr>
      <vt:lpstr>Dump Unit - Part 2 *</vt:lpstr>
      <vt:lpstr>Dump Options Overview</vt:lpstr>
      <vt:lpstr>Dump Parallelism</vt:lpstr>
      <vt:lpstr>Dump Driver Parallelism Capability</vt:lpstr>
      <vt:lpstr>Dump Driver Capability</vt:lpstr>
      <vt:lpstr>Uncompressed vs. Compressed Dump – One Dump Device *</vt:lpstr>
      <vt:lpstr>Uncompressed vs. Compressed Dump – Three Dump Devices *</vt:lpstr>
      <vt:lpstr>Uncompressed vs. Compressed Dump – Legacy Devices *</vt:lpstr>
      <vt:lpstr>Uncompressed Dump – Reentrant Devices *</vt:lpstr>
      <vt:lpstr>Uncompressed vs. Compressed Dump – Complex Example *</vt:lpstr>
      <vt:lpstr>Compressed Dump Configuration</vt:lpstr>
      <vt:lpstr>Compressed Dump Algorithm</vt:lpstr>
      <vt:lpstr>Concurrent Dump Configuration</vt:lpstr>
      <vt:lpstr>HP-UX Kernel Parameters alwaysdump and dontdump</vt:lpstr>
      <vt:lpstr>HP-UX Typical Crash Dump Configuration</vt:lpstr>
      <vt:lpstr>HP-UX Savecrash Locking</vt:lpstr>
      <vt:lpstr>HP-UX Dump Device in Non-Root VGs</vt:lpstr>
      <vt:lpstr>Example of Classical Swap/Dump Design on HP-UX</vt:lpstr>
      <vt:lpstr>Example of Different Swap/Dump Design on HP-UX with Internal Boot Disks *</vt:lpstr>
      <vt:lpstr>Example of Different Swap/Dump Design on HP-UX with SAN Boot Disk *</vt:lpstr>
      <vt:lpstr>HP-UX Persistent Dump Devices – Part 1</vt:lpstr>
      <vt:lpstr>HP-UX Persistent Dump Devices – Part 2</vt:lpstr>
      <vt:lpstr>HP-UX Dump Devices and Bad Block Relocation</vt:lpstr>
      <vt:lpstr>HP-UX Crashconf Fails with Unsupported Disk Layout Error - VxVM</vt:lpstr>
      <vt:lpstr>HP-UX Crashconf Fails with Unsupported Disk Layout Error - LVM</vt:lpstr>
      <vt:lpstr>HP-UX VxVM Dump Device Creation* – Part 1</vt:lpstr>
      <vt:lpstr>HP-UX VxVM Dump Device Creation – Part 2</vt:lpstr>
      <vt:lpstr>HP-UX Better Swap and Dump Design – Part 1</vt:lpstr>
      <vt:lpstr>HP-UX Better Swap and Dump Design – Part 2</vt:lpstr>
      <vt:lpstr>HP-UX Better Swap and Dump Design – Part 3</vt:lpstr>
      <vt:lpstr>HP-UX Better Swap and Dump Design – Part 4</vt:lpstr>
      <vt:lpstr>HP-UX Better Swap and Dump Design – Part 5</vt:lpstr>
      <vt:lpstr>HP-UX Better Swap and Dump Design – Part 6</vt:lpstr>
      <vt:lpstr>Guidelines for Selecting Device Swap</vt:lpstr>
      <vt:lpstr>HP-UX Post-crash Manual Dump Export</vt:lpstr>
      <vt:lpstr>HP-UX Manual Dump Export from a Specific Dump Device</vt:lpstr>
      <vt:lpstr>Swapoff</vt:lpstr>
      <vt:lpstr>Swapoff – Real Life Example – Part 1</vt:lpstr>
      <vt:lpstr>Swapoff – Real Life Example – Part 2</vt:lpstr>
      <vt:lpstr>Swapoff – Real Life Example – Part 3</vt:lpstr>
      <vt:lpstr>Swapoff – Real Life Example – Part 4</vt:lpstr>
      <vt:lpstr>Swapoff – Real Life Example – Part 5</vt:lpstr>
      <vt:lpstr>Swapoff – Real Life Example – Part 6</vt:lpstr>
      <vt:lpstr>Crash Dump – Two Dump Unit Example – Part 1</vt:lpstr>
      <vt:lpstr>Crash Dump – Two Dump Unit Example – Part 2</vt:lpstr>
      <vt:lpstr>Crash Dump Without Primary Swap, No Persistent Devices, and No Dump Devices in /etc/fstab</vt:lpstr>
      <vt:lpstr>How to Set the Dump Order for Saving System Crash – Part 1</vt:lpstr>
      <vt:lpstr>How to Set the Dump Order for Saving System Crash – Part 2</vt:lpstr>
      <vt:lpstr>How to Set the Dump Order for Saving System Crash – Part 3</vt:lpstr>
      <vt:lpstr>Example of Distributed Swap Design</vt:lpstr>
      <vt:lpstr>Paginglist Command</vt:lpstr>
      <vt:lpstr>Patch Servers Regularly</vt:lpstr>
      <vt:lpstr>Add Timestamps to RC scripts – Part 1</vt:lpstr>
      <vt:lpstr>Add Timestamps to RC scripts – Part 2</vt:lpstr>
      <vt:lpstr>Crash Dump Scenarios – Part 1</vt:lpstr>
      <vt:lpstr>Crash Dump Scenarios – Part 2</vt:lpstr>
      <vt:lpstr>      Thank You!  </vt:lpstr>
    </vt:vector>
  </TitlesOfParts>
  <Company>Hewlett 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Unix Profession Webcast October 2007</dc:title>
  <dc:creator>Dusan Baljevic</dc:creator>
  <cp:lastModifiedBy>Dusan Baljevic</cp:lastModifiedBy>
  <cp:revision>759</cp:revision>
  <dcterms:created xsi:type="dcterms:W3CDTF">2003-10-28T19:03:39Z</dcterms:created>
  <dcterms:modified xsi:type="dcterms:W3CDTF">2011-08-26T23:48:51Z</dcterms:modified>
  <cp:category>Template</cp:category>
</cp:coreProperties>
</file>