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theme/themeOverride1.xml" ContentType="application/vnd.openxmlformats-officedocument.themeOverride+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9" r:id="rId1"/>
  </p:sldMasterIdLst>
  <p:notesMasterIdLst>
    <p:notesMasterId r:id="rId56"/>
  </p:notesMasterIdLst>
  <p:handoutMasterIdLst>
    <p:handoutMasterId r:id="rId57"/>
  </p:handoutMasterIdLst>
  <p:sldIdLst>
    <p:sldId id="478" r:id="rId2"/>
    <p:sldId id="625" r:id="rId3"/>
    <p:sldId id="524" r:id="rId4"/>
    <p:sldId id="597" r:id="rId5"/>
    <p:sldId id="623" r:id="rId6"/>
    <p:sldId id="620" r:id="rId7"/>
    <p:sldId id="634" r:id="rId8"/>
    <p:sldId id="636" r:id="rId9"/>
    <p:sldId id="635" r:id="rId10"/>
    <p:sldId id="637" r:id="rId11"/>
    <p:sldId id="619" r:id="rId12"/>
    <p:sldId id="586" r:id="rId13"/>
    <p:sldId id="576" r:id="rId14"/>
    <p:sldId id="599" r:id="rId15"/>
    <p:sldId id="601" r:id="rId16"/>
    <p:sldId id="602" r:id="rId17"/>
    <p:sldId id="587" r:id="rId18"/>
    <p:sldId id="612" r:id="rId19"/>
    <p:sldId id="560" r:id="rId20"/>
    <p:sldId id="613" r:id="rId21"/>
    <p:sldId id="598" r:id="rId22"/>
    <p:sldId id="616" r:id="rId23"/>
    <p:sldId id="611" r:id="rId24"/>
    <p:sldId id="608" r:id="rId25"/>
    <p:sldId id="609" r:id="rId26"/>
    <p:sldId id="610" r:id="rId27"/>
    <p:sldId id="604" r:id="rId28"/>
    <p:sldId id="606" r:id="rId29"/>
    <p:sldId id="607" r:id="rId30"/>
    <p:sldId id="605" r:id="rId31"/>
    <p:sldId id="632" r:id="rId32"/>
    <p:sldId id="631" r:id="rId33"/>
    <p:sldId id="633" r:id="rId34"/>
    <p:sldId id="624" r:id="rId35"/>
    <p:sldId id="603" r:id="rId36"/>
    <p:sldId id="596" r:id="rId37"/>
    <p:sldId id="614" r:id="rId38"/>
    <p:sldId id="621" r:id="rId39"/>
    <p:sldId id="622" r:id="rId40"/>
    <p:sldId id="615" r:id="rId41"/>
    <p:sldId id="618" r:id="rId42"/>
    <p:sldId id="617" r:id="rId43"/>
    <p:sldId id="595" r:id="rId44"/>
    <p:sldId id="550" r:id="rId45"/>
    <p:sldId id="629" r:id="rId46"/>
    <p:sldId id="505" r:id="rId47"/>
    <p:sldId id="630" r:id="rId48"/>
    <p:sldId id="588" r:id="rId49"/>
    <p:sldId id="589" r:id="rId50"/>
    <p:sldId id="590" r:id="rId51"/>
    <p:sldId id="591" r:id="rId52"/>
    <p:sldId id="592" r:id="rId53"/>
    <p:sldId id="593" r:id="rId54"/>
    <p:sldId id="594" r:id="rId55"/>
  </p:sldIdLst>
  <p:sldSz cx="9144000" cy="6858000" type="screen4x3"/>
  <p:notesSz cx="9296400" cy="7010400"/>
  <p:defaultTextStyle>
    <a:defPPr>
      <a:defRPr lang="en-US"/>
    </a:defPPr>
    <a:lvl1pPr algn="l" rtl="0" fontAlgn="base">
      <a:spcBef>
        <a:spcPct val="0"/>
      </a:spcBef>
      <a:spcAft>
        <a:spcPct val="0"/>
      </a:spcAft>
      <a:defRPr kern="1200">
        <a:solidFill>
          <a:schemeClr val="tx1"/>
        </a:solidFill>
        <a:latin typeface="Futura Bk" pitchFamily="34" charset="0"/>
        <a:ea typeface="+mn-ea"/>
        <a:cs typeface="+mn-cs"/>
      </a:defRPr>
    </a:lvl1pPr>
    <a:lvl2pPr marL="457200" algn="l" rtl="0" fontAlgn="base">
      <a:spcBef>
        <a:spcPct val="0"/>
      </a:spcBef>
      <a:spcAft>
        <a:spcPct val="0"/>
      </a:spcAft>
      <a:defRPr kern="1200">
        <a:solidFill>
          <a:schemeClr val="tx1"/>
        </a:solidFill>
        <a:latin typeface="Futura Bk" pitchFamily="34" charset="0"/>
        <a:ea typeface="+mn-ea"/>
        <a:cs typeface="+mn-cs"/>
      </a:defRPr>
    </a:lvl2pPr>
    <a:lvl3pPr marL="914400" algn="l" rtl="0" fontAlgn="base">
      <a:spcBef>
        <a:spcPct val="0"/>
      </a:spcBef>
      <a:spcAft>
        <a:spcPct val="0"/>
      </a:spcAft>
      <a:defRPr kern="1200">
        <a:solidFill>
          <a:schemeClr val="tx1"/>
        </a:solidFill>
        <a:latin typeface="Futura Bk" pitchFamily="34" charset="0"/>
        <a:ea typeface="+mn-ea"/>
        <a:cs typeface="+mn-cs"/>
      </a:defRPr>
    </a:lvl3pPr>
    <a:lvl4pPr marL="1371600" algn="l" rtl="0" fontAlgn="base">
      <a:spcBef>
        <a:spcPct val="0"/>
      </a:spcBef>
      <a:spcAft>
        <a:spcPct val="0"/>
      </a:spcAft>
      <a:defRPr kern="1200">
        <a:solidFill>
          <a:schemeClr val="tx1"/>
        </a:solidFill>
        <a:latin typeface="Futura Bk" pitchFamily="34" charset="0"/>
        <a:ea typeface="+mn-ea"/>
        <a:cs typeface="+mn-cs"/>
      </a:defRPr>
    </a:lvl4pPr>
    <a:lvl5pPr marL="1828800" algn="l" rtl="0" fontAlgn="base">
      <a:spcBef>
        <a:spcPct val="0"/>
      </a:spcBef>
      <a:spcAft>
        <a:spcPct val="0"/>
      </a:spcAft>
      <a:defRPr kern="1200">
        <a:solidFill>
          <a:schemeClr val="tx1"/>
        </a:solidFill>
        <a:latin typeface="Futura Bk" pitchFamily="34" charset="0"/>
        <a:ea typeface="+mn-ea"/>
        <a:cs typeface="+mn-cs"/>
      </a:defRPr>
    </a:lvl5pPr>
    <a:lvl6pPr marL="2286000" algn="l" defTabSz="914400" rtl="0" eaLnBrk="1" latinLnBrk="0" hangingPunct="1">
      <a:defRPr kern="1200">
        <a:solidFill>
          <a:schemeClr val="tx1"/>
        </a:solidFill>
        <a:latin typeface="Futura Bk" pitchFamily="34" charset="0"/>
        <a:ea typeface="+mn-ea"/>
        <a:cs typeface="+mn-cs"/>
      </a:defRPr>
    </a:lvl6pPr>
    <a:lvl7pPr marL="2743200" algn="l" defTabSz="914400" rtl="0" eaLnBrk="1" latinLnBrk="0" hangingPunct="1">
      <a:defRPr kern="1200">
        <a:solidFill>
          <a:schemeClr val="tx1"/>
        </a:solidFill>
        <a:latin typeface="Futura Bk" pitchFamily="34" charset="0"/>
        <a:ea typeface="+mn-ea"/>
        <a:cs typeface="+mn-cs"/>
      </a:defRPr>
    </a:lvl7pPr>
    <a:lvl8pPr marL="3200400" algn="l" defTabSz="914400" rtl="0" eaLnBrk="1" latinLnBrk="0" hangingPunct="1">
      <a:defRPr kern="1200">
        <a:solidFill>
          <a:schemeClr val="tx1"/>
        </a:solidFill>
        <a:latin typeface="Futura Bk" pitchFamily="34" charset="0"/>
        <a:ea typeface="+mn-ea"/>
        <a:cs typeface="+mn-cs"/>
      </a:defRPr>
    </a:lvl8pPr>
    <a:lvl9pPr marL="3657600" algn="l" defTabSz="914400" rtl="0" eaLnBrk="1" latinLnBrk="0" hangingPunct="1">
      <a:defRPr kern="1200">
        <a:solidFill>
          <a:schemeClr val="tx1"/>
        </a:solidFill>
        <a:latin typeface="Futura Bk" pitchFamily="34" charset="0"/>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Lindell1" initials="" lastIdx="23" clrIdx="0"/>
  <p:cmAuthor id="1" name="Rick Stern" initials="" lastIdx="2"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000000"/>
    <a:srgbClr val="00558E"/>
    <a:srgbClr val="0071B5"/>
    <a:srgbClr val="2990CA"/>
    <a:srgbClr val="51AEDD"/>
    <a:srgbClr val="79C1E5"/>
    <a:srgbClr val="FF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869" autoAdjust="0"/>
    <p:restoredTop sz="85932" autoAdjust="0"/>
  </p:normalViewPr>
  <p:slideViewPr>
    <p:cSldViewPr snapToGrid="0">
      <p:cViewPr varScale="1">
        <p:scale>
          <a:sx n="53" d="100"/>
          <a:sy n="53" d="100"/>
        </p:scale>
        <p:origin x="-518" y="-67"/>
      </p:cViewPr>
      <p:guideLst>
        <p:guide orient="horz" pos="2160"/>
        <p:guide pos="2880"/>
      </p:guideLst>
    </p:cSldViewPr>
  </p:slideViewPr>
  <p:notesTextViewPr>
    <p:cViewPr>
      <p:scale>
        <a:sx n="100" d="100"/>
        <a:sy n="100" d="100"/>
      </p:scale>
      <p:origin x="0" y="0"/>
    </p:cViewPr>
  </p:notesTextViewPr>
  <p:sorterViewPr>
    <p:cViewPr>
      <p:scale>
        <a:sx n="66" d="100"/>
        <a:sy n="66" d="100"/>
      </p:scale>
      <p:origin x="0" y="5370"/>
    </p:cViewPr>
  </p:sorterViewPr>
  <p:notesViewPr>
    <p:cSldViewPr snapToGrid="0">
      <p:cViewPr varScale="1">
        <p:scale>
          <a:sx n="51" d="100"/>
          <a:sy n="51" d="100"/>
        </p:scale>
        <p:origin x="-922" y="-82"/>
      </p:cViewPr>
      <p:guideLst>
        <p:guide orient="horz" pos="2208"/>
        <p:guide pos="2928"/>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handoutMaster" Target="handoutMasters/handoutMaster1.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9878" name="Rectangle 6"/>
          <p:cNvSpPr>
            <a:spLocks noGrp="1" noChangeArrowheads="1"/>
          </p:cNvSpPr>
          <p:nvPr>
            <p:ph type="hdr" sz="quarter"/>
          </p:nvPr>
        </p:nvSpPr>
        <p:spPr bwMode="auto">
          <a:xfrm>
            <a:off x="382588" y="33338"/>
            <a:ext cx="6196012" cy="350837"/>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a:defRPr sz="1000">
                <a:latin typeface="Futura Hv" pitchFamily="34" charset="0"/>
              </a:defRPr>
            </a:lvl1pPr>
          </a:lstStyle>
          <a:p>
            <a:r>
              <a:rPr lang="en-US" dirty="0" smtClean="0"/>
              <a:t>Rsync on HP-UX 2011</a:t>
            </a:r>
            <a:endParaRPr lang="en-US" dirty="0"/>
          </a:p>
        </p:txBody>
      </p:sp>
      <p:sp>
        <p:nvSpPr>
          <p:cNvPr id="79879" name="Line 7"/>
          <p:cNvSpPr>
            <a:spLocks noChangeShapeType="1"/>
          </p:cNvSpPr>
          <p:nvPr/>
        </p:nvSpPr>
        <p:spPr bwMode="auto">
          <a:xfrm>
            <a:off x="492125" y="6867525"/>
            <a:ext cx="8340725" cy="0"/>
          </a:xfrm>
          <a:prstGeom prst="line">
            <a:avLst/>
          </a:prstGeom>
          <a:noFill/>
          <a:ln w="6350">
            <a:solidFill>
              <a:schemeClr val="tx1"/>
            </a:solidFill>
            <a:round/>
            <a:headEnd/>
            <a:tailEnd/>
          </a:ln>
          <a:effectLst/>
        </p:spPr>
        <p:txBody>
          <a:bodyPr/>
          <a:lstStyle/>
          <a:p>
            <a:endParaRPr lang="en-US" dirty="0"/>
          </a:p>
        </p:txBody>
      </p:sp>
      <p:sp>
        <p:nvSpPr>
          <p:cNvPr id="79880" name="Rectangle 8"/>
          <p:cNvSpPr>
            <a:spLocks noGrp="1" noChangeArrowheads="1"/>
          </p:cNvSpPr>
          <p:nvPr>
            <p:ph type="sldNum" sz="quarter" idx="3"/>
          </p:nvPr>
        </p:nvSpPr>
        <p:spPr bwMode="auto">
          <a:xfrm>
            <a:off x="8424863" y="6853238"/>
            <a:ext cx="520700" cy="16510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a:defRPr sz="800"/>
            </a:lvl1pPr>
          </a:lstStyle>
          <a:p>
            <a:fld id="{1FA0B633-11B7-461C-AA94-88094F665B63}" type="slidenum">
              <a:rPr lang="en-US"/>
              <a:pPr/>
              <a:t>‹#›</a:t>
            </a:fld>
            <a:endParaRPr lang="en-US" dirty="0"/>
          </a:p>
        </p:txBody>
      </p:sp>
      <p:sp>
        <p:nvSpPr>
          <p:cNvPr id="79881" name="Rectangle 9"/>
          <p:cNvSpPr>
            <a:spLocks noGrp="1" noChangeArrowheads="1"/>
          </p:cNvSpPr>
          <p:nvPr>
            <p:ph type="ftr" sz="quarter" idx="2"/>
          </p:nvPr>
        </p:nvSpPr>
        <p:spPr bwMode="auto">
          <a:xfrm>
            <a:off x="369888" y="6853238"/>
            <a:ext cx="7867650" cy="16510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a:defRPr sz="800">
                <a:latin typeface="Futura Hv" pitchFamily="34" charset="0"/>
              </a:defRPr>
            </a:lvl1pPr>
          </a:lstStyle>
          <a:p>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8" name="Rectangle 4"/>
          <p:cNvSpPr>
            <a:spLocks noGrp="1" noRot="1" noChangeAspect="1" noChangeArrowheads="1" noTextEdit="1"/>
          </p:cNvSpPr>
          <p:nvPr>
            <p:ph type="sldImg" idx="2"/>
          </p:nvPr>
        </p:nvSpPr>
        <p:spPr bwMode="auto">
          <a:xfrm>
            <a:off x="5013325" y="173038"/>
            <a:ext cx="2794000" cy="2095500"/>
          </a:xfrm>
          <a:prstGeom prst="rect">
            <a:avLst/>
          </a:prstGeom>
          <a:noFill/>
          <a:ln w="9525">
            <a:solidFill>
              <a:srgbClr val="000000"/>
            </a:solidFill>
            <a:miter lim="800000"/>
            <a:headEnd/>
            <a:tailEnd/>
          </a:ln>
          <a:effectLst/>
        </p:spPr>
      </p:sp>
      <p:sp>
        <p:nvSpPr>
          <p:cNvPr id="11272" name="Rectangle 8"/>
          <p:cNvSpPr>
            <a:spLocks noGrp="1" noChangeArrowheads="1"/>
          </p:cNvSpPr>
          <p:nvPr>
            <p:ph type="hdr" sz="quarter"/>
          </p:nvPr>
        </p:nvSpPr>
        <p:spPr bwMode="auto">
          <a:xfrm>
            <a:off x="385763" y="173038"/>
            <a:ext cx="3435350" cy="234950"/>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a:defRPr sz="1000">
                <a:latin typeface="Futura Hv" pitchFamily="34" charset="0"/>
              </a:defRPr>
            </a:lvl1pPr>
          </a:lstStyle>
          <a:p>
            <a:r>
              <a:rPr lang="en-US" dirty="0" smtClean="0"/>
              <a:t>Rsync on HP-UX Webcast 2011</a:t>
            </a:r>
            <a:endParaRPr lang="en-US" dirty="0"/>
          </a:p>
        </p:txBody>
      </p:sp>
      <p:sp>
        <p:nvSpPr>
          <p:cNvPr id="11273" name="Rectangle 9"/>
          <p:cNvSpPr>
            <a:spLocks noGrp="1" noChangeArrowheads="1"/>
          </p:cNvSpPr>
          <p:nvPr>
            <p:ph type="body" sz="quarter" idx="3"/>
          </p:nvPr>
        </p:nvSpPr>
        <p:spPr bwMode="auto">
          <a:xfrm>
            <a:off x="341313" y="2454275"/>
            <a:ext cx="8529637" cy="4310063"/>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
        <p:nvSpPr>
          <p:cNvPr id="11274" name="Rectangle 10"/>
          <p:cNvSpPr>
            <a:spLocks noGrp="1" noChangeArrowheads="1"/>
          </p:cNvSpPr>
          <p:nvPr>
            <p:ph type="ftr" sz="quarter" idx="4"/>
          </p:nvPr>
        </p:nvSpPr>
        <p:spPr bwMode="auto">
          <a:xfrm>
            <a:off x="374650" y="6837363"/>
            <a:ext cx="7870825" cy="173037"/>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a:defRPr sz="800">
                <a:latin typeface="Futura Hv" pitchFamily="34" charset="0"/>
              </a:defRPr>
            </a:lvl1pPr>
          </a:lstStyle>
          <a:p>
            <a:endParaRPr lang="en-US" dirty="0"/>
          </a:p>
        </p:txBody>
      </p:sp>
      <p:sp>
        <p:nvSpPr>
          <p:cNvPr id="11275" name="Rectangle 11"/>
          <p:cNvSpPr>
            <a:spLocks noGrp="1" noChangeArrowheads="1"/>
          </p:cNvSpPr>
          <p:nvPr>
            <p:ph type="sldNum" sz="quarter" idx="5"/>
          </p:nvPr>
        </p:nvSpPr>
        <p:spPr bwMode="auto">
          <a:xfrm>
            <a:off x="8413750" y="6846888"/>
            <a:ext cx="519113" cy="163512"/>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a:defRPr sz="800"/>
            </a:lvl1pPr>
          </a:lstStyle>
          <a:p>
            <a:fld id="{BFFB0D0A-4C2E-4DC3-B19F-826D9054FD95}" type="slidenum">
              <a:rPr lang="en-US"/>
              <a:pPr/>
              <a:t>‹#›</a:t>
            </a:fld>
            <a:endParaRPr lang="en-US" dirty="0"/>
          </a:p>
        </p:txBody>
      </p:sp>
    </p:spTree>
  </p:cSld>
  <p:clrMap bg1="lt1" tx1="dk1" bg2="lt2" tx2="dk2" accent1="accent1" accent2="accent2" accent3="accent3" accent4="accent4" accent5="accent5" accent6="accent6" hlink="hlink" folHlink="folHlink"/>
  <p:hf ftr="0" dt="0"/>
  <p:notesStyle>
    <a:lvl1pPr marL="119063" indent="-119063" algn="l" rtl="0" fontAlgn="base">
      <a:spcBef>
        <a:spcPct val="30000"/>
      </a:spcBef>
      <a:spcAft>
        <a:spcPct val="0"/>
      </a:spcAft>
      <a:buChar char="•"/>
      <a:defRPr sz="1200" kern="1200">
        <a:solidFill>
          <a:schemeClr val="tx1"/>
        </a:solidFill>
        <a:latin typeface="Futura Bk" pitchFamily="34" charset="0"/>
        <a:ea typeface="+mn-ea"/>
        <a:cs typeface="+mn-cs"/>
      </a:defRPr>
    </a:lvl1pPr>
    <a:lvl2pPr marL="344488" indent="-111125" algn="l" rtl="0" fontAlgn="base">
      <a:spcBef>
        <a:spcPct val="30000"/>
      </a:spcBef>
      <a:spcAft>
        <a:spcPct val="0"/>
      </a:spcAft>
      <a:buChar char="•"/>
      <a:defRPr sz="1000" kern="1200">
        <a:solidFill>
          <a:schemeClr val="tx1"/>
        </a:solidFill>
        <a:latin typeface="Futura Bk" pitchFamily="34" charset="0"/>
        <a:ea typeface="+mn-ea"/>
        <a:cs typeface="+mn-cs"/>
      </a:defRPr>
    </a:lvl2pPr>
    <a:lvl3pPr marL="569913" indent="-106363" algn="l" rtl="0" fontAlgn="base">
      <a:spcBef>
        <a:spcPct val="30000"/>
      </a:spcBef>
      <a:spcAft>
        <a:spcPct val="0"/>
      </a:spcAft>
      <a:buChar char="•"/>
      <a:defRPr sz="900" kern="1200">
        <a:solidFill>
          <a:schemeClr val="tx1"/>
        </a:solidFill>
        <a:latin typeface="Futura Bk" pitchFamily="34" charset="0"/>
        <a:ea typeface="+mn-ea"/>
        <a:cs typeface="+mn-cs"/>
      </a:defRPr>
    </a:lvl3pPr>
    <a:lvl4pPr marL="795338" indent="-106363" algn="l" rtl="0" fontAlgn="base">
      <a:spcBef>
        <a:spcPct val="30000"/>
      </a:spcBef>
      <a:spcAft>
        <a:spcPct val="0"/>
      </a:spcAft>
      <a:buChar char="•"/>
      <a:defRPr sz="900" kern="1200">
        <a:solidFill>
          <a:schemeClr val="tx1"/>
        </a:solidFill>
        <a:latin typeface="Futura Bk" pitchFamily="34" charset="0"/>
        <a:ea typeface="+mn-ea"/>
        <a:cs typeface="+mn-cs"/>
      </a:defRPr>
    </a:lvl4pPr>
    <a:lvl5pPr marL="1033463" indent="-119063" algn="l" rtl="0" fontAlgn="base">
      <a:spcBef>
        <a:spcPct val="30000"/>
      </a:spcBef>
      <a:spcAft>
        <a:spcPct val="0"/>
      </a:spcAft>
      <a:buChar char="•"/>
      <a:defRPr sz="900" kern="1200">
        <a:solidFill>
          <a:schemeClr val="tx1"/>
        </a:solidFill>
        <a:latin typeface="Futura Bk"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Grp="1" noChangeArrowheads="1"/>
          </p:cNvSpPr>
          <p:nvPr>
            <p:ph type="hdr" sz="quarter"/>
          </p:nvPr>
        </p:nvSpPr>
        <p:spPr>
          <a:ln/>
        </p:spPr>
        <p:txBody>
          <a:bodyPr/>
          <a:lstStyle/>
          <a:p>
            <a:r>
              <a:rPr lang="en-US" dirty="0"/>
              <a:t>HP Unix Professions Webcast October 2007</a:t>
            </a:r>
          </a:p>
        </p:txBody>
      </p:sp>
      <p:sp>
        <p:nvSpPr>
          <p:cNvPr id="6" name="Rectangle 11"/>
          <p:cNvSpPr>
            <a:spLocks noGrp="1" noChangeArrowheads="1"/>
          </p:cNvSpPr>
          <p:nvPr>
            <p:ph type="sldNum" sz="quarter" idx="5"/>
          </p:nvPr>
        </p:nvSpPr>
        <p:spPr>
          <a:ln/>
        </p:spPr>
        <p:txBody>
          <a:bodyPr/>
          <a:lstStyle/>
          <a:p>
            <a:fld id="{BC9A576B-2983-47A5-8F4F-F90F7EFDACEB}" type="slidenum">
              <a:rPr lang="en-US"/>
              <a:pPr/>
              <a:t>1</a:t>
            </a:fld>
            <a:endParaRPr lang="en-US" dirty="0"/>
          </a:p>
        </p:txBody>
      </p:sp>
      <p:sp>
        <p:nvSpPr>
          <p:cNvPr id="580610" name="Rectangle 2"/>
          <p:cNvSpPr>
            <a:spLocks noGrp="1" noRot="1" noChangeAspect="1" noChangeArrowheads="1" noTextEdit="1"/>
          </p:cNvSpPr>
          <p:nvPr>
            <p:ph type="sldImg"/>
          </p:nvPr>
        </p:nvSpPr>
        <p:spPr>
          <a:ln/>
        </p:spPr>
      </p:sp>
      <p:sp>
        <p:nvSpPr>
          <p:cNvPr id="580611" name="Rectangle 3"/>
          <p:cNvSpPr>
            <a:spLocks noGrp="1" noChangeArrowheads="1"/>
          </p:cNvSpPr>
          <p:nvPr>
            <p:ph type="body" idx="1"/>
          </p:nvPr>
        </p:nvSpPr>
        <p:spPr/>
        <p:txBody>
          <a:bodyPr/>
          <a:lstStyle/>
          <a:p>
            <a:pPr>
              <a:buFontTx/>
              <a:buNone/>
            </a:pPr>
            <a:endParaRPr lang="en-AU"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Rectangle 11"/>
          <p:cNvSpPr>
            <a:spLocks noGrp="1" noChangeArrowheads="1"/>
          </p:cNvSpPr>
          <p:nvPr>
            <p:ph type="sldNum" sz="quarter" idx="5"/>
          </p:nvPr>
        </p:nvSpPr>
        <p:spPr>
          <a:noFill/>
        </p:spPr>
        <p:txBody>
          <a:bodyPr/>
          <a:lstStyle/>
          <a:p>
            <a:fld id="{42887A95-ADCD-4B26-9B82-884096519F4A}" type="slidenum">
              <a:rPr lang="en-US" smtClean="0"/>
              <a:pPr/>
              <a:t>2</a:t>
            </a:fld>
            <a:endParaRPr lang="en-US" dirty="0" smtClean="0"/>
          </a:p>
        </p:txBody>
      </p:sp>
      <p:sp>
        <p:nvSpPr>
          <p:cNvPr id="25604" name="Rectangle 2"/>
          <p:cNvSpPr>
            <a:spLocks noGrp="1" noRot="1" noChangeAspect="1" noChangeArrowheads="1" noTextEdit="1"/>
          </p:cNvSpPr>
          <p:nvPr>
            <p:ph type="sldImg"/>
          </p:nvPr>
        </p:nvSpPr>
        <p:spPr>
          <a:ln/>
        </p:spPr>
      </p:sp>
      <p:sp>
        <p:nvSpPr>
          <p:cNvPr id="25605" name="Rectangle 3"/>
          <p:cNvSpPr>
            <a:spLocks noGrp="1" noChangeArrowheads="1"/>
          </p:cNvSpPr>
          <p:nvPr>
            <p:ph type="body" idx="1"/>
          </p:nvPr>
        </p:nvSpPr>
        <p:spPr>
          <a:noFill/>
          <a:ln/>
        </p:spPr>
        <p:txBody>
          <a:bodyPr/>
          <a:lstStyle/>
          <a:p>
            <a:pPr eaLnBrk="1" hangingPunct="1">
              <a:buFontTx/>
              <a:buNone/>
            </a:pPr>
            <a:endParaRPr lang="en-AU" dirty="0" smtClean="0">
              <a:solidFill>
                <a:schemeClr val="bg1"/>
              </a:solidFill>
            </a:endParaRPr>
          </a:p>
          <a:p>
            <a:pPr eaLnBrk="1" hangingPunct="1">
              <a:buFontTx/>
              <a:buNone/>
            </a:pPr>
            <a:endParaRPr lang="en-AU"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11"/>
          <p:cNvSpPr>
            <a:spLocks noGrp="1" noChangeArrowheads="1"/>
          </p:cNvSpPr>
          <p:nvPr>
            <p:ph type="sldNum" sz="quarter" idx="5"/>
          </p:nvPr>
        </p:nvSpPr>
        <p:spPr/>
        <p:txBody>
          <a:bodyPr/>
          <a:lstStyle/>
          <a:p>
            <a:pPr>
              <a:defRPr/>
            </a:pPr>
            <a:fld id="{91A4E410-3911-40EC-A1FC-F672F8F1518E}" type="slidenum">
              <a:rPr lang="en-US" smtClean="0"/>
              <a:pPr>
                <a:defRPr/>
              </a:pPr>
              <a:t>3</a:t>
            </a:fld>
            <a:endParaRPr lang="en-US" dirty="0" smtClean="0"/>
          </a:p>
        </p:txBody>
      </p:sp>
      <p:sp>
        <p:nvSpPr>
          <p:cNvPr id="45060"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45061"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11"/>
          <p:cNvSpPr>
            <a:spLocks noGrp="1" noChangeArrowheads="1"/>
          </p:cNvSpPr>
          <p:nvPr>
            <p:ph type="sldNum" sz="quarter" idx="5"/>
          </p:nvPr>
        </p:nvSpPr>
        <p:spPr/>
        <p:txBody>
          <a:bodyPr/>
          <a:lstStyle/>
          <a:p>
            <a:pPr>
              <a:defRPr/>
            </a:pPr>
            <a:fld id="{91A4E410-3911-40EC-A1FC-F672F8F1518E}" type="slidenum">
              <a:rPr lang="en-US" smtClean="0"/>
              <a:pPr>
                <a:defRPr/>
              </a:pPr>
              <a:t>4</a:t>
            </a:fld>
            <a:endParaRPr lang="en-US" dirty="0" smtClean="0"/>
          </a:p>
        </p:txBody>
      </p:sp>
      <p:sp>
        <p:nvSpPr>
          <p:cNvPr id="45060"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45061"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11"/>
          <p:cNvSpPr>
            <a:spLocks noGrp="1" noChangeArrowheads="1"/>
          </p:cNvSpPr>
          <p:nvPr>
            <p:ph type="sldNum" sz="quarter" idx="5"/>
          </p:nvPr>
        </p:nvSpPr>
        <p:spPr/>
        <p:txBody>
          <a:bodyPr/>
          <a:lstStyle/>
          <a:p>
            <a:pPr>
              <a:defRPr/>
            </a:pPr>
            <a:fld id="{91A4E410-3911-40EC-A1FC-F672F8F1518E}" type="slidenum">
              <a:rPr lang="en-US" smtClean="0"/>
              <a:pPr>
                <a:defRPr/>
              </a:pPr>
              <a:t>5</a:t>
            </a:fld>
            <a:endParaRPr lang="en-US" dirty="0" smtClean="0"/>
          </a:p>
        </p:txBody>
      </p:sp>
      <p:sp>
        <p:nvSpPr>
          <p:cNvPr id="45060"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45061"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11"/>
          <p:cNvSpPr>
            <a:spLocks noGrp="1" noChangeArrowheads="1"/>
          </p:cNvSpPr>
          <p:nvPr>
            <p:ph type="sldNum" sz="quarter" idx="5"/>
          </p:nvPr>
        </p:nvSpPr>
        <p:spPr/>
        <p:txBody>
          <a:bodyPr/>
          <a:lstStyle/>
          <a:p>
            <a:pPr>
              <a:defRPr/>
            </a:pPr>
            <a:fld id="{91A4E410-3911-40EC-A1FC-F672F8F1518E}" type="slidenum">
              <a:rPr lang="en-US" smtClean="0"/>
              <a:pPr>
                <a:defRPr/>
              </a:pPr>
              <a:t>6</a:t>
            </a:fld>
            <a:endParaRPr lang="en-US" dirty="0" smtClean="0"/>
          </a:p>
        </p:txBody>
      </p:sp>
      <p:sp>
        <p:nvSpPr>
          <p:cNvPr id="45060"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45061" name="Rectangle 3"/>
          <p:cNvSpPr>
            <a:spLocks noGrp="1" noChangeArrowheads="1"/>
          </p:cNvSpPr>
          <p:nvPr>
            <p:ph type="body" idx="1"/>
          </p:nvPr>
        </p:nvSpPr>
        <p:spPr>
          <a:noFill/>
          <a:ln/>
        </p:spPr>
        <p:txBody>
          <a:bodyPr/>
          <a:lstStyle/>
          <a:p>
            <a:pPr eaLnBrk="1" hangingPunct="1">
              <a:buFontTx/>
              <a:buNone/>
            </a:pPr>
            <a:r>
              <a:rPr lang="en-AU" dirty="0" smtClean="0"/>
              <a:t>* See next slide about checksums</a:t>
            </a:r>
            <a:endParaRPr lang="en-AU" dirty="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11"/>
          <p:cNvSpPr>
            <a:spLocks noGrp="1" noChangeArrowheads="1"/>
          </p:cNvSpPr>
          <p:nvPr>
            <p:ph type="sldNum" sz="quarter" idx="5"/>
          </p:nvPr>
        </p:nvSpPr>
        <p:spPr/>
        <p:txBody>
          <a:bodyPr/>
          <a:lstStyle/>
          <a:p>
            <a:pPr>
              <a:defRPr/>
            </a:pPr>
            <a:fld id="{91A4E410-3911-40EC-A1FC-F672F8F1518E}" type="slidenum">
              <a:rPr lang="en-US" smtClean="0"/>
              <a:pPr>
                <a:defRPr/>
              </a:pPr>
              <a:t>7</a:t>
            </a:fld>
            <a:endParaRPr lang="en-US" dirty="0" smtClean="0"/>
          </a:p>
        </p:txBody>
      </p:sp>
      <p:sp>
        <p:nvSpPr>
          <p:cNvPr id="45060"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45061" name="Rectangle 3"/>
          <p:cNvSpPr>
            <a:spLocks noGrp="1" noChangeArrowheads="1"/>
          </p:cNvSpPr>
          <p:nvPr>
            <p:ph type="body" idx="1"/>
          </p:nvPr>
        </p:nvSpPr>
        <p:spPr>
          <a:noFill/>
          <a:ln/>
        </p:spPr>
        <p:txBody>
          <a:bodyPr/>
          <a:lstStyle/>
          <a:p>
            <a:pPr eaLnBrk="1" hangingPunct="1">
              <a:buFontTx/>
              <a:buNone/>
            </a:pPr>
            <a:r>
              <a:rPr lang="en-AU" dirty="0" smtClean="0"/>
              <a:t>* With help from Wikipedia</a:t>
            </a:r>
            <a:endParaRPr lang="en-AU" dirty="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11"/>
          <p:cNvSpPr>
            <a:spLocks noGrp="1" noChangeArrowheads="1"/>
          </p:cNvSpPr>
          <p:nvPr>
            <p:ph type="sldNum" sz="quarter" idx="5"/>
          </p:nvPr>
        </p:nvSpPr>
        <p:spPr/>
        <p:txBody>
          <a:bodyPr/>
          <a:lstStyle/>
          <a:p>
            <a:pPr>
              <a:defRPr/>
            </a:pPr>
            <a:fld id="{91A4E410-3911-40EC-A1FC-F672F8F1518E}" type="slidenum">
              <a:rPr lang="en-US" smtClean="0"/>
              <a:pPr>
                <a:defRPr/>
              </a:pPr>
              <a:t>8</a:t>
            </a:fld>
            <a:endParaRPr lang="en-US" dirty="0" smtClean="0"/>
          </a:p>
        </p:txBody>
      </p:sp>
      <p:sp>
        <p:nvSpPr>
          <p:cNvPr id="45060"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45061"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11"/>
          <p:cNvSpPr>
            <a:spLocks noGrp="1" noChangeArrowheads="1"/>
          </p:cNvSpPr>
          <p:nvPr>
            <p:ph type="sldNum" sz="quarter" idx="5"/>
          </p:nvPr>
        </p:nvSpPr>
        <p:spPr/>
        <p:txBody>
          <a:bodyPr/>
          <a:lstStyle/>
          <a:p>
            <a:pPr>
              <a:defRPr/>
            </a:pPr>
            <a:fld id="{91A4E410-3911-40EC-A1FC-F672F8F1518E}" type="slidenum">
              <a:rPr lang="en-US" smtClean="0"/>
              <a:pPr>
                <a:defRPr/>
              </a:pPr>
              <a:t>9</a:t>
            </a:fld>
            <a:endParaRPr lang="en-US" dirty="0" smtClean="0"/>
          </a:p>
        </p:txBody>
      </p:sp>
      <p:sp>
        <p:nvSpPr>
          <p:cNvPr id="45060"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45061"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11"/>
          <p:cNvSpPr>
            <a:spLocks noGrp="1" noChangeArrowheads="1"/>
          </p:cNvSpPr>
          <p:nvPr>
            <p:ph type="sldNum" sz="quarter" idx="5"/>
          </p:nvPr>
        </p:nvSpPr>
        <p:spPr/>
        <p:txBody>
          <a:bodyPr/>
          <a:lstStyle/>
          <a:p>
            <a:pPr>
              <a:defRPr/>
            </a:pPr>
            <a:fld id="{91A4E410-3911-40EC-A1FC-F672F8F1518E}" type="slidenum">
              <a:rPr lang="en-US" smtClean="0"/>
              <a:pPr>
                <a:defRPr/>
              </a:pPr>
              <a:t>10</a:t>
            </a:fld>
            <a:endParaRPr lang="en-US" dirty="0" smtClean="0"/>
          </a:p>
        </p:txBody>
      </p:sp>
      <p:sp>
        <p:nvSpPr>
          <p:cNvPr id="45060"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45061"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11"/>
          <p:cNvSpPr>
            <a:spLocks noGrp="1" noChangeArrowheads="1"/>
          </p:cNvSpPr>
          <p:nvPr>
            <p:ph type="sldNum" sz="quarter" idx="5"/>
          </p:nvPr>
        </p:nvSpPr>
        <p:spPr/>
        <p:txBody>
          <a:bodyPr/>
          <a:lstStyle/>
          <a:p>
            <a:pPr>
              <a:defRPr/>
            </a:pPr>
            <a:fld id="{91A4E410-3911-40EC-A1FC-F672F8F1518E}" type="slidenum">
              <a:rPr lang="en-US" smtClean="0"/>
              <a:pPr>
                <a:defRPr/>
              </a:pPr>
              <a:t>11</a:t>
            </a:fld>
            <a:endParaRPr lang="en-US" dirty="0" smtClean="0"/>
          </a:p>
        </p:txBody>
      </p:sp>
      <p:sp>
        <p:nvSpPr>
          <p:cNvPr id="45060"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45061"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11"/>
          <p:cNvSpPr>
            <a:spLocks noGrp="1" noChangeArrowheads="1"/>
          </p:cNvSpPr>
          <p:nvPr>
            <p:ph type="sldNum" sz="quarter" idx="5"/>
          </p:nvPr>
        </p:nvSpPr>
        <p:spPr/>
        <p:txBody>
          <a:bodyPr/>
          <a:lstStyle/>
          <a:p>
            <a:pPr>
              <a:defRPr/>
            </a:pPr>
            <a:fld id="{91A4E410-3911-40EC-A1FC-F672F8F1518E}" type="slidenum">
              <a:rPr lang="en-US" smtClean="0"/>
              <a:pPr>
                <a:defRPr/>
              </a:pPr>
              <a:t>12</a:t>
            </a:fld>
            <a:endParaRPr lang="en-US" dirty="0" smtClean="0"/>
          </a:p>
        </p:txBody>
      </p:sp>
      <p:sp>
        <p:nvSpPr>
          <p:cNvPr id="45060"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45061" name="Rectangle 3"/>
          <p:cNvSpPr>
            <a:spLocks noGrp="1" noChangeArrowheads="1"/>
          </p:cNvSpPr>
          <p:nvPr>
            <p:ph type="body" idx="1"/>
          </p:nvPr>
        </p:nvSpPr>
        <p:spPr>
          <a:noFill/>
          <a:ln/>
        </p:spPr>
        <p:txBody>
          <a:bodyPr/>
          <a:lstStyle/>
          <a:p>
            <a:pPr eaLnBrk="1" hangingPunct="1">
              <a:buFontTx/>
              <a:buNone/>
            </a:pPr>
            <a:r>
              <a:rPr lang="en-AU" dirty="0" smtClean="0"/>
              <a:t>* HP-UX provides open-source software as is. No liability accepted.</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12"/>
          <p:cNvSpPr>
            <a:spLocks noGrp="1" noChangeArrowheads="1"/>
          </p:cNvSpPr>
          <p:nvPr>
            <p:ph type="hdr" sz="quarter"/>
          </p:nvPr>
        </p:nvSpPr>
        <p:spPr>
          <a:noFill/>
        </p:spPr>
        <p:txBody>
          <a:bodyPr/>
          <a:lstStyle/>
          <a:p>
            <a:r>
              <a:rPr lang="en-US" dirty="0" smtClean="0">
                <a:latin typeface="Futura Bk" pitchFamily="96" charset="0"/>
              </a:rPr>
              <a:t>[Course Title]</a:t>
            </a:r>
          </a:p>
        </p:txBody>
      </p:sp>
      <p:sp>
        <p:nvSpPr>
          <p:cNvPr id="81923" name="Rectangle 13"/>
          <p:cNvSpPr>
            <a:spLocks noGrp="1" noChangeArrowheads="1"/>
          </p:cNvSpPr>
          <p:nvPr>
            <p:ph type="dt" sz="quarter" idx="1"/>
          </p:nvPr>
        </p:nvSpPr>
        <p:spPr>
          <a:xfrm>
            <a:off x="5265809" y="1"/>
            <a:ext cx="4028440" cy="350337"/>
          </a:xfrm>
          <a:prstGeom prst="rect">
            <a:avLst/>
          </a:prstGeom>
          <a:noFill/>
        </p:spPr>
        <p:txBody>
          <a:bodyPr/>
          <a:lstStyle/>
          <a:p>
            <a:r>
              <a:rPr lang="en-US" dirty="0" smtClean="0">
                <a:latin typeface="Futura Bk" pitchFamily="96" charset="0"/>
              </a:rPr>
              <a:t>[Module Title]</a:t>
            </a:r>
          </a:p>
        </p:txBody>
      </p:sp>
      <p:sp>
        <p:nvSpPr>
          <p:cNvPr id="81924" name="Rectangle 14"/>
          <p:cNvSpPr>
            <a:spLocks noGrp="1" noChangeArrowheads="1"/>
          </p:cNvSpPr>
          <p:nvPr>
            <p:ph type="ftr" sz="quarter" idx="4"/>
          </p:nvPr>
        </p:nvSpPr>
        <p:spPr>
          <a:noFill/>
        </p:spPr>
        <p:txBody>
          <a:bodyPr/>
          <a:lstStyle/>
          <a:p>
            <a:r>
              <a:rPr lang="en-US" dirty="0" smtClean="0">
                <a:latin typeface="Futura Bk" pitchFamily="96" charset="0"/>
              </a:rPr>
              <a:t>[Rev. # or date] – © 2007 Hewlett-Packard Development Company, L.P.</a:t>
            </a:r>
          </a:p>
        </p:txBody>
      </p:sp>
      <p:sp>
        <p:nvSpPr>
          <p:cNvPr id="81925" name="Rectangle 2"/>
          <p:cNvSpPr>
            <a:spLocks noGrp="1" noRot="1" noChangeAspect="1" noChangeArrowheads="1" noTextEdit="1"/>
          </p:cNvSpPr>
          <p:nvPr>
            <p:ph type="sldImg"/>
          </p:nvPr>
        </p:nvSpPr>
        <p:spPr>
          <a:xfrm>
            <a:off x="3122613" y="300038"/>
            <a:ext cx="3049587" cy="2286000"/>
          </a:xfrm>
          <a:ln/>
        </p:spPr>
      </p:sp>
      <p:sp>
        <p:nvSpPr>
          <p:cNvPr id="81926" name="Rectangle 3"/>
          <p:cNvSpPr>
            <a:spLocks noGrp="1" noChangeArrowheads="1"/>
          </p:cNvSpPr>
          <p:nvPr>
            <p:ph type="body" idx="1"/>
          </p:nvPr>
        </p:nvSpPr>
        <p:spPr>
          <a:xfrm>
            <a:off x="710142" y="2640344"/>
            <a:ext cx="7858901" cy="4188173"/>
          </a:xfrm>
          <a:noFill/>
          <a:ln/>
        </p:spPr>
        <p:txBody>
          <a:bodyPr/>
          <a:lstStyle/>
          <a:p>
            <a:pPr eaLnBrk="1" hangingPunct="1"/>
            <a:endParaRPr lang="en-US" dirty="0" smtClean="0">
              <a:latin typeface="Futura Bk" pitchFamily="96"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11"/>
          <p:cNvSpPr>
            <a:spLocks noGrp="1" noChangeArrowheads="1"/>
          </p:cNvSpPr>
          <p:nvPr>
            <p:ph type="sldNum" sz="quarter" idx="5"/>
          </p:nvPr>
        </p:nvSpPr>
        <p:spPr/>
        <p:txBody>
          <a:bodyPr/>
          <a:lstStyle/>
          <a:p>
            <a:pPr>
              <a:defRPr/>
            </a:pPr>
            <a:fld id="{91A4E410-3911-40EC-A1FC-F672F8F1518E}" type="slidenum">
              <a:rPr lang="en-US" smtClean="0"/>
              <a:pPr>
                <a:defRPr/>
              </a:pPr>
              <a:t>14</a:t>
            </a:fld>
            <a:endParaRPr lang="en-US" dirty="0" smtClean="0"/>
          </a:p>
        </p:txBody>
      </p:sp>
      <p:sp>
        <p:nvSpPr>
          <p:cNvPr id="45060"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45061"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11"/>
          <p:cNvSpPr>
            <a:spLocks noGrp="1" noChangeArrowheads="1"/>
          </p:cNvSpPr>
          <p:nvPr>
            <p:ph type="sldNum" sz="quarter" idx="5"/>
          </p:nvPr>
        </p:nvSpPr>
        <p:spPr/>
        <p:txBody>
          <a:bodyPr/>
          <a:lstStyle/>
          <a:p>
            <a:pPr>
              <a:defRPr/>
            </a:pPr>
            <a:fld id="{91A4E410-3911-40EC-A1FC-F672F8F1518E}" type="slidenum">
              <a:rPr lang="en-US" smtClean="0"/>
              <a:pPr>
                <a:defRPr/>
              </a:pPr>
              <a:t>15</a:t>
            </a:fld>
            <a:endParaRPr lang="en-US" dirty="0" smtClean="0"/>
          </a:p>
        </p:txBody>
      </p:sp>
      <p:sp>
        <p:nvSpPr>
          <p:cNvPr id="45060"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45061" name="Rectangle 3"/>
          <p:cNvSpPr>
            <a:spLocks noGrp="1" noChangeArrowheads="1"/>
          </p:cNvSpPr>
          <p:nvPr>
            <p:ph type="body" idx="1"/>
          </p:nvPr>
        </p:nvSpPr>
        <p:spPr>
          <a:noFill/>
          <a:ln/>
        </p:spPr>
        <p:txBody>
          <a:bodyPr/>
          <a:lstStyle/>
          <a:p>
            <a:pPr eaLnBrk="1" hangingPunct="1">
              <a:buFont typeface="Arial" charset="0"/>
              <a:buChar char="•"/>
            </a:pPr>
            <a:r>
              <a:rPr lang="en-US" dirty="0" smtClean="0"/>
              <a:t>In practice this means that if an older or partial version of a file to be copied already exists in the target site,</a:t>
            </a:r>
          </a:p>
          <a:p>
            <a:pPr eaLnBrk="1" hangingPunct="1">
              <a:buFont typeface="Arial" charset="0"/>
              <a:buNone/>
            </a:pPr>
            <a:r>
              <a:rPr lang="en-US" i="1" dirty="0" smtClean="0"/>
              <a:t>	</a:t>
            </a:r>
            <a:r>
              <a:rPr lang="en-US" i="0" dirty="0" smtClean="0"/>
              <a:t>rsync</a:t>
            </a:r>
            <a:r>
              <a:rPr lang="en-US" i="0" baseline="0" dirty="0" smtClean="0"/>
              <a:t> </a:t>
            </a:r>
            <a:r>
              <a:rPr lang="en-US" dirty="0" smtClean="0"/>
              <a:t>transports only the missing parts of the file. In many cases this makes the data update process</a:t>
            </a:r>
          </a:p>
          <a:p>
            <a:pPr eaLnBrk="1" hangingPunct="1">
              <a:buFont typeface="Arial" charset="0"/>
              <a:buNone/>
            </a:pPr>
            <a:r>
              <a:rPr lang="en-US" dirty="0" smtClean="0"/>
              <a:t>	much faster as all the files are not copied each time the source and target site get synchronized.</a:t>
            </a:r>
            <a:endParaRPr lang="en-AU" dirty="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9" name="Rectangle 11"/>
          <p:cNvSpPr>
            <a:spLocks noGrp="1" noChangeArrowheads="1"/>
          </p:cNvSpPr>
          <p:nvPr>
            <p:ph type="sldNum" sz="quarter" idx="5"/>
          </p:nvPr>
        </p:nvSpPr>
        <p:spPr/>
        <p:txBody>
          <a:bodyPr/>
          <a:lstStyle/>
          <a:p>
            <a:pPr>
              <a:defRPr/>
            </a:pPr>
            <a:fld id="{91A4E410-3911-40EC-A1FC-F672F8F1518E}" type="slidenum">
              <a:rPr lang="en-US" smtClean="0"/>
              <a:pPr>
                <a:defRPr/>
              </a:pPr>
              <a:t>16</a:t>
            </a:fld>
            <a:endParaRPr lang="en-US" dirty="0" smtClean="0"/>
          </a:p>
        </p:txBody>
      </p:sp>
      <p:sp>
        <p:nvSpPr>
          <p:cNvPr id="45060"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45061"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12"/>
          <p:cNvSpPr>
            <a:spLocks noGrp="1" noChangeArrowheads="1"/>
          </p:cNvSpPr>
          <p:nvPr>
            <p:ph type="hdr" sz="quarter"/>
          </p:nvPr>
        </p:nvSpPr>
        <p:spPr>
          <a:noFill/>
        </p:spPr>
        <p:txBody>
          <a:bodyPr/>
          <a:lstStyle/>
          <a:p>
            <a:r>
              <a:rPr lang="en-US" dirty="0" smtClean="0">
                <a:latin typeface="Futura Bk" pitchFamily="96" charset="0"/>
              </a:rPr>
              <a:t>[Course Title]</a:t>
            </a:r>
          </a:p>
        </p:txBody>
      </p:sp>
      <p:sp>
        <p:nvSpPr>
          <p:cNvPr id="81923" name="Rectangle 13"/>
          <p:cNvSpPr>
            <a:spLocks noGrp="1" noChangeArrowheads="1"/>
          </p:cNvSpPr>
          <p:nvPr>
            <p:ph type="dt" sz="quarter" idx="1"/>
          </p:nvPr>
        </p:nvSpPr>
        <p:spPr>
          <a:xfrm>
            <a:off x="5265809" y="1"/>
            <a:ext cx="4028440" cy="350337"/>
          </a:xfrm>
          <a:prstGeom prst="rect">
            <a:avLst/>
          </a:prstGeom>
          <a:noFill/>
        </p:spPr>
        <p:txBody>
          <a:bodyPr/>
          <a:lstStyle/>
          <a:p>
            <a:r>
              <a:rPr lang="en-US" dirty="0" smtClean="0">
                <a:latin typeface="Futura Bk" pitchFamily="96" charset="0"/>
              </a:rPr>
              <a:t>[Module Title]</a:t>
            </a:r>
          </a:p>
        </p:txBody>
      </p:sp>
      <p:sp>
        <p:nvSpPr>
          <p:cNvPr id="81924" name="Rectangle 14"/>
          <p:cNvSpPr>
            <a:spLocks noGrp="1" noChangeArrowheads="1"/>
          </p:cNvSpPr>
          <p:nvPr>
            <p:ph type="ftr" sz="quarter" idx="4"/>
          </p:nvPr>
        </p:nvSpPr>
        <p:spPr>
          <a:noFill/>
        </p:spPr>
        <p:txBody>
          <a:bodyPr/>
          <a:lstStyle/>
          <a:p>
            <a:r>
              <a:rPr lang="en-US" dirty="0" smtClean="0">
                <a:latin typeface="Futura Bk" pitchFamily="96" charset="0"/>
              </a:rPr>
              <a:t>[Rev. # or date] – © 2007 Hewlett-Packard Development Company, L.P.</a:t>
            </a:r>
          </a:p>
        </p:txBody>
      </p:sp>
      <p:sp>
        <p:nvSpPr>
          <p:cNvPr id="81925" name="Rectangle 2"/>
          <p:cNvSpPr>
            <a:spLocks noGrp="1" noRot="1" noChangeAspect="1" noChangeArrowheads="1" noTextEdit="1"/>
          </p:cNvSpPr>
          <p:nvPr>
            <p:ph type="sldImg"/>
          </p:nvPr>
        </p:nvSpPr>
        <p:spPr>
          <a:xfrm>
            <a:off x="3122613" y="300038"/>
            <a:ext cx="3049587" cy="2286000"/>
          </a:xfrm>
          <a:ln/>
        </p:spPr>
      </p:sp>
      <p:sp>
        <p:nvSpPr>
          <p:cNvPr id="81926" name="Rectangle 3"/>
          <p:cNvSpPr>
            <a:spLocks noGrp="1" noChangeArrowheads="1"/>
          </p:cNvSpPr>
          <p:nvPr>
            <p:ph type="body" idx="1"/>
          </p:nvPr>
        </p:nvSpPr>
        <p:spPr>
          <a:xfrm>
            <a:off x="710142" y="2640344"/>
            <a:ext cx="7858901" cy="4188173"/>
          </a:xfrm>
          <a:noFill/>
          <a:ln/>
        </p:spPr>
        <p:txBody>
          <a:bodyPr/>
          <a:lstStyle/>
          <a:p>
            <a:pPr eaLnBrk="1" hangingPunct="1"/>
            <a:endParaRPr lang="en-US" dirty="0" smtClean="0">
              <a:latin typeface="Futura Bk" pitchFamily="96"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12"/>
          <p:cNvSpPr>
            <a:spLocks noGrp="1" noChangeArrowheads="1"/>
          </p:cNvSpPr>
          <p:nvPr>
            <p:ph type="hdr" sz="quarter"/>
          </p:nvPr>
        </p:nvSpPr>
        <p:spPr>
          <a:noFill/>
        </p:spPr>
        <p:txBody>
          <a:bodyPr/>
          <a:lstStyle/>
          <a:p>
            <a:r>
              <a:rPr lang="en-US" dirty="0" smtClean="0">
                <a:latin typeface="Futura Bk" pitchFamily="96" charset="0"/>
              </a:rPr>
              <a:t>[Course Title]</a:t>
            </a:r>
          </a:p>
        </p:txBody>
      </p:sp>
      <p:sp>
        <p:nvSpPr>
          <p:cNvPr id="87043" name="Rectangle 13"/>
          <p:cNvSpPr>
            <a:spLocks noGrp="1" noChangeArrowheads="1"/>
          </p:cNvSpPr>
          <p:nvPr>
            <p:ph type="dt" sz="quarter" idx="1"/>
          </p:nvPr>
        </p:nvSpPr>
        <p:spPr>
          <a:xfrm>
            <a:off x="5265809" y="1"/>
            <a:ext cx="4028440" cy="350337"/>
          </a:xfrm>
          <a:prstGeom prst="rect">
            <a:avLst/>
          </a:prstGeom>
          <a:noFill/>
        </p:spPr>
        <p:txBody>
          <a:bodyPr/>
          <a:lstStyle/>
          <a:p>
            <a:r>
              <a:rPr lang="en-US" dirty="0" smtClean="0">
                <a:latin typeface="Futura Bk" pitchFamily="96" charset="0"/>
              </a:rPr>
              <a:t>[Module Title]</a:t>
            </a:r>
          </a:p>
        </p:txBody>
      </p:sp>
      <p:sp>
        <p:nvSpPr>
          <p:cNvPr id="87044" name="Rectangle 14"/>
          <p:cNvSpPr>
            <a:spLocks noGrp="1" noChangeArrowheads="1"/>
          </p:cNvSpPr>
          <p:nvPr>
            <p:ph type="ftr" sz="quarter" idx="4"/>
          </p:nvPr>
        </p:nvSpPr>
        <p:spPr>
          <a:noFill/>
        </p:spPr>
        <p:txBody>
          <a:bodyPr/>
          <a:lstStyle/>
          <a:p>
            <a:r>
              <a:rPr lang="en-US" dirty="0" smtClean="0">
                <a:latin typeface="Futura Bk" pitchFamily="96" charset="0"/>
              </a:rPr>
              <a:t>[Rev. # or date] – © 2007 Hewlett-Packard Development Company, L.P.</a:t>
            </a:r>
          </a:p>
        </p:txBody>
      </p:sp>
      <p:sp>
        <p:nvSpPr>
          <p:cNvPr id="87045" name="Rectangle 2"/>
          <p:cNvSpPr>
            <a:spLocks noGrp="1" noRot="1" noChangeAspect="1" noChangeArrowheads="1" noTextEdit="1"/>
          </p:cNvSpPr>
          <p:nvPr>
            <p:ph type="sldImg"/>
          </p:nvPr>
        </p:nvSpPr>
        <p:spPr>
          <a:xfrm>
            <a:off x="3122613" y="300038"/>
            <a:ext cx="3049587" cy="2286000"/>
          </a:xfrm>
          <a:ln/>
        </p:spPr>
      </p:sp>
      <p:sp>
        <p:nvSpPr>
          <p:cNvPr id="87046" name="Rectangle 3"/>
          <p:cNvSpPr>
            <a:spLocks noGrp="1" noChangeArrowheads="1"/>
          </p:cNvSpPr>
          <p:nvPr>
            <p:ph type="body" idx="1"/>
          </p:nvPr>
        </p:nvSpPr>
        <p:spPr>
          <a:xfrm>
            <a:off x="710142" y="2640344"/>
            <a:ext cx="7858901" cy="4188173"/>
          </a:xfrm>
          <a:noFill/>
          <a:ln/>
        </p:spPr>
        <p:txBody>
          <a:bodyPr/>
          <a:lstStyle/>
          <a:p>
            <a:pPr eaLnBrk="1" hangingPunct="1"/>
            <a:endParaRPr lang="en-US" dirty="0" smtClean="0">
              <a:latin typeface="Futura Bk" pitchFamily="96"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12"/>
          <p:cNvSpPr>
            <a:spLocks noGrp="1" noChangeArrowheads="1"/>
          </p:cNvSpPr>
          <p:nvPr>
            <p:ph type="hdr" sz="quarter"/>
          </p:nvPr>
        </p:nvSpPr>
        <p:spPr>
          <a:noFill/>
        </p:spPr>
        <p:txBody>
          <a:bodyPr/>
          <a:lstStyle/>
          <a:p>
            <a:r>
              <a:rPr lang="en-US" dirty="0" smtClean="0">
                <a:latin typeface="Futura Bk" pitchFamily="96" charset="0"/>
              </a:rPr>
              <a:t>[Course Title]</a:t>
            </a:r>
          </a:p>
        </p:txBody>
      </p:sp>
      <p:sp>
        <p:nvSpPr>
          <p:cNvPr id="87043" name="Rectangle 13"/>
          <p:cNvSpPr>
            <a:spLocks noGrp="1" noChangeArrowheads="1"/>
          </p:cNvSpPr>
          <p:nvPr>
            <p:ph type="dt" sz="quarter" idx="1"/>
          </p:nvPr>
        </p:nvSpPr>
        <p:spPr>
          <a:xfrm>
            <a:off x="5265809" y="1"/>
            <a:ext cx="4028440" cy="350337"/>
          </a:xfrm>
          <a:prstGeom prst="rect">
            <a:avLst/>
          </a:prstGeom>
          <a:noFill/>
        </p:spPr>
        <p:txBody>
          <a:bodyPr/>
          <a:lstStyle/>
          <a:p>
            <a:r>
              <a:rPr lang="en-US" dirty="0" smtClean="0">
                <a:latin typeface="Futura Bk" pitchFamily="96" charset="0"/>
              </a:rPr>
              <a:t>[Module Title]</a:t>
            </a:r>
          </a:p>
        </p:txBody>
      </p:sp>
      <p:sp>
        <p:nvSpPr>
          <p:cNvPr id="87044" name="Rectangle 14"/>
          <p:cNvSpPr>
            <a:spLocks noGrp="1" noChangeArrowheads="1"/>
          </p:cNvSpPr>
          <p:nvPr>
            <p:ph type="ftr" sz="quarter" idx="4"/>
          </p:nvPr>
        </p:nvSpPr>
        <p:spPr>
          <a:noFill/>
        </p:spPr>
        <p:txBody>
          <a:bodyPr/>
          <a:lstStyle/>
          <a:p>
            <a:r>
              <a:rPr lang="en-US" dirty="0" smtClean="0">
                <a:latin typeface="Futura Bk" pitchFamily="96" charset="0"/>
              </a:rPr>
              <a:t>[Rev. # or date] – © 2007 Hewlett-Packard Development Company, L.P.</a:t>
            </a:r>
          </a:p>
        </p:txBody>
      </p:sp>
      <p:sp>
        <p:nvSpPr>
          <p:cNvPr id="87045" name="Rectangle 2"/>
          <p:cNvSpPr>
            <a:spLocks noGrp="1" noRot="1" noChangeAspect="1" noChangeArrowheads="1" noTextEdit="1"/>
          </p:cNvSpPr>
          <p:nvPr>
            <p:ph type="sldImg"/>
          </p:nvPr>
        </p:nvSpPr>
        <p:spPr>
          <a:xfrm>
            <a:off x="3122613" y="300038"/>
            <a:ext cx="3049587" cy="2286000"/>
          </a:xfrm>
          <a:ln/>
        </p:spPr>
      </p:sp>
      <p:sp>
        <p:nvSpPr>
          <p:cNvPr id="87046" name="Rectangle 3"/>
          <p:cNvSpPr>
            <a:spLocks noGrp="1" noChangeArrowheads="1"/>
          </p:cNvSpPr>
          <p:nvPr>
            <p:ph type="body" idx="1"/>
          </p:nvPr>
        </p:nvSpPr>
        <p:spPr>
          <a:xfrm>
            <a:off x="710142" y="2640344"/>
            <a:ext cx="7858901" cy="4188173"/>
          </a:xfrm>
          <a:noFill/>
          <a:ln/>
        </p:spPr>
        <p:txBody>
          <a:bodyPr/>
          <a:lstStyle/>
          <a:p>
            <a:pPr eaLnBrk="1" hangingPunct="1"/>
            <a:endParaRPr lang="en-US" dirty="0" smtClean="0">
              <a:latin typeface="Futura Bk" pitchFamily="96" charset="0"/>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12"/>
          <p:cNvSpPr>
            <a:spLocks noGrp="1" noChangeArrowheads="1"/>
          </p:cNvSpPr>
          <p:nvPr>
            <p:ph type="hdr" sz="quarter"/>
          </p:nvPr>
        </p:nvSpPr>
        <p:spPr>
          <a:noFill/>
        </p:spPr>
        <p:txBody>
          <a:bodyPr/>
          <a:lstStyle/>
          <a:p>
            <a:r>
              <a:rPr lang="en-US" dirty="0" smtClean="0">
                <a:latin typeface="Futura Bk" pitchFamily="96" charset="0"/>
              </a:rPr>
              <a:t>[Course Title]</a:t>
            </a:r>
          </a:p>
        </p:txBody>
      </p:sp>
      <p:sp>
        <p:nvSpPr>
          <p:cNvPr id="87043" name="Rectangle 13"/>
          <p:cNvSpPr>
            <a:spLocks noGrp="1" noChangeArrowheads="1"/>
          </p:cNvSpPr>
          <p:nvPr>
            <p:ph type="dt" sz="quarter" idx="1"/>
          </p:nvPr>
        </p:nvSpPr>
        <p:spPr>
          <a:xfrm>
            <a:off x="5265809" y="1"/>
            <a:ext cx="4028440" cy="350337"/>
          </a:xfrm>
          <a:prstGeom prst="rect">
            <a:avLst/>
          </a:prstGeom>
          <a:noFill/>
        </p:spPr>
        <p:txBody>
          <a:bodyPr/>
          <a:lstStyle/>
          <a:p>
            <a:r>
              <a:rPr lang="en-US" dirty="0" smtClean="0">
                <a:latin typeface="Futura Bk" pitchFamily="96" charset="0"/>
              </a:rPr>
              <a:t>[Module Title]</a:t>
            </a:r>
          </a:p>
        </p:txBody>
      </p:sp>
      <p:sp>
        <p:nvSpPr>
          <p:cNvPr id="87044" name="Rectangle 14"/>
          <p:cNvSpPr>
            <a:spLocks noGrp="1" noChangeArrowheads="1"/>
          </p:cNvSpPr>
          <p:nvPr>
            <p:ph type="ftr" sz="quarter" idx="4"/>
          </p:nvPr>
        </p:nvSpPr>
        <p:spPr>
          <a:noFill/>
        </p:spPr>
        <p:txBody>
          <a:bodyPr/>
          <a:lstStyle/>
          <a:p>
            <a:r>
              <a:rPr lang="en-US" dirty="0" smtClean="0">
                <a:latin typeface="Futura Bk" pitchFamily="96" charset="0"/>
              </a:rPr>
              <a:t>[Rev. # or date] – © 2007 Hewlett-Packard Development Company, L.P.</a:t>
            </a:r>
          </a:p>
        </p:txBody>
      </p:sp>
      <p:sp>
        <p:nvSpPr>
          <p:cNvPr id="87045" name="Rectangle 2"/>
          <p:cNvSpPr>
            <a:spLocks noGrp="1" noRot="1" noChangeAspect="1" noChangeArrowheads="1" noTextEdit="1"/>
          </p:cNvSpPr>
          <p:nvPr>
            <p:ph type="sldImg"/>
          </p:nvPr>
        </p:nvSpPr>
        <p:spPr>
          <a:xfrm>
            <a:off x="3122613" y="300038"/>
            <a:ext cx="3049587" cy="2286000"/>
          </a:xfrm>
          <a:ln/>
        </p:spPr>
      </p:sp>
      <p:sp>
        <p:nvSpPr>
          <p:cNvPr id="87046" name="Rectangle 3"/>
          <p:cNvSpPr>
            <a:spLocks noGrp="1" noChangeArrowheads="1"/>
          </p:cNvSpPr>
          <p:nvPr>
            <p:ph type="body" idx="1"/>
          </p:nvPr>
        </p:nvSpPr>
        <p:spPr>
          <a:xfrm>
            <a:off x="710142" y="2640344"/>
            <a:ext cx="7858901" cy="4188173"/>
          </a:xfrm>
          <a:noFill/>
          <a:ln/>
        </p:spPr>
        <p:txBody>
          <a:bodyPr/>
          <a:lstStyle/>
          <a:p>
            <a:pPr eaLnBrk="1" hangingPunct="1"/>
            <a:endParaRPr lang="en-US" dirty="0" smtClean="0">
              <a:latin typeface="Futura Bk" pitchFamily="96" charset="0"/>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12"/>
          <p:cNvSpPr>
            <a:spLocks noGrp="1" noChangeArrowheads="1"/>
          </p:cNvSpPr>
          <p:nvPr>
            <p:ph type="hdr" sz="quarter"/>
          </p:nvPr>
        </p:nvSpPr>
        <p:spPr>
          <a:noFill/>
        </p:spPr>
        <p:txBody>
          <a:bodyPr/>
          <a:lstStyle/>
          <a:p>
            <a:r>
              <a:rPr lang="en-US" dirty="0" smtClean="0">
                <a:latin typeface="Futura Bk" pitchFamily="96" charset="0"/>
              </a:rPr>
              <a:t>[Course Title]</a:t>
            </a:r>
          </a:p>
        </p:txBody>
      </p:sp>
      <p:sp>
        <p:nvSpPr>
          <p:cNvPr id="81923" name="Rectangle 13"/>
          <p:cNvSpPr>
            <a:spLocks noGrp="1" noChangeArrowheads="1"/>
          </p:cNvSpPr>
          <p:nvPr>
            <p:ph type="dt" sz="quarter" idx="1"/>
          </p:nvPr>
        </p:nvSpPr>
        <p:spPr>
          <a:xfrm>
            <a:off x="5265809" y="1"/>
            <a:ext cx="4028440" cy="350337"/>
          </a:xfrm>
          <a:prstGeom prst="rect">
            <a:avLst/>
          </a:prstGeom>
          <a:noFill/>
        </p:spPr>
        <p:txBody>
          <a:bodyPr/>
          <a:lstStyle/>
          <a:p>
            <a:r>
              <a:rPr lang="en-US" dirty="0" smtClean="0">
                <a:latin typeface="Futura Bk" pitchFamily="96" charset="0"/>
              </a:rPr>
              <a:t>[Module Title]</a:t>
            </a:r>
          </a:p>
        </p:txBody>
      </p:sp>
      <p:sp>
        <p:nvSpPr>
          <p:cNvPr id="81924" name="Rectangle 14"/>
          <p:cNvSpPr>
            <a:spLocks noGrp="1" noChangeArrowheads="1"/>
          </p:cNvSpPr>
          <p:nvPr>
            <p:ph type="ftr" sz="quarter" idx="4"/>
          </p:nvPr>
        </p:nvSpPr>
        <p:spPr>
          <a:noFill/>
        </p:spPr>
        <p:txBody>
          <a:bodyPr/>
          <a:lstStyle/>
          <a:p>
            <a:r>
              <a:rPr lang="en-US" dirty="0" smtClean="0">
                <a:latin typeface="Futura Bk" pitchFamily="96" charset="0"/>
              </a:rPr>
              <a:t>[Rev. # or date] – © 2007 Hewlett-Packard Development Company, L.P.</a:t>
            </a:r>
          </a:p>
        </p:txBody>
      </p:sp>
      <p:sp>
        <p:nvSpPr>
          <p:cNvPr id="81925" name="Rectangle 2"/>
          <p:cNvSpPr>
            <a:spLocks noGrp="1" noRot="1" noChangeAspect="1" noChangeArrowheads="1" noTextEdit="1"/>
          </p:cNvSpPr>
          <p:nvPr>
            <p:ph type="sldImg"/>
          </p:nvPr>
        </p:nvSpPr>
        <p:spPr>
          <a:xfrm>
            <a:off x="3122613" y="300038"/>
            <a:ext cx="3049587" cy="2286000"/>
          </a:xfrm>
          <a:ln/>
        </p:spPr>
      </p:sp>
      <p:sp>
        <p:nvSpPr>
          <p:cNvPr id="81926" name="Rectangle 3"/>
          <p:cNvSpPr>
            <a:spLocks noGrp="1" noChangeArrowheads="1"/>
          </p:cNvSpPr>
          <p:nvPr>
            <p:ph type="body" idx="1"/>
          </p:nvPr>
        </p:nvSpPr>
        <p:spPr>
          <a:xfrm>
            <a:off x="710142" y="2640344"/>
            <a:ext cx="7858901" cy="4188173"/>
          </a:xfrm>
          <a:noFill/>
          <a:ln/>
        </p:spPr>
        <p:txBody>
          <a:bodyPr/>
          <a:lstStyle/>
          <a:p>
            <a:pPr eaLnBrk="1" hangingPunct="1"/>
            <a:endParaRPr lang="en-US" dirty="0" smtClean="0">
              <a:latin typeface="Futura Bk" pitchFamily="96" charset="0"/>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12"/>
          <p:cNvSpPr>
            <a:spLocks noGrp="1" noChangeArrowheads="1"/>
          </p:cNvSpPr>
          <p:nvPr>
            <p:ph type="hdr" sz="quarter"/>
          </p:nvPr>
        </p:nvSpPr>
        <p:spPr>
          <a:noFill/>
        </p:spPr>
        <p:txBody>
          <a:bodyPr/>
          <a:lstStyle/>
          <a:p>
            <a:r>
              <a:rPr lang="en-US" dirty="0" smtClean="0">
                <a:latin typeface="Futura Bk" pitchFamily="96" charset="0"/>
              </a:rPr>
              <a:t>[Course Title]</a:t>
            </a:r>
          </a:p>
        </p:txBody>
      </p:sp>
      <p:sp>
        <p:nvSpPr>
          <p:cNvPr id="87043" name="Rectangle 13"/>
          <p:cNvSpPr>
            <a:spLocks noGrp="1" noChangeArrowheads="1"/>
          </p:cNvSpPr>
          <p:nvPr>
            <p:ph type="dt" sz="quarter" idx="1"/>
          </p:nvPr>
        </p:nvSpPr>
        <p:spPr>
          <a:xfrm>
            <a:off x="5265809" y="1"/>
            <a:ext cx="4028440" cy="350337"/>
          </a:xfrm>
          <a:prstGeom prst="rect">
            <a:avLst/>
          </a:prstGeom>
          <a:noFill/>
        </p:spPr>
        <p:txBody>
          <a:bodyPr/>
          <a:lstStyle/>
          <a:p>
            <a:r>
              <a:rPr lang="en-US" dirty="0" smtClean="0">
                <a:latin typeface="Futura Bk" pitchFamily="96" charset="0"/>
              </a:rPr>
              <a:t>[Module Title]</a:t>
            </a:r>
          </a:p>
        </p:txBody>
      </p:sp>
      <p:sp>
        <p:nvSpPr>
          <p:cNvPr id="87044" name="Rectangle 14"/>
          <p:cNvSpPr>
            <a:spLocks noGrp="1" noChangeArrowheads="1"/>
          </p:cNvSpPr>
          <p:nvPr>
            <p:ph type="ftr" sz="quarter" idx="4"/>
          </p:nvPr>
        </p:nvSpPr>
        <p:spPr>
          <a:noFill/>
        </p:spPr>
        <p:txBody>
          <a:bodyPr/>
          <a:lstStyle/>
          <a:p>
            <a:r>
              <a:rPr lang="en-US" dirty="0" smtClean="0">
                <a:latin typeface="Futura Bk" pitchFamily="96" charset="0"/>
              </a:rPr>
              <a:t>[Rev. # or date] – © 2007 Hewlett-Packard Development Company, L.P.</a:t>
            </a:r>
          </a:p>
        </p:txBody>
      </p:sp>
      <p:sp>
        <p:nvSpPr>
          <p:cNvPr id="87045" name="Rectangle 2"/>
          <p:cNvSpPr>
            <a:spLocks noGrp="1" noRot="1" noChangeAspect="1" noChangeArrowheads="1" noTextEdit="1"/>
          </p:cNvSpPr>
          <p:nvPr>
            <p:ph type="sldImg"/>
          </p:nvPr>
        </p:nvSpPr>
        <p:spPr>
          <a:xfrm>
            <a:off x="3122613" y="300038"/>
            <a:ext cx="3049587" cy="2286000"/>
          </a:xfrm>
          <a:ln/>
        </p:spPr>
      </p:sp>
      <p:sp>
        <p:nvSpPr>
          <p:cNvPr id="87046" name="Rectangle 3"/>
          <p:cNvSpPr>
            <a:spLocks noGrp="1" noChangeArrowheads="1"/>
          </p:cNvSpPr>
          <p:nvPr>
            <p:ph type="body" idx="1"/>
          </p:nvPr>
        </p:nvSpPr>
        <p:spPr>
          <a:xfrm>
            <a:off x="710142" y="2640344"/>
            <a:ext cx="7858901" cy="4188173"/>
          </a:xfrm>
          <a:noFill/>
          <a:ln/>
        </p:spPr>
        <p:txBody>
          <a:bodyPr/>
          <a:lstStyle/>
          <a:p>
            <a:pPr eaLnBrk="1" hangingPunct="1"/>
            <a:endParaRPr lang="en-US" dirty="0" smtClean="0">
              <a:latin typeface="Futura Bk" pitchFamily="96" charset="0"/>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12"/>
          <p:cNvSpPr>
            <a:spLocks noGrp="1" noChangeArrowheads="1"/>
          </p:cNvSpPr>
          <p:nvPr>
            <p:ph type="hdr" sz="quarter"/>
          </p:nvPr>
        </p:nvSpPr>
        <p:spPr>
          <a:noFill/>
        </p:spPr>
        <p:txBody>
          <a:bodyPr/>
          <a:lstStyle/>
          <a:p>
            <a:r>
              <a:rPr lang="en-US" dirty="0" smtClean="0">
                <a:latin typeface="Futura Bk" pitchFamily="96" charset="0"/>
              </a:rPr>
              <a:t>[Course Title]</a:t>
            </a:r>
          </a:p>
        </p:txBody>
      </p:sp>
      <p:sp>
        <p:nvSpPr>
          <p:cNvPr id="87043" name="Rectangle 13"/>
          <p:cNvSpPr>
            <a:spLocks noGrp="1" noChangeArrowheads="1"/>
          </p:cNvSpPr>
          <p:nvPr>
            <p:ph type="dt" sz="quarter" idx="1"/>
          </p:nvPr>
        </p:nvSpPr>
        <p:spPr>
          <a:xfrm>
            <a:off x="5265809" y="1"/>
            <a:ext cx="4028440" cy="350337"/>
          </a:xfrm>
          <a:prstGeom prst="rect">
            <a:avLst/>
          </a:prstGeom>
          <a:noFill/>
        </p:spPr>
        <p:txBody>
          <a:bodyPr/>
          <a:lstStyle/>
          <a:p>
            <a:r>
              <a:rPr lang="en-US" dirty="0" smtClean="0">
                <a:latin typeface="Futura Bk" pitchFamily="96" charset="0"/>
              </a:rPr>
              <a:t>[Module Title]</a:t>
            </a:r>
          </a:p>
        </p:txBody>
      </p:sp>
      <p:sp>
        <p:nvSpPr>
          <p:cNvPr id="87044" name="Rectangle 14"/>
          <p:cNvSpPr>
            <a:spLocks noGrp="1" noChangeArrowheads="1"/>
          </p:cNvSpPr>
          <p:nvPr>
            <p:ph type="ftr" sz="quarter" idx="4"/>
          </p:nvPr>
        </p:nvSpPr>
        <p:spPr>
          <a:noFill/>
        </p:spPr>
        <p:txBody>
          <a:bodyPr/>
          <a:lstStyle/>
          <a:p>
            <a:r>
              <a:rPr lang="en-US" dirty="0" smtClean="0">
                <a:latin typeface="Futura Bk" pitchFamily="96" charset="0"/>
              </a:rPr>
              <a:t>[Rev. # or date] – © 2007 Hewlett-Packard Development Company, L.P.</a:t>
            </a:r>
          </a:p>
        </p:txBody>
      </p:sp>
      <p:sp>
        <p:nvSpPr>
          <p:cNvPr id="87045" name="Rectangle 2"/>
          <p:cNvSpPr>
            <a:spLocks noGrp="1" noRot="1" noChangeAspect="1" noChangeArrowheads="1" noTextEdit="1"/>
          </p:cNvSpPr>
          <p:nvPr>
            <p:ph type="sldImg"/>
          </p:nvPr>
        </p:nvSpPr>
        <p:spPr>
          <a:xfrm>
            <a:off x="3122613" y="300038"/>
            <a:ext cx="3049587" cy="2286000"/>
          </a:xfrm>
          <a:ln/>
        </p:spPr>
      </p:sp>
      <p:sp>
        <p:nvSpPr>
          <p:cNvPr id="87046" name="Rectangle 3"/>
          <p:cNvSpPr>
            <a:spLocks noGrp="1" noChangeArrowheads="1"/>
          </p:cNvSpPr>
          <p:nvPr>
            <p:ph type="body" idx="1"/>
          </p:nvPr>
        </p:nvSpPr>
        <p:spPr>
          <a:xfrm>
            <a:off x="710142" y="2640344"/>
            <a:ext cx="7858901" cy="4188173"/>
          </a:xfrm>
          <a:noFill/>
          <a:ln/>
        </p:spPr>
        <p:txBody>
          <a:bodyPr/>
          <a:lstStyle/>
          <a:p>
            <a:pPr eaLnBrk="1" hangingPunct="1"/>
            <a:endParaRPr lang="en-US" dirty="0" smtClean="0">
              <a:latin typeface="Futura Bk" pitchFamily="96"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12"/>
          <p:cNvSpPr>
            <a:spLocks noGrp="1" noChangeArrowheads="1"/>
          </p:cNvSpPr>
          <p:nvPr>
            <p:ph type="hdr" sz="quarter"/>
          </p:nvPr>
        </p:nvSpPr>
        <p:spPr>
          <a:noFill/>
        </p:spPr>
        <p:txBody>
          <a:bodyPr/>
          <a:lstStyle/>
          <a:p>
            <a:r>
              <a:rPr lang="en-US" dirty="0" smtClean="0">
                <a:latin typeface="Futura Bk" pitchFamily="96" charset="0"/>
              </a:rPr>
              <a:t>[Course Title]</a:t>
            </a:r>
          </a:p>
        </p:txBody>
      </p:sp>
      <p:sp>
        <p:nvSpPr>
          <p:cNvPr id="87043" name="Rectangle 13"/>
          <p:cNvSpPr>
            <a:spLocks noGrp="1" noChangeArrowheads="1"/>
          </p:cNvSpPr>
          <p:nvPr>
            <p:ph type="dt" sz="quarter" idx="1"/>
          </p:nvPr>
        </p:nvSpPr>
        <p:spPr>
          <a:xfrm>
            <a:off x="5265809" y="1"/>
            <a:ext cx="4028440" cy="350337"/>
          </a:xfrm>
          <a:prstGeom prst="rect">
            <a:avLst/>
          </a:prstGeom>
          <a:noFill/>
        </p:spPr>
        <p:txBody>
          <a:bodyPr/>
          <a:lstStyle/>
          <a:p>
            <a:r>
              <a:rPr lang="en-US" dirty="0" smtClean="0">
                <a:latin typeface="Futura Bk" pitchFamily="96" charset="0"/>
              </a:rPr>
              <a:t>[Module Title]</a:t>
            </a:r>
          </a:p>
        </p:txBody>
      </p:sp>
      <p:sp>
        <p:nvSpPr>
          <p:cNvPr id="87044" name="Rectangle 14"/>
          <p:cNvSpPr>
            <a:spLocks noGrp="1" noChangeArrowheads="1"/>
          </p:cNvSpPr>
          <p:nvPr>
            <p:ph type="ftr" sz="quarter" idx="4"/>
          </p:nvPr>
        </p:nvSpPr>
        <p:spPr>
          <a:noFill/>
        </p:spPr>
        <p:txBody>
          <a:bodyPr/>
          <a:lstStyle/>
          <a:p>
            <a:r>
              <a:rPr lang="en-US" dirty="0" smtClean="0">
                <a:latin typeface="Futura Bk" pitchFamily="96" charset="0"/>
              </a:rPr>
              <a:t>[Rev. # or date] – © 2007 Hewlett-Packard Development Company, L.P.</a:t>
            </a:r>
          </a:p>
        </p:txBody>
      </p:sp>
      <p:sp>
        <p:nvSpPr>
          <p:cNvPr id="87045" name="Rectangle 2"/>
          <p:cNvSpPr>
            <a:spLocks noGrp="1" noRot="1" noChangeAspect="1" noChangeArrowheads="1" noTextEdit="1"/>
          </p:cNvSpPr>
          <p:nvPr>
            <p:ph type="sldImg"/>
          </p:nvPr>
        </p:nvSpPr>
        <p:spPr>
          <a:xfrm>
            <a:off x="3122613" y="300038"/>
            <a:ext cx="3049587" cy="2286000"/>
          </a:xfrm>
          <a:ln/>
        </p:spPr>
      </p:sp>
      <p:sp>
        <p:nvSpPr>
          <p:cNvPr id="87046" name="Rectangle 3"/>
          <p:cNvSpPr>
            <a:spLocks noGrp="1" noChangeArrowheads="1"/>
          </p:cNvSpPr>
          <p:nvPr>
            <p:ph type="body" idx="1"/>
          </p:nvPr>
        </p:nvSpPr>
        <p:spPr>
          <a:xfrm>
            <a:off x="710142" y="2640344"/>
            <a:ext cx="7858901" cy="4188173"/>
          </a:xfrm>
          <a:noFill/>
          <a:ln/>
        </p:spPr>
        <p:txBody>
          <a:bodyPr/>
          <a:lstStyle/>
          <a:p>
            <a:pPr marL="119063" marR="0" indent="-119063" algn="l" defTabSz="914400" rtl="0" eaLnBrk="1" fontAlgn="base" latinLnBrk="0" hangingPunct="1">
              <a:lnSpc>
                <a:spcPct val="100000"/>
              </a:lnSpc>
              <a:spcBef>
                <a:spcPct val="30000"/>
              </a:spcBef>
              <a:spcAft>
                <a:spcPct val="0"/>
              </a:spcAft>
              <a:buClrTx/>
              <a:buSzTx/>
              <a:buFontTx/>
              <a:buNone/>
              <a:tabLst/>
              <a:defRPr/>
            </a:pPr>
            <a:r>
              <a:rPr lang="en-AU" dirty="0" smtClean="0">
                <a:latin typeface="Futura Bk" pitchFamily="96" charset="0"/>
              </a:rPr>
              <a:t>* </a:t>
            </a:r>
            <a:r>
              <a:rPr lang="en-AU" sz="1200" dirty="0" smtClean="0">
                <a:solidFill>
                  <a:schemeClr val="bg1"/>
                </a:solidFill>
              </a:rPr>
              <a:t>Scenario: srvA is the source and srvB is the target server.</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12"/>
          <p:cNvSpPr>
            <a:spLocks noGrp="1" noChangeArrowheads="1"/>
          </p:cNvSpPr>
          <p:nvPr>
            <p:ph type="hdr" sz="quarter"/>
          </p:nvPr>
        </p:nvSpPr>
        <p:spPr>
          <a:noFill/>
        </p:spPr>
        <p:txBody>
          <a:bodyPr/>
          <a:lstStyle/>
          <a:p>
            <a:r>
              <a:rPr lang="en-US" dirty="0" smtClean="0">
                <a:latin typeface="Futura Bk" pitchFamily="96" charset="0"/>
              </a:rPr>
              <a:t>[Course Title]</a:t>
            </a:r>
          </a:p>
        </p:txBody>
      </p:sp>
      <p:sp>
        <p:nvSpPr>
          <p:cNvPr id="87043" name="Rectangle 13"/>
          <p:cNvSpPr>
            <a:spLocks noGrp="1" noChangeArrowheads="1"/>
          </p:cNvSpPr>
          <p:nvPr>
            <p:ph type="dt" sz="quarter" idx="1"/>
          </p:nvPr>
        </p:nvSpPr>
        <p:spPr>
          <a:xfrm>
            <a:off x="5265809" y="1"/>
            <a:ext cx="4028440" cy="350337"/>
          </a:xfrm>
          <a:prstGeom prst="rect">
            <a:avLst/>
          </a:prstGeom>
          <a:noFill/>
        </p:spPr>
        <p:txBody>
          <a:bodyPr/>
          <a:lstStyle/>
          <a:p>
            <a:r>
              <a:rPr lang="en-US" dirty="0" smtClean="0">
                <a:latin typeface="Futura Bk" pitchFamily="96" charset="0"/>
              </a:rPr>
              <a:t>[Module Title]</a:t>
            </a:r>
          </a:p>
        </p:txBody>
      </p:sp>
      <p:sp>
        <p:nvSpPr>
          <p:cNvPr id="87044" name="Rectangle 14"/>
          <p:cNvSpPr>
            <a:spLocks noGrp="1" noChangeArrowheads="1"/>
          </p:cNvSpPr>
          <p:nvPr>
            <p:ph type="ftr" sz="quarter" idx="4"/>
          </p:nvPr>
        </p:nvSpPr>
        <p:spPr>
          <a:noFill/>
        </p:spPr>
        <p:txBody>
          <a:bodyPr/>
          <a:lstStyle/>
          <a:p>
            <a:r>
              <a:rPr lang="en-US" dirty="0" smtClean="0">
                <a:latin typeface="Futura Bk" pitchFamily="96" charset="0"/>
              </a:rPr>
              <a:t>[Rev. # or date] – © 2007 Hewlett-Packard Development Company, L.P.</a:t>
            </a:r>
          </a:p>
        </p:txBody>
      </p:sp>
      <p:sp>
        <p:nvSpPr>
          <p:cNvPr id="87045" name="Rectangle 2"/>
          <p:cNvSpPr>
            <a:spLocks noGrp="1" noRot="1" noChangeAspect="1" noChangeArrowheads="1" noTextEdit="1"/>
          </p:cNvSpPr>
          <p:nvPr>
            <p:ph type="sldImg"/>
          </p:nvPr>
        </p:nvSpPr>
        <p:spPr>
          <a:xfrm>
            <a:off x="3122613" y="300038"/>
            <a:ext cx="3049587" cy="2286000"/>
          </a:xfrm>
          <a:ln/>
        </p:spPr>
      </p:sp>
      <p:sp>
        <p:nvSpPr>
          <p:cNvPr id="87046" name="Rectangle 3"/>
          <p:cNvSpPr>
            <a:spLocks noGrp="1" noChangeArrowheads="1"/>
          </p:cNvSpPr>
          <p:nvPr>
            <p:ph type="body" idx="1"/>
          </p:nvPr>
        </p:nvSpPr>
        <p:spPr>
          <a:xfrm>
            <a:off x="710142" y="2640344"/>
            <a:ext cx="7858901" cy="4188173"/>
          </a:xfrm>
          <a:noFill/>
          <a:ln/>
        </p:spPr>
        <p:txBody>
          <a:bodyPr/>
          <a:lstStyle/>
          <a:p>
            <a:pPr marL="119063" marR="0" indent="-119063" algn="l" defTabSz="914400" rtl="0" eaLnBrk="1" fontAlgn="base" latinLnBrk="0" hangingPunct="1">
              <a:lnSpc>
                <a:spcPct val="100000"/>
              </a:lnSpc>
              <a:spcBef>
                <a:spcPct val="30000"/>
              </a:spcBef>
              <a:spcAft>
                <a:spcPct val="0"/>
              </a:spcAft>
              <a:buClrTx/>
              <a:buSzTx/>
              <a:buFontTx/>
              <a:buNone/>
              <a:tabLst/>
              <a:defRPr/>
            </a:pPr>
            <a:r>
              <a:rPr lang="en-AU" dirty="0" smtClean="0">
                <a:latin typeface="Futura Bk" pitchFamily="96" charset="0"/>
              </a:rPr>
              <a:t>* </a:t>
            </a:r>
            <a:r>
              <a:rPr lang="en-AU" sz="1200" dirty="0" smtClean="0">
                <a:solidFill>
                  <a:schemeClr val="bg1"/>
                </a:solidFill>
              </a:rPr>
              <a:t>Flag “-S” is required if sparse files need to be copied efficiently.</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12"/>
          <p:cNvSpPr>
            <a:spLocks noGrp="1" noChangeArrowheads="1"/>
          </p:cNvSpPr>
          <p:nvPr>
            <p:ph type="hdr" sz="quarter"/>
          </p:nvPr>
        </p:nvSpPr>
        <p:spPr>
          <a:noFill/>
        </p:spPr>
        <p:txBody>
          <a:bodyPr/>
          <a:lstStyle/>
          <a:p>
            <a:r>
              <a:rPr lang="en-US" dirty="0" smtClean="0">
                <a:latin typeface="Futura Bk" pitchFamily="96" charset="0"/>
              </a:rPr>
              <a:t>[Course Title]</a:t>
            </a:r>
          </a:p>
        </p:txBody>
      </p:sp>
      <p:sp>
        <p:nvSpPr>
          <p:cNvPr id="87043" name="Rectangle 13"/>
          <p:cNvSpPr>
            <a:spLocks noGrp="1" noChangeArrowheads="1"/>
          </p:cNvSpPr>
          <p:nvPr>
            <p:ph type="dt" sz="quarter" idx="1"/>
          </p:nvPr>
        </p:nvSpPr>
        <p:spPr>
          <a:xfrm>
            <a:off x="5265809" y="1"/>
            <a:ext cx="4028440" cy="350337"/>
          </a:xfrm>
          <a:prstGeom prst="rect">
            <a:avLst/>
          </a:prstGeom>
          <a:noFill/>
        </p:spPr>
        <p:txBody>
          <a:bodyPr/>
          <a:lstStyle/>
          <a:p>
            <a:r>
              <a:rPr lang="en-US" dirty="0" smtClean="0">
                <a:latin typeface="Futura Bk" pitchFamily="96" charset="0"/>
              </a:rPr>
              <a:t>[Module Title]</a:t>
            </a:r>
          </a:p>
        </p:txBody>
      </p:sp>
      <p:sp>
        <p:nvSpPr>
          <p:cNvPr id="87044" name="Rectangle 14"/>
          <p:cNvSpPr>
            <a:spLocks noGrp="1" noChangeArrowheads="1"/>
          </p:cNvSpPr>
          <p:nvPr>
            <p:ph type="ftr" sz="quarter" idx="4"/>
          </p:nvPr>
        </p:nvSpPr>
        <p:spPr>
          <a:noFill/>
        </p:spPr>
        <p:txBody>
          <a:bodyPr/>
          <a:lstStyle/>
          <a:p>
            <a:r>
              <a:rPr lang="en-US" dirty="0" smtClean="0">
                <a:latin typeface="Futura Bk" pitchFamily="96" charset="0"/>
              </a:rPr>
              <a:t>[Rev. # or date] – © 2007 Hewlett-Packard Development Company, L.P.</a:t>
            </a:r>
          </a:p>
        </p:txBody>
      </p:sp>
      <p:sp>
        <p:nvSpPr>
          <p:cNvPr id="87045" name="Rectangle 2"/>
          <p:cNvSpPr>
            <a:spLocks noGrp="1" noRot="1" noChangeAspect="1" noChangeArrowheads="1" noTextEdit="1"/>
          </p:cNvSpPr>
          <p:nvPr>
            <p:ph type="sldImg"/>
          </p:nvPr>
        </p:nvSpPr>
        <p:spPr>
          <a:xfrm>
            <a:off x="3122613" y="300038"/>
            <a:ext cx="3049587" cy="2286000"/>
          </a:xfrm>
          <a:ln/>
        </p:spPr>
      </p:sp>
      <p:sp>
        <p:nvSpPr>
          <p:cNvPr id="87046" name="Rectangle 3"/>
          <p:cNvSpPr>
            <a:spLocks noGrp="1" noChangeArrowheads="1"/>
          </p:cNvSpPr>
          <p:nvPr>
            <p:ph type="body" idx="1"/>
          </p:nvPr>
        </p:nvSpPr>
        <p:spPr>
          <a:xfrm>
            <a:off x="710142" y="2640344"/>
            <a:ext cx="7858901" cy="4188173"/>
          </a:xfrm>
          <a:noFill/>
          <a:ln/>
        </p:spPr>
        <p:txBody>
          <a:bodyPr/>
          <a:lstStyle/>
          <a:p>
            <a:pPr eaLnBrk="1" hangingPunct="1"/>
            <a:endParaRPr lang="en-US" dirty="0" smtClean="0">
              <a:latin typeface="Futura Bk" pitchFamily="96"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12"/>
          <p:cNvSpPr>
            <a:spLocks noGrp="1" noChangeArrowheads="1"/>
          </p:cNvSpPr>
          <p:nvPr>
            <p:ph type="hdr" sz="quarter"/>
          </p:nvPr>
        </p:nvSpPr>
        <p:spPr>
          <a:noFill/>
        </p:spPr>
        <p:txBody>
          <a:bodyPr/>
          <a:lstStyle/>
          <a:p>
            <a:r>
              <a:rPr lang="en-US" dirty="0" smtClean="0">
                <a:latin typeface="Futura Bk" pitchFamily="96" charset="0"/>
              </a:rPr>
              <a:t>[Course Title]</a:t>
            </a:r>
          </a:p>
        </p:txBody>
      </p:sp>
      <p:sp>
        <p:nvSpPr>
          <p:cNvPr id="87043" name="Rectangle 13"/>
          <p:cNvSpPr>
            <a:spLocks noGrp="1" noChangeArrowheads="1"/>
          </p:cNvSpPr>
          <p:nvPr>
            <p:ph type="dt" sz="quarter" idx="1"/>
          </p:nvPr>
        </p:nvSpPr>
        <p:spPr>
          <a:xfrm>
            <a:off x="5265809" y="1"/>
            <a:ext cx="4028440" cy="350337"/>
          </a:xfrm>
          <a:prstGeom prst="rect">
            <a:avLst/>
          </a:prstGeom>
          <a:noFill/>
        </p:spPr>
        <p:txBody>
          <a:bodyPr/>
          <a:lstStyle/>
          <a:p>
            <a:r>
              <a:rPr lang="en-US" dirty="0" smtClean="0">
                <a:latin typeface="Futura Bk" pitchFamily="96" charset="0"/>
              </a:rPr>
              <a:t>[Module Title]</a:t>
            </a:r>
          </a:p>
        </p:txBody>
      </p:sp>
      <p:sp>
        <p:nvSpPr>
          <p:cNvPr id="87044" name="Rectangle 14"/>
          <p:cNvSpPr>
            <a:spLocks noGrp="1" noChangeArrowheads="1"/>
          </p:cNvSpPr>
          <p:nvPr>
            <p:ph type="ftr" sz="quarter" idx="4"/>
          </p:nvPr>
        </p:nvSpPr>
        <p:spPr>
          <a:noFill/>
        </p:spPr>
        <p:txBody>
          <a:bodyPr/>
          <a:lstStyle/>
          <a:p>
            <a:r>
              <a:rPr lang="en-US" dirty="0" smtClean="0">
                <a:latin typeface="Futura Bk" pitchFamily="96" charset="0"/>
              </a:rPr>
              <a:t>[Rev. # or date] – © 2007 Hewlett-Packard Development Company, L.P.</a:t>
            </a:r>
          </a:p>
        </p:txBody>
      </p:sp>
      <p:sp>
        <p:nvSpPr>
          <p:cNvPr id="87045" name="Rectangle 2"/>
          <p:cNvSpPr>
            <a:spLocks noGrp="1" noRot="1" noChangeAspect="1" noChangeArrowheads="1" noTextEdit="1"/>
          </p:cNvSpPr>
          <p:nvPr>
            <p:ph type="sldImg"/>
          </p:nvPr>
        </p:nvSpPr>
        <p:spPr>
          <a:xfrm>
            <a:off x="3122613" y="300038"/>
            <a:ext cx="3049587" cy="2286000"/>
          </a:xfrm>
          <a:ln/>
        </p:spPr>
      </p:sp>
      <p:sp>
        <p:nvSpPr>
          <p:cNvPr id="87046" name="Rectangle 3"/>
          <p:cNvSpPr>
            <a:spLocks noGrp="1" noChangeArrowheads="1"/>
          </p:cNvSpPr>
          <p:nvPr>
            <p:ph type="body" idx="1"/>
          </p:nvPr>
        </p:nvSpPr>
        <p:spPr>
          <a:xfrm>
            <a:off x="710142" y="2640344"/>
            <a:ext cx="7858901" cy="4188173"/>
          </a:xfrm>
          <a:noFill/>
          <a:ln/>
        </p:spPr>
        <p:txBody>
          <a:bodyPr/>
          <a:lstStyle/>
          <a:p>
            <a:pPr marL="119063" marR="0" indent="-119063" algn="l" defTabSz="914400" rtl="0" eaLnBrk="1" fontAlgn="base" latinLnBrk="0" hangingPunct="1">
              <a:lnSpc>
                <a:spcPct val="100000"/>
              </a:lnSpc>
              <a:spcBef>
                <a:spcPct val="30000"/>
              </a:spcBef>
              <a:spcAft>
                <a:spcPct val="0"/>
              </a:spcAft>
              <a:buClrTx/>
              <a:buSzTx/>
              <a:buFontTx/>
              <a:buNone/>
              <a:tabLst/>
              <a:defRPr/>
            </a:pPr>
            <a:r>
              <a:rPr lang="en-AU" dirty="0" smtClean="0">
                <a:latin typeface="Futura Bk" pitchFamily="96" charset="0"/>
              </a:rPr>
              <a:t>* </a:t>
            </a:r>
            <a:r>
              <a:rPr lang="en-AU" sz="1200" dirty="0" smtClean="0">
                <a:solidFill>
                  <a:schemeClr val="bg1"/>
                </a:solidFill>
              </a:rPr>
              <a:t>Scenario: srvA is the source and srvB is the target server.</a:t>
            </a:r>
          </a:p>
          <a:p>
            <a:pPr eaLnBrk="1" hangingPunct="1">
              <a:buNone/>
            </a:pPr>
            <a:endParaRPr lang="en-US" dirty="0" smtClean="0">
              <a:latin typeface="Futura Bk" pitchFamily="96"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12"/>
          <p:cNvSpPr>
            <a:spLocks noGrp="1" noChangeArrowheads="1"/>
          </p:cNvSpPr>
          <p:nvPr>
            <p:ph type="hdr" sz="quarter"/>
          </p:nvPr>
        </p:nvSpPr>
        <p:spPr>
          <a:noFill/>
        </p:spPr>
        <p:txBody>
          <a:bodyPr/>
          <a:lstStyle/>
          <a:p>
            <a:r>
              <a:rPr lang="en-US" dirty="0" smtClean="0">
                <a:latin typeface="Futura Bk" pitchFamily="96" charset="0"/>
              </a:rPr>
              <a:t>[Course Title]</a:t>
            </a:r>
          </a:p>
        </p:txBody>
      </p:sp>
      <p:sp>
        <p:nvSpPr>
          <p:cNvPr id="87043" name="Rectangle 13"/>
          <p:cNvSpPr>
            <a:spLocks noGrp="1" noChangeArrowheads="1"/>
          </p:cNvSpPr>
          <p:nvPr>
            <p:ph type="dt" sz="quarter" idx="1"/>
          </p:nvPr>
        </p:nvSpPr>
        <p:spPr>
          <a:xfrm>
            <a:off x="5265809" y="1"/>
            <a:ext cx="4028440" cy="350337"/>
          </a:xfrm>
          <a:prstGeom prst="rect">
            <a:avLst/>
          </a:prstGeom>
          <a:noFill/>
        </p:spPr>
        <p:txBody>
          <a:bodyPr/>
          <a:lstStyle/>
          <a:p>
            <a:r>
              <a:rPr lang="en-US" dirty="0" smtClean="0">
                <a:latin typeface="Futura Bk" pitchFamily="96" charset="0"/>
              </a:rPr>
              <a:t>[Module Title]</a:t>
            </a:r>
          </a:p>
        </p:txBody>
      </p:sp>
      <p:sp>
        <p:nvSpPr>
          <p:cNvPr id="87044" name="Rectangle 14"/>
          <p:cNvSpPr>
            <a:spLocks noGrp="1" noChangeArrowheads="1"/>
          </p:cNvSpPr>
          <p:nvPr>
            <p:ph type="ftr" sz="quarter" idx="4"/>
          </p:nvPr>
        </p:nvSpPr>
        <p:spPr>
          <a:noFill/>
        </p:spPr>
        <p:txBody>
          <a:bodyPr/>
          <a:lstStyle/>
          <a:p>
            <a:r>
              <a:rPr lang="en-US" dirty="0" smtClean="0">
                <a:latin typeface="Futura Bk" pitchFamily="96" charset="0"/>
              </a:rPr>
              <a:t>[Rev. # or date] – © 2007 Hewlett-Packard Development Company, L.P.</a:t>
            </a:r>
          </a:p>
        </p:txBody>
      </p:sp>
      <p:sp>
        <p:nvSpPr>
          <p:cNvPr id="87045" name="Rectangle 2"/>
          <p:cNvSpPr>
            <a:spLocks noGrp="1" noRot="1" noChangeAspect="1" noChangeArrowheads="1" noTextEdit="1"/>
          </p:cNvSpPr>
          <p:nvPr>
            <p:ph type="sldImg"/>
          </p:nvPr>
        </p:nvSpPr>
        <p:spPr>
          <a:xfrm>
            <a:off x="3122613" y="300038"/>
            <a:ext cx="3049587" cy="2286000"/>
          </a:xfrm>
          <a:ln/>
        </p:spPr>
      </p:sp>
      <p:sp>
        <p:nvSpPr>
          <p:cNvPr id="87046" name="Rectangle 3"/>
          <p:cNvSpPr>
            <a:spLocks noGrp="1" noChangeArrowheads="1"/>
          </p:cNvSpPr>
          <p:nvPr>
            <p:ph type="body" idx="1"/>
          </p:nvPr>
        </p:nvSpPr>
        <p:spPr>
          <a:xfrm>
            <a:off x="710142" y="2640344"/>
            <a:ext cx="7858901" cy="4188173"/>
          </a:xfrm>
          <a:noFill/>
          <a:ln/>
        </p:spPr>
        <p:txBody>
          <a:bodyPr/>
          <a:lstStyle/>
          <a:p>
            <a:pPr marL="119063" marR="0" indent="-119063" algn="l" defTabSz="914400" rtl="0" eaLnBrk="1" fontAlgn="base" latinLnBrk="0" hangingPunct="1">
              <a:lnSpc>
                <a:spcPct val="100000"/>
              </a:lnSpc>
              <a:spcBef>
                <a:spcPct val="30000"/>
              </a:spcBef>
              <a:spcAft>
                <a:spcPct val="0"/>
              </a:spcAft>
              <a:buClrTx/>
              <a:buSzTx/>
              <a:buFontTx/>
              <a:buNone/>
              <a:tabLst/>
              <a:defRPr/>
            </a:pPr>
            <a:r>
              <a:rPr lang="en-AU" dirty="0" smtClean="0">
                <a:latin typeface="Futura Bk" pitchFamily="96" charset="0"/>
              </a:rPr>
              <a:t>* </a:t>
            </a:r>
            <a:r>
              <a:rPr lang="en-AU" sz="1200" dirty="0" smtClean="0">
                <a:solidFill>
                  <a:schemeClr val="bg1"/>
                </a:solidFill>
              </a:rPr>
              <a:t>Flag </a:t>
            </a:r>
            <a:r>
              <a:rPr lang="en-AU" sz="1200" dirty="0" smtClean="0">
                <a:solidFill>
                  <a:schemeClr val="bg1"/>
                </a:solidFill>
                <a:latin typeface="Courier New" pitchFamily="49" charset="0"/>
                <a:cs typeface="Courier New" pitchFamily="49" charset="0"/>
              </a:rPr>
              <a:t>“-A</a:t>
            </a:r>
            <a:r>
              <a:rPr lang="en-AU" sz="1200" dirty="0" smtClean="0">
                <a:solidFill>
                  <a:schemeClr val="bg1"/>
                </a:solidFill>
              </a:rPr>
              <a:t>” is required if ACLs need to be preserved, so run without it firstly.</a:t>
            </a:r>
          </a:p>
          <a:p>
            <a:pPr eaLnBrk="1" hangingPunct="1">
              <a:buNone/>
            </a:pPr>
            <a:endParaRPr lang="en-US" dirty="0" smtClean="0">
              <a:latin typeface="Futura Bk" pitchFamily="96"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12"/>
          <p:cNvSpPr>
            <a:spLocks noGrp="1" noChangeArrowheads="1"/>
          </p:cNvSpPr>
          <p:nvPr>
            <p:ph type="hdr" sz="quarter"/>
          </p:nvPr>
        </p:nvSpPr>
        <p:spPr>
          <a:noFill/>
        </p:spPr>
        <p:txBody>
          <a:bodyPr/>
          <a:lstStyle/>
          <a:p>
            <a:r>
              <a:rPr lang="en-US" dirty="0" smtClean="0">
                <a:latin typeface="Futura Bk" pitchFamily="96" charset="0"/>
              </a:rPr>
              <a:t>[Course Title]</a:t>
            </a:r>
          </a:p>
        </p:txBody>
      </p:sp>
      <p:sp>
        <p:nvSpPr>
          <p:cNvPr id="87043" name="Rectangle 13"/>
          <p:cNvSpPr>
            <a:spLocks noGrp="1" noChangeArrowheads="1"/>
          </p:cNvSpPr>
          <p:nvPr>
            <p:ph type="dt" sz="quarter" idx="1"/>
          </p:nvPr>
        </p:nvSpPr>
        <p:spPr>
          <a:xfrm>
            <a:off x="5265809" y="1"/>
            <a:ext cx="4028440" cy="350337"/>
          </a:xfrm>
          <a:prstGeom prst="rect">
            <a:avLst/>
          </a:prstGeom>
          <a:noFill/>
        </p:spPr>
        <p:txBody>
          <a:bodyPr/>
          <a:lstStyle/>
          <a:p>
            <a:r>
              <a:rPr lang="en-US" dirty="0" smtClean="0">
                <a:latin typeface="Futura Bk" pitchFamily="96" charset="0"/>
              </a:rPr>
              <a:t>[Module Title]</a:t>
            </a:r>
          </a:p>
        </p:txBody>
      </p:sp>
      <p:sp>
        <p:nvSpPr>
          <p:cNvPr id="87044" name="Rectangle 14"/>
          <p:cNvSpPr>
            <a:spLocks noGrp="1" noChangeArrowheads="1"/>
          </p:cNvSpPr>
          <p:nvPr>
            <p:ph type="ftr" sz="quarter" idx="4"/>
          </p:nvPr>
        </p:nvSpPr>
        <p:spPr>
          <a:noFill/>
        </p:spPr>
        <p:txBody>
          <a:bodyPr/>
          <a:lstStyle/>
          <a:p>
            <a:r>
              <a:rPr lang="en-US" dirty="0" smtClean="0">
                <a:latin typeface="Futura Bk" pitchFamily="96" charset="0"/>
              </a:rPr>
              <a:t>[Rev. # or date] – © 2007 Hewlett-Packard Development Company, L.P.</a:t>
            </a:r>
          </a:p>
        </p:txBody>
      </p:sp>
      <p:sp>
        <p:nvSpPr>
          <p:cNvPr id="87045" name="Rectangle 2"/>
          <p:cNvSpPr>
            <a:spLocks noGrp="1" noRot="1" noChangeAspect="1" noChangeArrowheads="1" noTextEdit="1"/>
          </p:cNvSpPr>
          <p:nvPr>
            <p:ph type="sldImg"/>
          </p:nvPr>
        </p:nvSpPr>
        <p:spPr>
          <a:xfrm>
            <a:off x="3122613" y="300038"/>
            <a:ext cx="3049587" cy="2286000"/>
          </a:xfrm>
          <a:ln/>
        </p:spPr>
      </p:sp>
      <p:sp>
        <p:nvSpPr>
          <p:cNvPr id="87046" name="Rectangle 3"/>
          <p:cNvSpPr>
            <a:spLocks noGrp="1" noChangeArrowheads="1"/>
          </p:cNvSpPr>
          <p:nvPr>
            <p:ph type="body" idx="1"/>
          </p:nvPr>
        </p:nvSpPr>
        <p:spPr>
          <a:xfrm>
            <a:off x="710142" y="2640344"/>
            <a:ext cx="7858901" cy="4188173"/>
          </a:xfrm>
          <a:noFill/>
          <a:ln/>
        </p:spPr>
        <p:txBody>
          <a:bodyPr/>
          <a:lstStyle/>
          <a:p>
            <a:pPr marL="119063" marR="0" indent="-119063" algn="l" defTabSz="914400" rtl="0" eaLnBrk="1" fontAlgn="base" latinLnBrk="0" hangingPunct="1">
              <a:lnSpc>
                <a:spcPct val="100000"/>
              </a:lnSpc>
              <a:spcBef>
                <a:spcPct val="30000"/>
              </a:spcBef>
              <a:spcAft>
                <a:spcPct val="0"/>
              </a:spcAft>
              <a:buClrTx/>
              <a:buSzTx/>
              <a:buFontTx/>
              <a:buNone/>
              <a:tabLst/>
              <a:defRPr/>
            </a:pPr>
            <a:r>
              <a:rPr lang="en-AU" dirty="0" smtClean="0">
                <a:latin typeface="Futura Bk" pitchFamily="96" charset="0"/>
              </a:rPr>
              <a:t>* </a:t>
            </a:r>
            <a:r>
              <a:rPr lang="en-AU" sz="1200" dirty="0" smtClean="0">
                <a:solidFill>
                  <a:schemeClr val="bg1"/>
                </a:solidFill>
              </a:rPr>
              <a:t>Flag “-A” added to include ACLs.</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12"/>
          <p:cNvSpPr>
            <a:spLocks noGrp="1" noChangeArrowheads="1"/>
          </p:cNvSpPr>
          <p:nvPr>
            <p:ph type="hdr" sz="quarter"/>
          </p:nvPr>
        </p:nvSpPr>
        <p:spPr>
          <a:noFill/>
        </p:spPr>
        <p:txBody>
          <a:bodyPr/>
          <a:lstStyle/>
          <a:p>
            <a:r>
              <a:rPr lang="en-US" dirty="0" smtClean="0">
                <a:latin typeface="Futura Bk" pitchFamily="96" charset="0"/>
              </a:rPr>
              <a:t>[Course Title]</a:t>
            </a:r>
          </a:p>
        </p:txBody>
      </p:sp>
      <p:sp>
        <p:nvSpPr>
          <p:cNvPr id="87043" name="Rectangle 13"/>
          <p:cNvSpPr>
            <a:spLocks noGrp="1" noChangeArrowheads="1"/>
          </p:cNvSpPr>
          <p:nvPr>
            <p:ph type="dt" sz="quarter" idx="1"/>
          </p:nvPr>
        </p:nvSpPr>
        <p:spPr>
          <a:xfrm>
            <a:off x="5265809" y="1"/>
            <a:ext cx="4028440" cy="350337"/>
          </a:xfrm>
          <a:prstGeom prst="rect">
            <a:avLst/>
          </a:prstGeom>
          <a:noFill/>
        </p:spPr>
        <p:txBody>
          <a:bodyPr/>
          <a:lstStyle/>
          <a:p>
            <a:r>
              <a:rPr lang="en-US" dirty="0" smtClean="0">
                <a:latin typeface="Futura Bk" pitchFamily="96" charset="0"/>
              </a:rPr>
              <a:t>[Module Title]</a:t>
            </a:r>
          </a:p>
        </p:txBody>
      </p:sp>
      <p:sp>
        <p:nvSpPr>
          <p:cNvPr id="87044" name="Rectangle 14"/>
          <p:cNvSpPr>
            <a:spLocks noGrp="1" noChangeArrowheads="1"/>
          </p:cNvSpPr>
          <p:nvPr>
            <p:ph type="ftr" sz="quarter" idx="4"/>
          </p:nvPr>
        </p:nvSpPr>
        <p:spPr>
          <a:noFill/>
        </p:spPr>
        <p:txBody>
          <a:bodyPr/>
          <a:lstStyle/>
          <a:p>
            <a:r>
              <a:rPr lang="en-US" dirty="0" smtClean="0">
                <a:latin typeface="Futura Bk" pitchFamily="96" charset="0"/>
              </a:rPr>
              <a:t>[Rev. # or date] – © 2007 Hewlett-Packard Development Company, L.P.</a:t>
            </a:r>
          </a:p>
        </p:txBody>
      </p:sp>
      <p:sp>
        <p:nvSpPr>
          <p:cNvPr id="87045" name="Rectangle 2"/>
          <p:cNvSpPr>
            <a:spLocks noGrp="1" noRot="1" noChangeAspect="1" noChangeArrowheads="1" noTextEdit="1"/>
          </p:cNvSpPr>
          <p:nvPr>
            <p:ph type="sldImg"/>
          </p:nvPr>
        </p:nvSpPr>
        <p:spPr>
          <a:xfrm>
            <a:off x="3122613" y="300038"/>
            <a:ext cx="3049587" cy="2286000"/>
          </a:xfrm>
          <a:ln/>
        </p:spPr>
      </p:sp>
      <p:sp>
        <p:nvSpPr>
          <p:cNvPr id="87046" name="Rectangle 3"/>
          <p:cNvSpPr>
            <a:spLocks noGrp="1" noChangeArrowheads="1"/>
          </p:cNvSpPr>
          <p:nvPr>
            <p:ph type="body" idx="1"/>
          </p:nvPr>
        </p:nvSpPr>
        <p:spPr>
          <a:xfrm>
            <a:off x="710142" y="2640344"/>
            <a:ext cx="7858901" cy="4188173"/>
          </a:xfrm>
          <a:noFill/>
          <a:ln/>
        </p:spPr>
        <p:txBody>
          <a:bodyPr/>
          <a:lstStyle/>
          <a:p>
            <a:pPr eaLnBrk="1" hangingPunct="1"/>
            <a:endParaRPr lang="en-US" dirty="0" smtClean="0">
              <a:latin typeface="Futura Bk" pitchFamily="96"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12"/>
          <p:cNvSpPr>
            <a:spLocks noGrp="1" noChangeArrowheads="1"/>
          </p:cNvSpPr>
          <p:nvPr>
            <p:ph type="hdr" sz="quarter"/>
          </p:nvPr>
        </p:nvSpPr>
        <p:spPr>
          <a:noFill/>
        </p:spPr>
        <p:txBody>
          <a:bodyPr/>
          <a:lstStyle/>
          <a:p>
            <a:r>
              <a:rPr lang="en-US" dirty="0" smtClean="0">
                <a:latin typeface="Futura Bk" pitchFamily="96" charset="0"/>
              </a:rPr>
              <a:t>[Course Title]</a:t>
            </a:r>
          </a:p>
        </p:txBody>
      </p:sp>
      <p:sp>
        <p:nvSpPr>
          <p:cNvPr id="87043" name="Rectangle 13"/>
          <p:cNvSpPr>
            <a:spLocks noGrp="1" noChangeArrowheads="1"/>
          </p:cNvSpPr>
          <p:nvPr>
            <p:ph type="dt" sz="quarter" idx="1"/>
          </p:nvPr>
        </p:nvSpPr>
        <p:spPr>
          <a:xfrm>
            <a:off x="5265809" y="1"/>
            <a:ext cx="4028440" cy="350337"/>
          </a:xfrm>
          <a:prstGeom prst="rect">
            <a:avLst/>
          </a:prstGeom>
          <a:noFill/>
        </p:spPr>
        <p:txBody>
          <a:bodyPr/>
          <a:lstStyle/>
          <a:p>
            <a:r>
              <a:rPr lang="en-US" dirty="0" smtClean="0">
                <a:latin typeface="Futura Bk" pitchFamily="96" charset="0"/>
              </a:rPr>
              <a:t>[Module Title]</a:t>
            </a:r>
          </a:p>
        </p:txBody>
      </p:sp>
      <p:sp>
        <p:nvSpPr>
          <p:cNvPr id="87044" name="Rectangle 14"/>
          <p:cNvSpPr>
            <a:spLocks noGrp="1" noChangeArrowheads="1"/>
          </p:cNvSpPr>
          <p:nvPr>
            <p:ph type="ftr" sz="quarter" idx="4"/>
          </p:nvPr>
        </p:nvSpPr>
        <p:spPr>
          <a:noFill/>
        </p:spPr>
        <p:txBody>
          <a:bodyPr/>
          <a:lstStyle/>
          <a:p>
            <a:r>
              <a:rPr lang="en-US" dirty="0" smtClean="0">
                <a:latin typeface="Futura Bk" pitchFamily="96" charset="0"/>
              </a:rPr>
              <a:t>[Rev. # or date] – © 2007 Hewlett-Packard Development Company, L.P.</a:t>
            </a:r>
          </a:p>
        </p:txBody>
      </p:sp>
      <p:sp>
        <p:nvSpPr>
          <p:cNvPr id="87045" name="Rectangle 2"/>
          <p:cNvSpPr>
            <a:spLocks noGrp="1" noRot="1" noChangeAspect="1" noChangeArrowheads="1" noTextEdit="1"/>
          </p:cNvSpPr>
          <p:nvPr>
            <p:ph type="sldImg"/>
          </p:nvPr>
        </p:nvSpPr>
        <p:spPr>
          <a:xfrm>
            <a:off x="3122613" y="300038"/>
            <a:ext cx="3049587" cy="2286000"/>
          </a:xfrm>
          <a:ln/>
        </p:spPr>
      </p:sp>
      <p:sp>
        <p:nvSpPr>
          <p:cNvPr id="87046" name="Rectangle 3"/>
          <p:cNvSpPr>
            <a:spLocks noGrp="1" noChangeArrowheads="1"/>
          </p:cNvSpPr>
          <p:nvPr>
            <p:ph type="body" idx="1"/>
          </p:nvPr>
        </p:nvSpPr>
        <p:spPr>
          <a:xfrm>
            <a:off x="710142" y="2640344"/>
            <a:ext cx="7858901" cy="4188173"/>
          </a:xfrm>
          <a:noFill/>
          <a:ln/>
        </p:spPr>
        <p:txBody>
          <a:bodyPr/>
          <a:lstStyle/>
          <a:p>
            <a:pPr eaLnBrk="1" hangingPunct="1"/>
            <a:endParaRPr lang="en-US" dirty="0" smtClean="0">
              <a:latin typeface="Futura Bk" pitchFamily="96"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12"/>
          <p:cNvSpPr>
            <a:spLocks noGrp="1" noChangeArrowheads="1"/>
          </p:cNvSpPr>
          <p:nvPr>
            <p:ph type="hdr" sz="quarter"/>
          </p:nvPr>
        </p:nvSpPr>
        <p:spPr>
          <a:noFill/>
        </p:spPr>
        <p:txBody>
          <a:bodyPr/>
          <a:lstStyle/>
          <a:p>
            <a:r>
              <a:rPr lang="en-US" dirty="0" smtClean="0">
                <a:latin typeface="Futura Bk" pitchFamily="96" charset="0"/>
              </a:rPr>
              <a:t>[Course Title]</a:t>
            </a:r>
          </a:p>
        </p:txBody>
      </p:sp>
      <p:sp>
        <p:nvSpPr>
          <p:cNvPr id="87043" name="Rectangle 13"/>
          <p:cNvSpPr>
            <a:spLocks noGrp="1" noChangeArrowheads="1"/>
          </p:cNvSpPr>
          <p:nvPr>
            <p:ph type="dt" sz="quarter" idx="1"/>
          </p:nvPr>
        </p:nvSpPr>
        <p:spPr>
          <a:xfrm>
            <a:off x="5265809" y="1"/>
            <a:ext cx="4028440" cy="350337"/>
          </a:xfrm>
          <a:prstGeom prst="rect">
            <a:avLst/>
          </a:prstGeom>
          <a:noFill/>
        </p:spPr>
        <p:txBody>
          <a:bodyPr/>
          <a:lstStyle/>
          <a:p>
            <a:r>
              <a:rPr lang="en-US" dirty="0" smtClean="0">
                <a:latin typeface="Futura Bk" pitchFamily="96" charset="0"/>
              </a:rPr>
              <a:t>[Module Title]</a:t>
            </a:r>
          </a:p>
        </p:txBody>
      </p:sp>
      <p:sp>
        <p:nvSpPr>
          <p:cNvPr id="87044" name="Rectangle 14"/>
          <p:cNvSpPr>
            <a:spLocks noGrp="1" noChangeArrowheads="1"/>
          </p:cNvSpPr>
          <p:nvPr>
            <p:ph type="ftr" sz="quarter" idx="4"/>
          </p:nvPr>
        </p:nvSpPr>
        <p:spPr>
          <a:noFill/>
        </p:spPr>
        <p:txBody>
          <a:bodyPr/>
          <a:lstStyle/>
          <a:p>
            <a:r>
              <a:rPr lang="en-US" dirty="0" smtClean="0">
                <a:latin typeface="Futura Bk" pitchFamily="96" charset="0"/>
              </a:rPr>
              <a:t>[Rev. # or date] – © 2007 Hewlett-Packard Development Company, L.P.</a:t>
            </a:r>
          </a:p>
        </p:txBody>
      </p:sp>
      <p:sp>
        <p:nvSpPr>
          <p:cNvPr id="87045" name="Rectangle 2"/>
          <p:cNvSpPr>
            <a:spLocks noGrp="1" noRot="1" noChangeAspect="1" noChangeArrowheads="1" noTextEdit="1"/>
          </p:cNvSpPr>
          <p:nvPr>
            <p:ph type="sldImg"/>
          </p:nvPr>
        </p:nvSpPr>
        <p:spPr>
          <a:xfrm>
            <a:off x="3122613" y="300038"/>
            <a:ext cx="3049587" cy="2286000"/>
          </a:xfrm>
          <a:ln/>
        </p:spPr>
      </p:sp>
      <p:sp>
        <p:nvSpPr>
          <p:cNvPr id="87046" name="Rectangle 3"/>
          <p:cNvSpPr>
            <a:spLocks noGrp="1" noChangeArrowheads="1"/>
          </p:cNvSpPr>
          <p:nvPr>
            <p:ph type="body" idx="1"/>
          </p:nvPr>
        </p:nvSpPr>
        <p:spPr>
          <a:xfrm>
            <a:off x="710142" y="2640344"/>
            <a:ext cx="7858901" cy="4188173"/>
          </a:xfrm>
          <a:noFill/>
          <a:ln/>
        </p:spPr>
        <p:txBody>
          <a:bodyPr/>
          <a:lstStyle/>
          <a:p>
            <a:pPr eaLnBrk="1" hangingPunct="1"/>
            <a:endParaRPr lang="en-US" dirty="0" smtClean="0">
              <a:latin typeface="Futura Bk" pitchFamily="96"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12"/>
          <p:cNvSpPr>
            <a:spLocks noGrp="1" noChangeArrowheads="1"/>
          </p:cNvSpPr>
          <p:nvPr>
            <p:ph type="hdr" sz="quarter"/>
          </p:nvPr>
        </p:nvSpPr>
        <p:spPr>
          <a:noFill/>
        </p:spPr>
        <p:txBody>
          <a:bodyPr/>
          <a:lstStyle/>
          <a:p>
            <a:r>
              <a:rPr lang="en-US" dirty="0" smtClean="0">
                <a:latin typeface="Futura Bk" pitchFamily="96" charset="0"/>
              </a:rPr>
              <a:t>[Course Title]</a:t>
            </a:r>
          </a:p>
        </p:txBody>
      </p:sp>
      <p:sp>
        <p:nvSpPr>
          <p:cNvPr id="87043" name="Rectangle 13"/>
          <p:cNvSpPr>
            <a:spLocks noGrp="1" noChangeArrowheads="1"/>
          </p:cNvSpPr>
          <p:nvPr>
            <p:ph type="dt" sz="quarter" idx="1"/>
          </p:nvPr>
        </p:nvSpPr>
        <p:spPr>
          <a:xfrm>
            <a:off x="5265809" y="1"/>
            <a:ext cx="4028440" cy="350337"/>
          </a:xfrm>
          <a:prstGeom prst="rect">
            <a:avLst/>
          </a:prstGeom>
          <a:noFill/>
        </p:spPr>
        <p:txBody>
          <a:bodyPr/>
          <a:lstStyle/>
          <a:p>
            <a:r>
              <a:rPr lang="en-US" dirty="0" smtClean="0">
                <a:latin typeface="Futura Bk" pitchFamily="96" charset="0"/>
              </a:rPr>
              <a:t>[Module Title]</a:t>
            </a:r>
          </a:p>
        </p:txBody>
      </p:sp>
      <p:sp>
        <p:nvSpPr>
          <p:cNvPr id="87044" name="Rectangle 14"/>
          <p:cNvSpPr>
            <a:spLocks noGrp="1" noChangeArrowheads="1"/>
          </p:cNvSpPr>
          <p:nvPr>
            <p:ph type="ftr" sz="quarter" idx="4"/>
          </p:nvPr>
        </p:nvSpPr>
        <p:spPr>
          <a:noFill/>
        </p:spPr>
        <p:txBody>
          <a:bodyPr/>
          <a:lstStyle/>
          <a:p>
            <a:r>
              <a:rPr lang="en-US" dirty="0" smtClean="0">
                <a:latin typeface="Futura Bk" pitchFamily="96" charset="0"/>
              </a:rPr>
              <a:t>[Rev. # or date] – © 2007 Hewlett-Packard Development Company, L.P.</a:t>
            </a:r>
          </a:p>
        </p:txBody>
      </p:sp>
      <p:sp>
        <p:nvSpPr>
          <p:cNvPr id="87045" name="Rectangle 2"/>
          <p:cNvSpPr>
            <a:spLocks noGrp="1" noRot="1" noChangeAspect="1" noChangeArrowheads="1" noTextEdit="1"/>
          </p:cNvSpPr>
          <p:nvPr>
            <p:ph type="sldImg"/>
          </p:nvPr>
        </p:nvSpPr>
        <p:spPr>
          <a:xfrm>
            <a:off x="3122613" y="300038"/>
            <a:ext cx="3049587" cy="2286000"/>
          </a:xfrm>
          <a:ln/>
        </p:spPr>
      </p:sp>
      <p:sp>
        <p:nvSpPr>
          <p:cNvPr id="87046" name="Rectangle 3"/>
          <p:cNvSpPr>
            <a:spLocks noGrp="1" noChangeArrowheads="1"/>
          </p:cNvSpPr>
          <p:nvPr>
            <p:ph type="body" idx="1"/>
          </p:nvPr>
        </p:nvSpPr>
        <p:spPr>
          <a:xfrm>
            <a:off x="710142" y="2640344"/>
            <a:ext cx="7858901" cy="4188173"/>
          </a:xfrm>
          <a:noFill/>
          <a:ln/>
        </p:spPr>
        <p:txBody>
          <a:bodyPr/>
          <a:lstStyle/>
          <a:p>
            <a:pPr eaLnBrk="1" hangingPunct="1"/>
            <a:endParaRPr lang="en-US" dirty="0" smtClean="0">
              <a:latin typeface="Futura Bk" pitchFamily="96"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12"/>
          <p:cNvSpPr>
            <a:spLocks noGrp="1" noChangeArrowheads="1"/>
          </p:cNvSpPr>
          <p:nvPr>
            <p:ph type="hdr" sz="quarter"/>
          </p:nvPr>
        </p:nvSpPr>
        <p:spPr>
          <a:noFill/>
        </p:spPr>
        <p:txBody>
          <a:bodyPr/>
          <a:lstStyle/>
          <a:p>
            <a:r>
              <a:rPr lang="en-US" dirty="0" smtClean="0">
                <a:latin typeface="Futura Bk" pitchFamily="96" charset="0"/>
              </a:rPr>
              <a:t>[Course Title]</a:t>
            </a:r>
          </a:p>
        </p:txBody>
      </p:sp>
      <p:sp>
        <p:nvSpPr>
          <p:cNvPr id="87043" name="Rectangle 13"/>
          <p:cNvSpPr>
            <a:spLocks noGrp="1" noChangeArrowheads="1"/>
          </p:cNvSpPr>
          <p:nvPr>
            <p:ph type="dt" sz="quarter" idx="1"/>
          </p:nvPr>
        </p:nvSpPr>
        <p:spPr>
          <a:xfrm>
            <a:off x="5265809" y="1"/>
            <a:ext cx="4028440" cy="350337"/>
          </a:xfrm>
          <a:prstGeom prst="rect">
            <a:avLst/>
          </a:prstGeom>
          <a:noFill/>
        </p:spPr>
        <p:txBody>
          <a:bodyPr/>
          <a:lstStyle/>
          <a:p>
            <a:r>
              <a:rPr lang="en-US" dirty="0" smtClean="0">
                <a:latin typeface="Futura Bk" pitchFamily="96" charset="0"/>
              </a:rPr>
              <a:t>[Module Title]</a:t>
            </a:r>
          </a:p>
        </p:txBody>
      </p:sp>
      <p:sp>
        <p:nvSpPr>
          <p:cNvPr id="87044" name="Rectangle 14"/>
          <p:cNvSpPr>
            <a:spLocks noGrp="1" noChangeArrowheads="1"/>
          </p:cNvSpPr>
          <p:nvPr>
            <p:ph type="ftr" sz="quarter" idx="4"/>
          </p:nvPr>
        </p:nvSpPr>
        <p:spPr>
          <a:noFill/>
        </p:spPr>
        <p:txBody>
          <a:bodyPr/>
          <a:lstStyle/>
          <a:p>
            <a:r>
              <a:rPr lang="en-US" dirty="0" smtClean="0">
                <a:latin typeface="Futura Bk" pitchFamily="96" charset="0"/>
              </a:rPr>
              <a:t>[Rev. # or date] – © 2007 Hewlett-Packard Development Company, L.P.</a:t>
            </a:r>
          </a:p>
        </p:txBody>
      </p:sp>
      <p:sp>
        <p:nvSpPr>
          <p:cNvPr id="87045" name="Rectangle 2"/>
          <p:cNvSpPr>
            <a:spLocks noGrp="1" noRot="1" noChangeAspect="1" noChangeArrowheads="1" noTextEdit="1"/>
          </p:cNvSpPr>
          <p:nvPr>
            <p:ph type="sldImg"/>
          </p:nvPr>
        </p:nvSpPr>
        <p:spPr>
          <a:xfrm>
            <a:off x="3122613" y="300038"/>
            <a:ext cx="3049587" cy="2286000"/>
          </a:xfrm>
          <a:ln/>
        </p:spPr>
      </p:sp>
      <p:sp>
        <p:nvSpPr>
          <p:cNvPr id="87046" name="Rectangle 3"/>
          <p:cNvSpPr>
            <a:spLocks noGrp="1" noChangeArrowheads="1"/>
          </p:cNvSpPr>
          <p:nvPr>
            <p:ph type="body" idx="1"/>
          </p:nvPr>
        </p:nvSpPr>
        <p:spPr>
          <a:xfrm>
            <a:off x="710142" y="2640344"/>
            <a:ext cx="7858901" cy="4188173"/>
          </a:xfrm>
          <a:noFill/>
          <a:ln/>
        </p:spPr>
        <p:txBody>
          <a:bodyPr/>
          <a:lstStyle/>
          <a:p>
            <a:pPr eaLnBrk="1" hangingPunct="1"/>
            <a:endParaRPr lang="en-US" dirty="0" smtClean="0">
              <a:latin typeface="Futura Bk" pitchFamily="96"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12"/>
          <p:cNvSpPr>
            <a:spLocks noGrp="1" noChangeArrowheads="1"/>
          </p:cNvSpPr>
          <p:nvPr>
            <p:ph type="hdr" sz="quarter"/>
          </p:nvPr>
        </p:nvSpPr>
        <p:spPr>
          <a:noFill/>
        </p:spPr>
        <p:txBody>
          <a:bodyPr/>
          <a:lstStyle/>
          <a:p>
            <a:r>
              <a:rPr lang="en-US" dirty="0" smtClean="0">
                <a:latin typeface="Futura Bk" pitchFamily="96" charset="0"/>
              </a:rPr>
              <a:t>[Course Title]</a:t>
            </a:r>
          </a:p>
        </p:txBody>
      </p:sp>
      <p:sp>
        <p:nvSpPr>
          <p:cNvPr id="87043" name="Rectangle 13"/>
          <p:cNvSpPr>
            <a:spLocks noGrp="1" noChangeArrowheads="1"/>
          </p:cNvSpPr>
          <p:nvPr>
            <p:ph type="dt" sz="quarter" idx="1"/>
          </p:nvPr>
        </p:nvSpPr>
        <p:spPr>
          <a:xfrm>
            <a:off x="5265809" y="1"/>
            <a:ext cx="4028440" cy="350337"/>
          </a:xfrm>
          <a:prstGeom prst="rect">
            <a:avLst/>
          </a:prstGeom>
          <a:noFill/>
        </p:spPr>
        <p:txBody>
          <a:bodyPr/>
          <a:lstStyle/>
          <a:p>
            <a:r>
              <a:rPr lang="en-US" dirty="0" smtClean="0">
                <a:latin typeface="Futura Bk" pitchFamily="96" charset="0"/>
              </a:rPr>
              <a:t>[Module Title]</a:t>
            </a:r>
          </a:p>
        </p:txBody>
      </p:sp>
      <p:sp>
        <p:nvSpPr>
          <p:cNvPr id="87044" name="Rectangle 14"/>
          <p:cNvSpPr>
            <a:spLocks noGrp="1" noChangeArrowheads="1"/>
          </p:cNvSpPr>
          <p:nvPr>
            <p:ph type="ftr" sz="quarter" idx="4"/>
          </p:nvPr>
        </p:nvSpPr>
        <p:spPr>
          <a:noFill/>
        </p:spPr>
        <p:txBody>
          <a:bodyPr/>
          <a:lstStyle/>
          <a:p>
            <a:r>
              <a:rPr lang="en-US" dirty="0" smtClean="0">
                <a:latin typeface="Futura Bk" pitchFamily="96" charset="0"/>
              </a:rPr>
              <a:t>[Rev. # or date] – © 2007 Hewlett-Packard Development Company, L.P.</a:t>
            </a:r>
          </a:p>
        </p:txBody>
      </p:sp>
      <p:sp>
        <p:nvSpPr>
          <p:cNvPr id="87045" name="Rectangle 2"/>
          <p:cNvSpPr>
            <a:spLocks noGrp="1" noRot="1" noChangeAspect="1" noChangeArrowheads="1" noTextEdit="1"/>
          </p:cNvSpPr>
          <p:nvPr>
            <p:ph type="sldImg"/>
          </p:nvPr>
        </p:nvSpPr>
        <p:spPr>
          <a:xfrm>
            <a:off x="3122613" y="300038"/>
            <a:ext cx="3049587" cy="2286000"/>
          </a:xfrm>
          <a:ln/>
        </p:spPr>
      </p:sp>
      <p:sp>
        <p:nvSpPr>
          <p:cNvPr id="87046" name="Rectangle 3"/>
          <p:cNvSpPr>
            <a:spLocks noGrp="1" noChangeArrowheads="1"/>
          </p:cNvSpPr>
          <p:nvPr>
            <p:ph type="body" idx="1"/>
          </p:nvPr>
        </p:nvSpPr>
        <p:spPr>
          <a:xfrm>
            <a:off x="710142" y="2640344"/>
            <a:ext cx="7858901" cy="4188173"/>
          </a:xfrm>
          <a:noFill/>
          <a:ln/>
        </p:spPr>
        <p:txBody>
          <a:bodyPr/>
          <a:lstStyle/>
          <a:p>
            <a:pPr eaLnBrk="1" hangingPunct="1"/>
            <a:endParaRPr lang="en-US" dirty="0" smtClean="0">
              <a:latin typeface="Futura Bk" pitchFamily="96"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12"/>
          <p:cNvSpPr>
            <a:spLocks noGrp="1" noChangeArrowheads="1"/>
          </p:cNvSpPr>
          <p:nvPr>
            <p:ph type="hdr" sz="quarter"/>
          </p:nvPr>
        </p:nvSpPr>
        <p:spPr>
          <a:noFill/>
        </p:spPr>
        <p:txBody>
          <a:bodyPr/>
          <a:lstStyle/>
          <a:p>
            <a:r>
              <a:rPr lang="en-US" dirty="0" smtClean="0">
                <a:latin typeface="Futura Bk" pitchFamily="96" charset="0"/>
              </a:rPr>
              <a:t>[Course Title]</a:t>
            </a:r>
          </a:p>
        </p:txBody>
      </p:sp>
      <p:sp>
        <p:nvSpPr>
          <p:cNvPr id="87043" name="Rectangle 13"/>
          <p:cNvSpPr>
            <a:spLocks noGrp="1" noChangeArrowheads="1"/>
          </p:cNvSpPr>
          <p:nvPr>
            <p:ph type="dt" sz="quarter" idx="1"/>
          </p:nvPr>
        </p:nvSpPr>
        <p:spPr>
          <a:xfrm>
            <a:off x="5265809" y="1"/>
            <a:ext cx="4028440" cy="350337"/>
          </a:xfrm>
          <a:prstGeom prst="rect">
            <a:avLst/>
          </a:prstGeom>
          <a:noFill/>
        </p:spPr>
        <p:txBody>
          <a:bodyPr/>
          <a:lstStyle/>
          <a:p>
            <a:r>
              <a:rPr lang="en-US" dirty="0" smtClean="0">
                <a:latin typeface="Futura Bk" pitchFamily="96" charset="0"/>
              </a:rPr>
              <a:t>[Module Title]</a:t>
            </a:r>
          </a:p>
        </p:txBody>
      </p:sp>
      <p:sp>
        <p:nvSpPr>
          <p:cNvPr id="87044" name="Rectangle 14"/>
          <p:cNvSpPr>
            <a:spLocks noGrp="1" noChangeArrowheads="1"/>
          </p:cNvSpPr>
          <p:nvPr>
            <p:ph type="ftr" sz="quarter" idx="4"/>
          </p:nvPr>
        </p:nvSpPr>
        <p:spPr>
          <a:noFill/>
        </p:spPr>
        <p:txBody>
          <a:bodyPr/>
          <a:lstStyle/>
          <a:p>
            <a:r>
              <a:rPr lang="en-US" dirty="0" smtClean="0">
                <a:latin typeface="Futura Bk" pitchFamily="96" charset="0"/>
              </a:rPr>
              <a:t>[Rev. # or date] – © 2007 Hewlett-Packard Development Company, L.P.</a:t>
            </a:r>
          </a:p>
        </p:txBody>
      </p:sp>
      <p:sp>
        <p:nvSpPr>
          <p:cNvPr id="87045" name="Rectangle 2"/>
          <p:cNvSpPr>
            <a:spLocks noGrp="1" noRot="1" noChangeAspect="1" noChangeArrowheads="1" noTextEdit="1"/>
          </p:cNvSpPr>
          <p:nvPr>
            <p:ph type="sldImg"/>
          </p:nvPr>
        </p:nvSpPr>
        <p:spPr>
          <a:xfrm>
            <a:off x="3122613" y="300038"/>
            <a:ext cx="3049587" cy="2286000"/>
          </a:xfrm>
          <a:ln/>
        </p:spPr>
      </p:sp>
      <p:sp>
        <p:nvSpPr>
          <p:cNvPr id="87046" name="Rectangle 3"/>
          <p:cNvSpPr>
            <a:spLocks noGrp="1" noChangeArrowheads="1"/>
          </p:cNvSpPr>
          <p:nvPr>
            <p:ph type="body" idx="1"/>
          </p:nvPr>
        </p:nvSpPr>
        <p:spPr>
          <a:xfrm>
            <a:off x="710142" y="2640344"/>
            <a:ext cx="7858901" cy="4188173"/>
          </a:xfrm>
          <a:noFill/>
          <a:ln/>
        </p:spPr>
        <p:txBody>
          <a:bodyPr/>
          <a:lstStyle/>
          <a:p>
            <a:pPr eaLnBrk="1" hangingPunct="1"/>
            <a:endParaRPr lang="en-US" dirty="0" smtClean="0">
              <a:latin typeface="Futura Bk" pitchFamily="96"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12"/>
          <p:cNvSpPr>
            <a:spLocks noGrp="1" noChangeArrowheads="1"/>
          </p:cNvSpPr>
          <p:nvPr>
            <p:ph type="hdr" sz="quarter"/>
          </p:nvPr>
        </p:nvSpPr>
        <p:spPr>
          <a:noFill/>
        </p:spPr>
        <p:txBody>
          <a:bodyPr/>
          <a:lstStyle/>
          <a:p>
            <a:r>
              <a:rPr lang="en-US" dirty="0" smtClean="0">
                <a:latin typeface="Futura Bk" pitchFamily="96" charset="0"/>
              </a:rPr>
              <a:t>[Course Title]</a:t>
            </a:r>
          </a:p>
        </p:txBody>
      </p:sp>
      <p:sp>
        <p:nvSpPr>
          <p:cNvPr id="87043" name="Rectangle 13"/>
          <p:cNvSpPr>
            <a:spLocks noGrp="1" noChangeArrowheads="1"/>
          </p:cNvSpPr>
          <p:nvPr>
            <p:ph type="dt" sz="quarter" idx="1"/>
          </p:nvPr>
        </p:nvSpPr>
        <p:spPr>
          <a:xfrm>
            <a:off x="5265809" y="1"/>
            <a:ext cx="4028440" cy="350337"/>
          </a:xfrm>
          <a:prstGeom prst="rect">
            <a:avLst/>
          </a:prstGeom>
          <a:noFill/>
        </p:spPr>
        <p:txBody>
          <a:bodyPr/>
          <a:lstStyle/>
          <a:p>
            <a:r>
              <a:rPr lang="en-US" dirty="0" smtClean="0">
                <a:latin typeface="Futura Bk" pitchFamily="96" charset="0"/>
              </a:rPr>
              <a:t>[Module Title]</a:t>
            </a:r>
          </a:p>
        </p:txBody>
      </p:sp>
      <p:sp>
        <p:nvSpPr>
          <p:cNvPr id="87044" name="Rectangle 14"/>
          <p:cNvSpPr>
            <a:spLocks noGrp="1" noChangeArrowheads="1"/>
          </p:cNvSpPr>
          <p:nvPr>
            <p:ph type="ftr" sz="quarter" idx="4"/>
          </p:nvPr>
        </p:nvSpPr>
        <p:spPr>
          <a:noFill/>
        </p:spPr>
        <p:txBody>
          <a:bodyPr/>
          <a:lstStyle/>
          <a:p>
            <a:r>
              <a:rPr lang="en-US" dirty="0" smtClean="0">
                <a:latin typeface="Futura Bk" pitchFamily="96" charset="0"/>
              </a:rPr>
              <a:t>[Rev. # or date] – © 2007 Hewlett-Packard Development Company, L.P.</a:t>
            </a:r>
          </a:p>
        </p:txBody>
      </p:sp>
      <p:sp>
        <p:nvSpPr>
          <p:cNvPr id="87045" name="Rectangle 2"/>
          <p:cNvSpPr>
            <a:spLocks noGrp="1" noRot="1" noChangeAspect="1" noChangeArrowheads="1" noTextEdit="1"/>
          </p:cNvSpPr>
          <p:nvPr>
            <p:ph type="sldImg"/>
          </p:nvPr>
        </p:nvSpPr>
        <p:spPr>
          <a:xfrm>
            <a:off x="3122613" y="300038"/>
            <a:ext cx="3049587" cy="2286000"/>
          </a:xfrm>
          <a:ln/>
        </p:spPr>
      </p:sp>
      <p:sp>
        <p:nvSpPr>
          <p:cNvPr id="87046" name="Rectangle 3"/>
          <p:cNvSpPr>
            <a:spLocks noGrp="1" noChangeArrowheads="1"/>
          </p:cNvSpPr>
          <p:nvPr>
            <p:ph type="body" idx="1"/>
          </p:nvPr>
        </p:nvSpPr>
        <p:spPr>
          <a:xfrm>
            <a:off x="710142" y="2640344"/>
            <a:ext cx="7858901" cy="4188173"/>
          </a:xfrm>
          <a:noFill/>
          <a:ln/>
        </p:spPr>
        <p:txBody>
          <a:bodyPr/>
          <a:lstStyle/>
          <a:p>
            <a:pPr eaLnBrk="1" hangingPunct="1"/>
            <a:endParaRPr lang="en-US" dirty="0" smtClean="0">
              <a:latin typeface="Futura Bk" pitchFamily="96"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12"/>
          <p:cNvSpPr>
            <a:spLocks noGrp="1" noChangeArrowheads="1"/>
          </p:cNvSpPr>
          <p:nvPr>
            <p:ph type="hdr" sz="quarter"/>
          </p:nvPr>
        </p:nvSpPr>
        <p:spPr>
          <a:noFill/>
        </p:spPr>
        <p:txBody>
          <a:bodyPr/>
          <a:lstStyle/>
          <a:p>
            <a:r>
              <a:rPr lang="en-US" dirty="0" smtClean="0">
                <a:latin typeface="Futura Bk" pitchFamily="96" charset="0"/>
              </a:rPr>
              <a:t>[Course Title]</a:t>
            </a:r>
          </a:p>
        </p:txBody>
      </p:sp>
      <p:sp>
        <p:nvSpPr>
          <p:cNvPr id="87043" name="Rectangle 13"/>
          <p:cNvSpPr>
            <a:spLocks noGrp="1" noChangeArrowheads="1"/>
          </p:cNvSpPr>
          <p:nvPr>
            <p:ph type="dt" sz="quarter" idx="1"/>
          </p:nvPr>
        </p:nvSpPr>
        <p:spPr>
          <a:xfrm>
            <a:off x="5265809" y="1"/>
            <a:ext cx="4028440" cy="350337"/>
          </a:xfrm>
          <a:prstGeom prst="rect">
            <a:avLst/>
          </a:prstGeom>
          <a:noFill/>
        </p:spPr>
        <p:txBody>
          <a:bodyPr/>
          <a:lstStyle/>
          <a:p>
            <a:r>
              <a:rPr lang="en-US" dirty="0" smtClean="0">
                <a:latin typeface="Futura Bk" pitchFamily="96" charset="0"/>
              </a:rPr>
              <a:t>[Module Title]</a:t>
            </a:r>
          </a:p>
        </p:txBody>
      </p:sp>
      <p:sp>
        <p:nvSpPr>
          <p:cNvPr id="87044" name="Rectangle 14"/>
          <p:cNvSpPr>
            <a:spLocks noGrp="1" noChangeArrowheads="1"/>
          </p:cNvSpPr>
          <p:nvPr>
            <p:ph type="ftr" sz="quarter" idx="4"/>
          </p:nvPr>
        </p:nvSpPr>
        <p:spPr>
          <a:noFill/>
        </p:spPr>
        <p:txBody>
          <a:bodyPr/>
          <a:lstStyle/>
          <a:p>
            <a:r>
              <a:rPr lang="en-US" dirty="0" smtClean="0">
                <a:latin typeface="Futura Bk" pitchFamily="96" charset="0"/>
              </a:rPr>
              <a:t>[Rev. # or date] – © 2007 Hewlett-Packard Development Company, L.P.</a:t>
            </a:r>
          </a:p>
        </p:txBody>
      </p:sp>
      <p:sp>
        <p:nvSpPr>
          <p:cNvPr id="87045" name="Rectangle 2"/>
          <p:cNvSpPr>
            <a:spLocks noGrp="1" noRot="1" noChangeAspect="1" noChangeArrowheads="1" noTextEdit="1"/>
          </p:cNvSpPr>
          <p:nvPr>
            <p:ph type="sldImg"/>
          </p:nvPr>
        </p:nvSpPr>
        <p:spPr>
          <a:xfrm>
            <a:off x="3122613" y="300038"/>
            <a:ext cx="3049587" cy="2286000"/>
          </a:xfrm>
          <a:ln/>
        </p:spPr>
      </p:sp>
      <p:sp>
        <p:nvSpPr>
          <p:cNvPr id="87046" name="Rectangle 3"/>
          <p:cNvSpPr>
            <a:spLocks noGrp="1" noChangeArrowheads="1"/>
          </p:cNvSpPr>
          <p:nvPr>
            <p:ph type="body" idx="1"/>
          </p:nvPr>
        </p:nvSpPr>
        <p:spPr>
          <a:xfrm>
            <a:off x="710142" y="2640344"/>
            <a:ext cx="7858901" cy="4188173"/>
          </a:xfrm>
          <a:noFill/>
          <a:ln/>
        </p:spPr>
        <p:txBody>
          <a:bodyPr/>
          <a:lstStyle/>
          <a:p>
            <a:pPr eaLnBrk="1" hangingPunct="1"/>
            <a:endParaRPr lang="en-US" dirty="0" smtClean="0">
              <a:latin typeface="Futura Bk" pitchFamily="96"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12"/>
          <p:cNvSpPr>
            <a:spLocks noGrp="1" noChangeArrowheads="1"/>
          </p:cNvSpPr>
          <p:nvPr>
            <p:ph type="hdr" sz="quarter"/>
          </p:nvPr>
        </p:nvSpPr>
        <p:spPr>
          <a:noFill/>
        </p:spPr>
        <p:txBody>
          <a:bodyPr/>
          <a:lstStyle/>
          <a:p>
            <a:r>
              <a:rPr lang="en-US" dirty="0" smtClean="0">
                <a:latin typeface="Futura Bk" pitchFamily="96" charset="0"/>
              </a:rPr>
              <a:t>[Course Title]</a:t>
            </a:r>
          </a:p>
        </p:txBody>
      </p:sp>
      <p:sp>
        <p:nvSpPr>
          <p:cNvPr id="87043" name="Rectangle 13"/>
          <p:cNvSpPr>
            <a:spLocks noGrp="1" noChangeArrowheads="1"/>
          </p:cNvSpPr>
          <p:nvPr>
            <p:ph type="dt" sz="quarter" idx="1"/>
          </p:nvPr>
        </p:nvSpPr>
        <p:spPr>
          <a:xfrm>
            <a:off x="5265809" y="1"/>
            <a:ext cx="4028440" cy="350337"/>
          </a:xfrm>
          <a:prstGeom prst="rect">
            <a:avLst/>
          </a:prstGeom>
          <a:noFill/>
        </p:spPr>
        <p:txBody>
          <a:bodyPr/>
          <a:lstStyle/>
          <a:p>
            <a:r>
              <a:rPr lang="en-US" dirty="0" smtClean="0">
                <a:latin typeface="Futura Bk" pitchFamily="96" charset="0"/>
              </a:rPr>
              <a:t>[Module Title]</a:t>
            </a:r>
          </a:p>
        </p:txBody>
      </p:sp>
      <p:sp>
        <p:nvSpPr>
          <p:cNvPr id="87044" name="Rectangle 14"/>
          <p:cNvSpPr>
            <a:spLocks noGrp="1" noChangeArrowheads="1"/>
          </p:cNvSpPr>
          <p:nvPr>
            <p:ph type="ftr" sz="quarter" idx="4"/>
          </p:nvPr>
        </p:nvSpPr>
        <p:spPr>
          <a:noFill/>
        </p:spPr>
        <p:txBody>
          <a:bodyPr/>
          <a:lstStyle/>
          <a:p>
            <a:r>
              <a:rPr lang="en-US" dirty="0" smtClean="0">
                <a:latin typeface="Futura Bk" pitchFamily="96" charset="0"/>
              </a:rPr>
              <a:t>[Rev. # or date] – © 2007 Hewlett-Packard Development Company, L.P.</a:t>
            </a:r>
          </a:p>
        </p:txBody>
      </p:sp>
      <p:sp>
        <p:nvSpPr>
          <p:cNvPr id="87045" name="Rectangle 2"/>
          <p:cNvSpPr>
            <a:spLocks noGrp="1" noRot="1" noChangeAspect="1" noChangeArrowheads="1" noTextEdit="1"/>
          </p:cNvSpPr>
          <p:nvPr>
            <p:ph type="sldImg"/>
          </p:nvPr>
        </p:nvSpPr>
        <p:spPr>
          <a:xfrm>
            <a:off x="3122613" y="300038"/>
            <a:ext cx="3049587" cy="2286000"/>
          </a:xfrm>
          <a:ln/>
        </p:spPr>
      </p:sp>
      <p:sp>
        <p:nvSpPr>
          <p:cNvPr id="87046" name="Rectangle 3"/>
          <p:cNvSpPr>
            <a:spLocks noGrp="1" noChangeArrowheads="1"/>
          </p:cNvSpPr>
          <p:nvPr>
            <p:ph type="body" idx="1"/>
          </p:nvPr>
        </p:nvSpPr>
        <p:spPr>
          <a:xfrm>
            <a:off x="710142" y="2640344"/>
            <a:ext cx="7858901" cy="4188173"/>
          </a:xfrm>
          <a:noFill/>
          <a:ln/>
        </p:spPr>
        <p:txBody>
          <a:bodyPr/>
          <a:lstStyle/>
          <a:p>
            <a:pPr eaLnBrk="1" hangingPunct="1"/>
            <a:endParaRPr lang="en-US" dirty="0" smtClean="0">
              <a:latin typeface="Futura Bk" pitchFamily="96"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12"/>
          <p:cNvSpPr>
            <a:spLocks noGrp="1" noChangeArrowheads="1"/>
          </p:cNvSpPr>
          <p:nvPr>
            <p:ph type="hdr" sz="quarter"/>
          </p:nvPr>
        </p:nvSpPr>
        <p:spPr>
          <a:noFill/>
        </p:spPr>
        <p:txBody>
          <a:bodyPr/>
          <a:lstStyle/>
          <a:p>
            <a:r>
              <a:rPr lang="en-US" dirty="0" smtClean="0">
                <a:latin typeface="Futura Bk" pitchFamily="96" charset="0"/>
              </a:rPr>
              <a:t>[Course Title]</a:t>
            </a:r>
          </a:p>
        </p:txBody>
      </p:sp>
      <p:sp>
        <p:nvSpPr>
          <p:cNvPr id="87043" name="Rectangle 13"/>
          <p:cNvSpPr>
            <a:spLocks noGrp="1" noChangeArrowheads="1"/>
          </p:cNvSpPr>
          <p:nvPr>
            <p:ph type="dt" sz="quarter" idx="1"/>
          </p:nvPr>
        </p:nvSpPr>
        <p:spPr>
          <a:xfrm>
            <a:off x="5265809" y="1"/>
            <a:ext cx="4028440" cy="350337"/>
          </a:xfrm>
          <a:prstGeom prst="rect">
            <a:avLst/>
          </a:prstGeom>
          <a:noFill/>
        </p:spPr>
        <p:txBody>
          <a:bodyPr/>
          <a:lstStyle/>
          <a:p>
            <a:r>
              <a:rPr lang="en-US" dirty="0" smtClean="0">
                <a:latin typeface="Futura Bk" pitchFamily="96" charset="0"/>
              </a:rPr>
              <a:t>[Module Title]</a:t>
            </a:r>
          </a:p>
        </p:txBody>
      </p:sp>
      <p:sp>
        <p:nvSpPr>
          <p:cNvPr id="87044" name="Rectangle 14"/>
          <p:cNvSpPr>
            <a:spLocks noGrp="1" noChangeArrowheads="1"/>
          </p:cNvSpPr>
          <p:nvPr>
            <p:ph type="ftr" sz="quarter" idx="4"/>
          </p:nvPr>
        </p:nvSpPr>
        <p:spPr>
          <a:noFill/>
        </p:spPr>
        <p:txBody>
          <a:bodyPr/>
          <a:lstStyle/>
          <a:p>
            <a:r>
              <a:rPr lang="en-US" dirty="0" smtClean="0">
                <a:latin typeface="Futura Bk" pitchFamily="96" charset="0"/>
              </a:rPr>
              <a:t>[Rev. # or date] – © 2007 Hewlett-Packard Development Company, L.P.</a:t>
            </a:r>
          </a:p>
        </p:txBody>
      </p:sp>
      <p:sp>
        <p:nvSpPr>
          <p:cNvPr id="87045" name="Rectangle 2"/>
          <p:cNvSpPr>
            <a:spLocks noGrp="1" noRot="1" noChangeAspect="1" noChangeArrowheads="1" noTextEdit="1"/>
          </p:cNvSpPr>
          <p:nvPr>
            <p:ph type="sldImg"/>
          </p:nvPr>
        </p:nvSpPr>
        <p:spPr>
          <a:xfrm>
            <a:off x="3122613" y="300038"/>
            <a:ext cx="3049587" cy="2286000"/>
          </a:xfrm>
          <a:ln/>
        </p:spPr>
      </p:sp>
      <p:sp>
        <p:nvSpPr>
          <p:cNvPr id="87046" name="Rectangle 3"/>
          <p:cNvSpPr>
            <a:spLocks noGrp="1" noChangeArrowheads="1"/>
          </p:cNvSpPr>
          <p:nvPr>
            <p:ph type="body" idx="1"/>
          </p:nvPr>
        </p:nvSpPr>
        <p:spPr>
          <a:xfrm>
            <a:off x="710142" y="2640344"/>
            <a:ext cx="7858901" cy="4188173"/>
          </a:xfrm>
          <a:noFill/>
          <a:ln/>
        </p:spPr>
        <p:txBody>
          <a:bodyPr/>
          <a:lstStyle/>
          <a:p>
            <a:pPr eaLnBrk="1" hangingPunct="1"/>
            <a:endParaRPr lang="en-US" dirty="0" smtClean="0">
              <a:latin typeface="Futura Bk" pitchFamily="96" charset="0"/>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12"/>
          <p:cNvSpPr>
            <a:spLocks noGrp="1" noChangeArrowheads="1"/>
          </p:cNvSpPr>
          <p:nvPr>
            <p:ph type="hdr" sz="quarter"/>
          </p:nvPr>
        </p:nvSpPr>
        <p:spPr>
          <a:noFill/>
        </p:spPr>
        <p:txBody>
          <a:bodyPr/>
          <a:lstStyle/>
          <a:p>
            <a:r>
              <a:rPr lang="en-US" dirty="0" smtClean="0">
                <a:latin typeface="Futura Bk" pitchFamily="96" charset="0"/>
              </a:rPr>
              <a:t>[Course Title]</a:t>
            </a:r>
          </a:p>
        </p:txBody>
      </p:sp>
      <p:sp>
        <p:nvSpPr>
          <p:cNvPr id="87043" name="Rectangle 13"/>
          <p:cNvSpPr>
            <a:spLocks noGrp="1" noChangeArrowheads="1"/>
          </p:cNvSpPr>
          <p:nvPr>
            <p:ph type="dt" sz="quarter" idx="1"/>
          </p:nvPr>
        </p:nvSpPr>
        <p:spPr>
          <a:xfrm>
            <a:off x="5265809" y="1"/>
            <a:ext cx="4028440" cy="350337"/>
          </a:xfrm>
          <a:prstGeom prst="rect">
            <a:avLst/>
          </a:prstGeom>
          <a:noFill/>
        </p:spPr>
        <p:txBody>
          <a:bodyPr/>
          <a:lstStyle/>
          <a:p>
            <a:r>
              <a:rPr lang="en-US" dirty="0" smtClean="0">
                <a:latin typeface="Futura Bk" pitchFamily="96" charset="0"/>
              </a:rPr>
              <a:t>[Module Title]</a:t>
            </a:r>
          </a:p>
        </p:txBody>
      </p:sp>
      <p:sp>
        <p:nvSpPr>
          <p:cNvPr id="87044" name="Rectangle 14"/>
          <p:cNvSpPr>
            <a:spLocks noGrp="1" noChangeArrowheads="1"/>
          </p:cNvSpPr>
          <p:nvPr>
            <p:ph type="ftr" sz="quarter" idx="4"/>
          </p:nvPr>
        </p:nvSpPr>
        <p:spPr>
          <a:noFill/>
        </p:spPr>
        <p:txBody>
          <a:bodyPr/>
          <a:lstStyle/>
          <a:p>
            <a:r>
              <a:rPr lang="en-US" dirty="0" smtClean="0">
                <a:latin typeface="Futura Bk" pitchFamily="96" charset="0"/>
              </a:rPr>
              <a:t>[Rev. # or date] – © 2007 Hewlett-Packard Development Company, L.P.</a:t>
            </a:r>
          </a:p>
        </p:txBody>
      </p:sp>
      <p:sp>
        <p:nvSpPr>
          <p:cNvPr id="87045" name="Rectangle 2"/>
          <p:cNvSpPr>
            <a:spLocks noGrp="1" noRot="1" noChangeAspect="1" noChangeArrowheads="1" noTextEdit="1"/>
          </p:cNvSpPr>
          <p:nvPr>
            <p:ph type="sldImg"/>
          </p:nvPr>
        </p:nvSpPr>
        <p:spPr>
          <a:xfrm>
            <a:off x="3122613" y="300038"/>
            <a:ext cx="3049587" cy="2286000"/>
          </a:xfrm>
          <a:ln/>
        </p:spPr>
      </p:sp>
      <p:sp>
        <p:nvSpPr>
          <p:cNvPr id="87046" name="Rectangle 3"/>
          <p:cNvSpPr>
            <a:spLocks noGrp="1" noChangeArrowheads="1"/>
          </p:cNvSpPr>
          <p:nvPr>
            <p:ph type="body" idx="1"/>
          </p:nvPr>
        </p:nvSpPr>
        <p:spPr>
          <a:xfrm>
            <a:off x="710142" y="2640344"/>
            <a:ext cx="7858901" cy="4188173"/>
          </a:xfrm>
          <a:noFill/>
          <a:ln/>
        </p:spPr>
        <p:txBody>
          <a:bodyPr/>
          <a:lstStyle/>
          <a:p>
            <a:pPr eaLnBrk="1" hangingPunct="1"/>
            <a:endParaRPr lang="en-US" dirty="0" smtClean="0">
              <a:latin typeface="Futura Bk" pitchFamily="96" charset="0"/>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12"/>
          <p:cNvSpPr>
            <a:spLocks noGrp="1" noChangeArrowheads="1"/>
          </p:cNvSpPr>
          <p:nvPr>
            <p:ph type="hdr" sz="quarter"/>
          </p:nvPr>
        </p:nvSpPr>
        <p:spPr>
          <a:noFill/>
        </p:spPr>
        <p:txBody>
          <a:bodyPr/>
          <a:lstStyle/>
          <a:p>
            <a:r>
              <a:rPr lang="en-US" dirty="0" smtClean="0">
                <a:latin typeface="Futura Bk" pitchFamily="96" charset="0"/>
              </a:rPr>
              <a:t>[Course Title]</a:t>
            </a:r>
          </a:p>
        </p:txBody>
      </p:sp>
      <p:sp>
        <p:nvSpPr>
          <p:cNvPr id="87043" name="Rectangle 13"/>
          <p:cNvSpPr>
            <a:spLocks noGrp="1" noChangeArrowheads="1"/>
          </p:cNvSpPr>
          <p:nvPr>
            <p:ph type="dt" sz="quarter" idx="1"/>
          </p:nvPr>
        </p:nvSpPr>
        <p:spPr>
          <a:xfrm>
            <a:off x="5265809" y="1"/>
            <a:ext cx="4028440" cy="350337"/>
          </a:xfrm>
          <a:prstGeom prst="rect">
            <a:avLst/>
          </a:prstGeom>
          <a:noFill/>
        </p:spPr>
        <p:txBody>
          <a:bodyPr/>
          <a:lstStyle/>
          <a:p>
            <a:r>
              <a:rPr lang="en-US" dirty="0" smtClean="0">
                <a:latin typeface="Futura Bk" pitchFamily="96" charset="0"/>
              </a:rPr>
              <a:t>[Module Title]</a:t>
            </a:r>
          </a:p>
        </p:txBody>
      </p:sp>
      <p:sp>
        <p:nvSpPr>
          <p:cNvPr id="87044" name="Rectangle 14"/>
          <p:cNvSpPr>
            <a:spLocks noGrp="1" noChangeArrowheads="1"/>
          </p:cNvSpPr>
          <p:nvPr>
            <p:ph type="ftr" sz="quarter" idx="4"/>
          </p:nvPr>
        </p:nvSpPr>
        <p:spPr>
          <a:noFill/>
        </p:spPr>
        <p:txBody>
          <a:bodyPr/>
          <a:lstStyle/>
          <a:p>
            <a:r>
              <a:rPr lang="en-US" dirty="0" smtClean="0">
                <a:latin typeface="Futura Bk" pitchFamily="96" charset="0"/>
              </a:rPr>
              <a:t>[Rev. # or date] – © 2007 Hewlett-Packard Development Company, L.P.</a:t>
            </a:r>
          </a:p>
        </p:txBody>
      </p:sp>
      <p:sp>
        <p:nvSpPr>
          <p:cNvPr id="87045" name="Rectangle 2"/>
          <p:cNvSpPr>
            <a:spLocks noGrp="1" noRot="1" noChangeAspect="1" noChangeArrowheads="1" noTextEdit="1"/>
          </p:cNvSpPr>
          <p:nvPr>
            <p:ph type="sldImg"/>
          </p:nvPr>
        </p:nvSpPr>
        <p:spPr>
          <a:xfrm>
            <a:off x="3122613" y="300038"/>
            <a:ext cx="3049587" cy="2286000"/>
          </a:xfrm>
          <a:ln/>
        </p:spPr>
      </p:sp>
      <p:sp>
        <p:nvSpPr>
          <p:cNvPr id="87046" name="Rectangle 3"/>
          <p:cNvSpPr>
            <a:spLocks noGrp="1" noChangeArrowheads="1"/>
          </p:cNvSpPr>
          <p:nvPr>
            <p:ph type="body" idx="1"/>
          </p:nvPr>
        </p:nvSpPr>
        <p:spPr>
          <a:xfrm>
            <a:off x="710142" y="2640344"/>
            <a:ext cx="7858901" cy="4188173"/>
          </a:xfrm>
          <a:noFill/>
          <a:ln/>
        </p:spPr>
        <p:txBody>
          <a:bodyPr/>
          <a:lstStyle/>
          <a:p>
            <a:pPr eaLnBrk="1" hangingPunct="1"/>
            <a:endParaRPr lang="en-US" dirty="0" smtClean="0">
              <a:latin typeface="Futura Bk" pitchFamily="96" charset="0"/>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12"/>
          <p:cNvSpPr>
            <a:spLocks noGrp="1" noChangeArrowheads="1"/>
          </p:cNvSpPr>
          <p:nvPr>
            <p:ph type="hdr" sz="quarter"/>
          </p:nvPr>
        </p:nvSpPr>
        <p:spPr>
          <a:noFill/>
        </p:spPr>
        <p:txBody>
          <a:bodyPr/>
          <a:lstStyle/>
          <a:p>
            <a:r>
              <a:rPr lang="en-US" dirty="0" smtClean="0">
                <a:latin typeface="Futura Bk" pitchFamily="96" charset="0"/>
              </a:rPr>
              <a:t>[Course Title]</a:t>
            </a:r>
          </a:p>
        </p:txBody>
      </p:sp>
      <p:sp>
        <p:nvSpPr>
          <p:cNvPr id="87043" name="Rectangle 13"/>
          <p:cNvSpPr>
            <a:spLocks noGrp="1" noChangeArrowheads="1"/>
          </p:cNvSpPr>
          <p:nvPr>
            <p:ph type="dt" sz="quarter" idx="1"/>
          </p:nvPr>
        </p:nvSpPr>
        <p:spPr>
          <a:xfrm>
            <a:off x="5265809" y="1"/>
            <a:ext cx="4028440" cy="350337"/>
          </a:xfrm>
          <a:prstGeom prst="rect">
            <a:avLst/>
          </a:prstGeom>
          <a:noFill/>
        </p:spPr>
        <p:txBody>
          <a:bodyPr/>
          <a:lstStyle/>
          <a:p>
            <a:r>
              <a:rPr lang="en-US" dirty="0" smtClean="0">
                <a:latin typeface="Futura Bk" pitchFamily="96" charset="0"/>
              </a:rPr>
              <a:t>[Module Title]</a:t>
            </a:r>
          </a:p>
        </p:txBody>
      </p:sp>
      <p:sp>
        <p:nvSpPr>
          <p:cNvPr id="87044" name="Rectangle 14"/>
          <p:cNvSpPr>
            <a:spLocks noGrp="1" noChangeArrowheads="1"/>
          </p:cNvSpPr>
          <p:nvPr>
            <p:ph type="ftr" sz="quarter" idx="4"/>
          </p:nvPr>
        </p:nvSpPr>
        <p:spPr>
          <a:noFill/>
        </p:spPr>
        <p:txBody>
          <a:bodyPr/>
          <a:lstStyle/>
          <a:p>
            <a:r>
              <a:rPr lang="en-US" dirty="0" smtClean="0">
                <a:latin typeface="Futura Bk" pitchFamily="96" charset="0"/>
              </a:rPr>
              <a:t>[Rev. # or date] – © 2007 Hewlett-Packard Development Company, L.P.</a:t>
            </a:r>
          </a:p>
        </p:txBody>
      </p:sp>
      <p:sp>
        <p:nvSpPr>
          <p:cNvPr id="87045" name="Rectangle 2"/>
          <p:cNvSpPr>
            <a:spLocks noGrp="1" noRot="1" noChangeAspect="1" noChangeArrowheads="1" noTextEdit="1"/>
          </p:cNvSpPr>
          <p:nvPr>
            <p:ph type="sldImg"/>
          </p:nvPr>
        </p:nvSpPr>
        <p:spPr>
          <a:xfrm>
            <a:off x="3122613" y="300038"/>
            <a:ext cx="3049587" cy="2286000"/>
          </a:xfrm>
          <a:ln/>
        </p:spPr>
      </p:sp>
      <p:sp>
        <p:nvSpPr>
          <p:cNvPr id="87046" name="Rectangle 3"/>
          <p:cNvSpPr>
            <a:spLocks noGrp="1" noChangeArrowheads="1"/>
          </p:cNvSpPr>
          <p:nvPr>
            <p:ph type="body" idx="1"/>
          </p:nvPr>
        </p:nvSpPr>
        <p:spPr>
          <a:xfrm>
            <a:off x="710142" y="2640344"/>
            <a:ext cx="7858901" cy="4188173"/>
          </a:xfrm>
          <a:noFill/>
          <a:ln/>
        </p:spPr>
        <p:txBody>
          <a:bodyPr/>
          <a:lstStyle/>
          <a:p>
            <a:pPr eaLnBrk="1" hangingPunct="1"/>
            <a:endParaRPr lang="en-US" dirty="0" smtClean="0">
              <a:latin typeface="Futura Bk" pitchFamily="96" charset="0"/>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11"/>
          <p:cNvSpPr>
            <a:spLocks noGrp="1" noChangeArrowheads="1"/>
          </p:cNvSpPr>
          <p:nvPr>
            <p:ph type="sldNum" sz="quarter" idx="5"/>
          </p:nvPr>
        </p:nvSpPr>
        <p:spPr/>
        <p:txBody>
          <a:bodyPr/>
          <a:lstStyle/>
          <a:p>
            <a:pPr>
              <a:defRPr/>
            </a:pPr>
            <a:fld id="{49C7FBC0-5DE3-441E-87F4-C288B61E55C9}" type="slidenum">
              <a:rPr lang="en-US" smtClean="0"/>
              <a:pPr>
                <a:defRPr/>
              </a:pPr>
              <a:t>44</a:t>
            </a:fld>
            <a:endParaRPr lang="en-US" dirty="0" smtClean="0"/>
          </a:p>
        </p:txBody>
      </p:sp>
      <p:sp>
        <p:nvSpPr>
          <p:cNvPr id="58372" name="Rectangle 2"/>
          <p:cNvSpPr>
            <a:spLocks noGrp="1" noRot="1" noChangeAspect="1" noChangeArrowheads="1" noTextEdit="1"/>
          </p:cNvSpPr>
          <p:nvPr>
            <p:ph type="sldImg"/>
          </p:nvPr>
        </p:nvSpPr>
        <p:spPr bwMode="auto">
          <a:xfrm>
            <a:off x="5013325" y="173038"/>
            <a:ext cx="2794000" cy="2095500"/>
          </a:xfrm>
          <a:prstGeom prst="rect">
            <a:avLst/>
          </a:prstGeom>
          <a:noFill/>
          <a:ln>
            <a:miter lim="800000"/>
            <a:headEnd/>
            <a:tailEnd/>
          </a:ln>
        </p:spPr>
      </p:sp>
      <p:sp>
        <p:nvSpPr>
          <p:cNvPr id="58373" name="Rectangle 3"/>
          <p:cNvSpPr>
            <a:spLocks noGrp="1" noChangeArrowheads="1"/>
          </p:cNvSpPr>
          <p:nvPr>
            <p:ph type="body" idx="1"/>
          </p:nvPr>
        </p:nvSpPr>
        <p:spPr>
          <a:noFill/>
          <a:ln/>
        </p:spPr>
        <p:txBody>
          <a:bodyPr/>
          <a:lstStyle/>
          <a:p>
            <a:pPr eaLnBrk="1" hangingPunct="1">
              <a:buFontTx/>
              <a:buNone/>
            </a:pPr>
            <a:endParaRPr lang="en-AU" dirty="0"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686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14FB0745-B2C6-4204-A946-B2C451231D54}" type="slidenum">
              <a:rPr lang="en-US" smtClean="0"/>
              <a:pPr/>
              <a:t>45</a:t>
            </a:fld>
            <a:endParaRPr lang="en-US" dirty="0" smtClean="0"/>
          </a:p>
        </p:txBody>
      </p:sp>
      <p:sp>
        <p:nvSpPr>
          <p:cNvPr id="676867" name="Rectangle 2"/>
          <p:cNvSpPr>
            <a:spLocks noGrp="1" noRot="1" noChangeAspect="1" noChangeArrowheads="1" noTextEdit="1"/>
          </p:cNvSpPr>
          <p:nvPr>
            <p:ph type="sldImg"/>
          </p:nvPr>
        </p:nvSpPr>
        <p:spPr>
          <a:ln/>
        </p:spPr>
      </p:sp>
      <p:sp>
        <p:nvSpPr>
          <p:cNvPr id="676868" name="Rectangle 3"/>
          <p:cNvSpPr>
            <a:spLocks noGrp="1" noChangeArrowheads="1"/>
          </p:cNvSpPr>
          <p:nvPr>
            <p:ph type="body" idx="1"/>
          </p:nvPr>
        </p:nvSpPr>
        <p:spPr>
          <a:noFill/>
          <a:ln/>
        </p:spPr>
        <p:txBody>
          <a:bodyPr/>
          <a:lstStyle/>
          <a:p>
            <a:endParaRPr lang="en-US" dirty="0"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Grp="1" noChangeArrowheads="1"/>
          </p:cNvSpPr>
          <p:nvPr>
            <p:ph type="hdr" sz="quarter"/>
          </p:nvPr>
        </p:nvSpPr>
        <p:spPr>
          <a:ln/>
        </p:spPr>
        <p:txBody>
          <a:bodyPr/>
          <a:lstStyle/>
          <a:p>
            <a:r>
              <a:rPr lang="en-US" dirty="0"/>
              <a:t>HP Unix Professions Webcast October 2007</a:t>
            </a:r>
          </a:p>
        </p:txBody>
      </p:sp>
      <p:sp>
        <p:nvSpPr>
          <p:cNvPr id="6" name="Rectangle 11"/>
          <p:cNvSpPr>
            <a:spLocks noGrp="1" noChangeArrowheads="1"/>
          </p:cNvSpPr>
          <p:nvPr>
            <p:ph type="sldNum" sz="quarter" idx="5"/>
          </p:nvPr>
        </p:nvSpPr>
        <p:spPr>
          <a:ln/>
        </p:spPr>
        <p:txBody>
          <a:bodyPr/>
          <a:lstStyle/>
          <a:p>
            <a:fld id="{61F5176D-8003-4F60-B687-5177AFF2EFE6}" type="slidenum">
              <a:rPr lang="en-US"/>
              <a:pPr/>
              <a:t>46</a:t>
            </a:fld>
            <a:endParaRPr lang="en-US" dirty="0"/>
          </a:p>
        </p:txBody>
      </p:sp>
      <p:sp>
        <p:nvSpPr>
          <p:cNvPr id="641026" name="Rectangle 2"/>
          <p:cNvSpPr>
            <a:spLocks noGrp="1" noRot="1" noChangeAspect="1" noChangeArrowheads="1" noTextEdit="1"/>
          </p:cNvSpPr>
          <p:nvPr>
            <p:ph type="sldImg"/>
          </p:nvPr>
        </p:nvSpPr>
        <p:spPr>
          <a:ln/>
        </p:spPr>
      </p:sp>
      <p:sp>
        <p:nvSpPr>
          <p:cNvPr id="641027" name="Rectangle 3"/>
          <p:cNvSpPr>
            <a:spLocks noGrp="1" noChangeArrowheads="1"/>
          </p:cNvSpPr>
          <p:nvPr>
            <p:ph type="body" idx="1"/>
          </p:nvPr>
        </p:nvSpPr>
        <p:spPr/>
        <p:txBody>
          <a:bodyPr/>
          <a:lstStyle/>
          <a:p>
            <a:endParaRPr lang="en-AU"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a:spLocks noGrp="1" noChangeArrowheads="1"/>
          </p:cNvSpPr>
          <p:nvPr>
            <p:ph type="hdr" sz="quarter"/>
          </p:nvPr>
        </p:nvSpPr>
        <p:spPr>
          <a:ln/>
        </p:spPr>
        <p:txBody>
          <a:bodyPr/>
          <a:lstStyle/>
          <a:p>
            <a:r>
              <a:rPr lang="en-US" dirty="0"/>
              <a:t>HP Unix Professions Webcast October 2007</a:t>
            </a:r>
          </a:p>
        </p:txBody>
      </p:sp>
      <p:sp>
        <p:nvSpPr>
          <p:cNvPr id="6" name="Rectangle 11"/>
          <p:cNvSpPr>
            <a:spLocks noGrp="1" noChangeArrowheads="1"/>
          </p:cNvSpPr>
          <p:nvPr>
            <p:ph type="sldNum" sz="quarter" idx="5"/>
          </p:nvPr>
        </p:nvSpPr>
        <p:spPr>
          <a:ln/>
        </p:spPr>
        <p:txBody>
          <a:bodyPr/>
          <a:lstStyle/>
          <a:p>
            <a:fld id="{61F5176D-8003-4F60-B687-5177AFF2EFE6}" type="slidenum">
              <a:rPr lang="en-US"/>
              <a:pPr/>
              <a:t>47</a:t>
            </a:fld>
            <a:endParaRPr lang="en-US" dirty="0"/>
          </a:p>
        </p:txBody>
      </p:sp>
      <p:sp>
        <p:nvSpPr>
          <p:cNvPr id="641026" name="Rectangle 2"/>
          <p:cNvSpPr>
            <a:spLocks noGrp="1" noRot="1" noChangeAspect="1" noChangeArrowheads="1" noTextEdit="1"/>
          </p:cNvSpPr>
          <p:nvPr>
            <p:ph type="sldImg"/>
          </p:nvPr>
        </p:nvSpPr>
        <p:spPr>
          <a:ln/>
        </p:spPr>
      </p:sp>
      <p:sp>
        <p:nvSpPr>
          <p:cNvPr id="641027" name="Rectangle 3"/>
          <p:cNvSpPr>
            <a:spLocks noGrp="1" noChangeArrowheads="1"/>
          </p:cNvSpPr>
          <p:nvPr>
            <p:ph type="body" idx="1"/>
          </p:nvPr>
        </p:nvSpPr>
        <p:spPr/>
        <p:txBody>
          <a:bodyPr/>
          <a:lstStyle/>
          <a:p>
            <a:endParaRPr lang="en-AU"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12"/>
          <p:cNvSpPr>
            <a:spLocks noGrp="1" noChangeArrowheads="1"/>
          </p:cNvSpPr>
          <p:nvPr>
            <p:ph type="hdr" sz="quarter"/>
          </p:nvPr>
        </p:nvSpPr>
        <p:spPr>
          <a:noFill/>
        </p:spPr>
        <p:txBody>
          <a:bodyPr/>
          <a:lstStyle/>
          <a:p>
            <a:r>
              <a:rPr lang="en-US" dirty="0" smtClean="0">
                <a:latin typeface="Futura Bk" pitchFamily="96" charset="0"/>
              </a:rPr>
              <a:t>[Course Title]</a:t>
            </a:r>
          </a:p>
        </p:txBody>
      </p:sp>
      <p:sp>
        <p:nvSpPr>
          <p:cNvPr id="81923" name="Rectangle 13"/>
          <p:cNvSpPr>
            <a:spLocks noGrp="1" noChangeArrowheads="1"/>
          </p:cNvSpPr>
          <p:nvPr>
            <p:ph type="dt" sz="quarter" idx="1"/>
          </p:nvPr>
        </p:nvSpPr>
        <p:spPr>
          <a:xfrm>
            <a:off x="5265809" y="1"/>
            <a:ext cx="4028440" cy="350337"/>
          </a:xfrm>
          <a:prstGeom prst="rect">
            <a:avLst/>
          </a:prstGeom>
          <a:noFill/>
        </p:spPr>
        <p:txBody>
          <a:bodyPr/>
          <a:lstStyle/>
          <a:p>
            <a:r>
              <a:rPr lang="en-US" dirty="0" smtClean="0">
                <a:latin typeface="Futura Bk" pitchFamily="96" charset="0"/>
              </a:rPr>
              <a:t>[Module Title]</a:t>
            </a:r>
          </a:p>
        </p:txBody>
      </p:sp>
      <p:sp>
        <p:nvSpPr>
          <p:cNvPr id="81924" name="Rectangle 14"/>
          <p:cNvSpPr>
            <a:spLocks noGrp="1" noChangeArrowheads="1"/>
          </p:cNvSpPr>
          <p:nvPr>
            <p:ph type="ftr" sz="quarter" idx="4"/>
          </p:nvPr>
        </p:nvSpPr>
        <p:spPr>
          <a:noFill/>
        </p:spPr>
        <p:txBody>
          <a:bodyPr/>
          <a:lstStyle/>
          <a:p>
            <a:r>
              <a:rPr lang="en-US" dirty="0" smtClean="0">
                <a:latin typeface="Futura Bk" pitchFamily="96" charset="0"/>
              </a:rPr>
              <a:t>[Rev. # or date] – © 2007 Hewlett-Packard Development Company, L.P.</a:t>
            </a:r>
          </a:p>
        </p:txBody>
      </p:sp>
      <p:sp>
        <p:nvSpPr>
          <p:cNvPr id="81925" name="Rectangle 2"/>
          <p:cNvSpPr>
            <a:spLocks noGrp="1" noRot="1" noChangeAspect="1" noChangeArrowheads="1" noTextEdit="1"/>
          </p:cNvSpPr>
          <p:nvPr>
            <p:ph type="sldImg"/>
          </p:nvPr>
        </p:nvSpPr>
        <p:spPr>
          <a:xfrm>
            <a:off x="3122613" y="300038"/>
            <a:ext cx="3049587" cy="2286000"/>
          </a:xfrm>
          <a:ln/>
        </p:spPr>
      </p:sp>
      <p:sp>
        <p:nvSpPr>
          <p:cNvPr id="81926" name="Rectangle 3"/>
          <p:cNvSpPr>
            <a:spLocks noGrp="1" noChangeArrowheads="1"/>
          </p:cNvSpPr>
          <p:nvPr>
            <p:ph type="body" idx="1"/>
          </p:nvPr>
        </p:nvSpPr>
        <p:spPr>
          <a:xfrm>
            <a:off x="710142" y="2640344"/>
            <a:ext cx="7858901" cy="4188173"/>
          </a:xfrm>
          <a:noFill/>
          <a:ln/>
        </p:spPr>
        <p:txBody>
          <a:bodyPr/>
          <a:lstStyle/>
          <a:p>
            <a:pPr eaLnBrk="1" hangingPunct="1"/>
            <a:endParaRPr lang="en-US" dirty="0" smtClean="0">
              <a:latin typeface="Futura Bk" pitchFamily="96" charset="0"/>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12"/>
          <p:cNvSpPr>
            <a:spLocks noGrp="1" noChangeArrowheads="1"/>
          </p:cNvSpPr>
          <p:nvPr>
            <p:ph type="hdr" sz="quarter"/>
          </p:nvPr>
        </p:nvSpPr>
        <p:spPr>
          <a:noFill/>
        </p:spPr>
        <p:txBody>
          <a:bodyPr/>
          <a:lstStyle/>
          <a:p>
            <a:r>
              <a:rPr lang="en-US" dirty="0" smtClean="0">
                <a:latin typeface="Futura Bk" pitchFamily="96" charset="0"/>
              </a:rPr>
              <a:t>[Course Title]</a:t>
            </a:r>
          </a:p>
        </p:txBody>
      </p:sp>
      <p:sp>
        <p:nvSpPr>
          <p:cNvPr id="81923" name="Rectangle 13"/>
          <p:cNvSpPr>
            <a:spLocks noGrp="1" noChangeArrowheads="1"/>
          </p:cNvSpPr>
          <p:nvPr>
            <p:ph type="dt" sz="quarter" idx="1"/>
          </p:nvPr>
        </p:nvSpPr>
        <p:spPr>
          <a:xfrm>
            <a:off x="5265809" y="1"/>
            <a:ext cx="4028440" cy="350337"/>
          </a:xfrm>
          <a:prstGeom prst="rect">
            <a:avLst/>
          </a:prstGeom>
          <a:noFill/>
        </p:spPr>
        <p:txBody>
          <a:bodyPr/>
          <a:lstStyle/>
          <a:p>
            <a:r>
              <a:rPr lang="en-US" dirty="0" smtClean="0">
                <a:latin typeface="Futura Bk" pitchFamily="96" charset="0"/>
              </a:rPr>
              <a:t>[Module Title]</a:t>
            </a:r>
          </a:p>
        </p:txBody>
      </p:sp>
      <p:sp>
        <p:nvSpPr>
          <p:cNvPr id="81924" name="Rectangle 14"/>
          <p:cNvSpPr>
            <a:spLocks noGrp="1" noChangeArrowheads="1"/>
          </p:cNvSpPr>
          <p:nvPr>
            <p:ph type="ftr" sz="quarter" idx="4"/>
          </p:nvPr>
        </p:nvSpPr>
        <p:spPr>
          <a:noFill/>
        </p:spPr>
        <p:txBody>
          <a:bodyPr/>
          <a:lstStyle/>
          <a:p>
            <a:r>
              <a:rPr lang="en-US" dirty="0" smtClean="0">
                <a:latin typeface="Futura Bk" pitchFamily="96" charset="0"/>
              </a:rPr>
              <a:t>[Rev. # or date] – © 2007 Hewlett-Packard Development Company, L.P.</a:t>
            </a:r>
          </a:p>
        </p:txBody>
      </p:sp>
      <p:sp>
        <p:nvSpPr>
          <p:cNvPr id="81925" name="Rectangle 2"/>
          <p:cNvSpPr>
            <a:spLocks noGrp="1" noRot="1" noChangeAspect="1" noChangeArrowheads="1" noTextEdit="1"/>
          </p:cNvSpPr>
          <p:nvPr>
            <p:ph type="sldImg"/>
          </p:nvPr>
        </p:nvSpPr>
        <p:spPr>
          <a:xfrm>
            <a:off x="3122613" y="300038"/>
            <a:ext cx="3049587" cy="2286000"/>
          </a:xfrm>
          <a:ln/>
        </p:spPr>
      </p:sp>
      <p:sp>
        <p:nvSpPr>
          <p:cNvPr id="81926" name="Rectangle 3"/>
          <p:cNvSpPr>
            <a:spLocks noGrp="1" noChangeArrowheads="1"/>
          </p:cNvSpPr>
          <p:nvPr>
            <p:ph type="body" idx="1"/>
          </p:nvPr>
        </p:nvSpPr>
        <p:spPr>
          <a:xfrm>
            <a:off x="710142" y="2640344"/>
            <a:ext cx="7858901" cy="4188173"/>
          </a:xfrm>
          <a:noFill/>
          <a:ln/>
        </p:spPr>
        <p:txBody>
          <a:bodyPr/>
          <a:lstStyle/>
          <a:p>
            <a:pPr eaLnBrk="1" hangingPunct="1"/>
            <a:endParaRPr lang="en-US" dirty="0" smtClean="0">
              <a:latin typeface="Futura Bk" pitchFamily="96" charset="0"/>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12"/>
          <p:cNvSpPr>
            <a:spLocks noGrp="1" noChangeArrowheads="1"/>
          </p:cNvSpPr>
          <p:nvPr>
            <p:ph type="hdr" sz="quarter"/>
          </p:nvPr>
        </p:nvSpPr>
        <p:spPr>
          <a:noFill/>
        </p:spPr>
        <p:txBody>
          <a:bodyPr/>
          <a:lstStyle/>
          <a:p>
            <a:r>
              <a:rPr lang="en-US" dirty="0" smtClean="0">
                <a:latin typeface="Futura Bk" pitchFamily="96" charset="0"/>
              </a:rPr>
              <a:t>[Course Title]</a:t>
            </a:r>
          </a:p>
        </p:txBody>
      </p:sp>
      <p:sp>
        <p:nvSpPr>
          <p:cNvPr id="81923" name="Rectangle 13"/>
          <p:cNvSpPr>
            <a:spLocks noGrp="1" noChangeArrowheads="1"/>
          </p:cNvSpPr>
          <p:nvPr>
            <p:ph type="dt" sz="quarter" idx="1"/>
          </p:nvPr>
        </p:nvSpPr>
        <p:spPr>
          <a:xfrm>
            <a:off x="5265809" y="1"/>
            <a:ext cx="4028440" cy="350337"/>
          </a:xfrm>
          <a:prstGeom prst="rect">
            <a:avLst/>
          </a:prstGeom>
          <a:noFill/>
        </p:spPr>
        <p:txBody>
          <a:bodyPr/>
          <a:lstStyle/>
          <a:p>
            <a:r>
              <a:rPr lang="en-US" dirty="0" smtClean="0">
                <a:latin typeface="Futura Bk" pitchFamily="96" charset="0"/>
              </a:rPr>
              <a:t>[Module Title]</a:t>
            </a:r>
          </a:p>
        </p:txBody>
      </p:sp>
      <p:sp>
        <p:nvSpPr>
          <p:cNvPr id="81924" name="Rectangle 14"/>
          <p:cNvSpPr>
            <a:spLocks noGrp="1" noChangeArrowheads="1"/>
          </p:cNvSpPr>
          <p:nvPr>
            <p:ph type="ftr" sz="quarter" idx="4"/>
          </p:nvPr>
        </p:nvSpPr>
        <p:spPr>
          <a:noFill/>
        </p:spPr>
        <p:txBody>
          <a:bodyPr/>
          <a:lstStyle/>
          <a:p>
            <a:r>
              <a:rPr lang="en-US" dirty="0" smtClean="0">
                <a:latin typeface="Futura Bk" pitchFamily="96" charset="0"/>
              </a:rPr>
              <a:t>[Rev. # or date] – © 2007 Hewlett-Packard Development Company, L.P.</a:t>
            </a:r>
          </a:p>
        </p:txBody>
      </p:sp>
      <p:sp>
        <p:nvSpPr>
          <p:cNvPr id="81925" name="Rectangle 2"/>
          <p:cNvSpPr>
            <a:spLocks noGrp="1" noRot="1" noChangeAspect="1" noChangeArrowheads="1" noTextEdit="1"/>
          </p:cNvSpPr>
          <p:nvPr>
            <p:ph type="sldImg"/>
          </p:nvPr>
        </p:nvSpPr>
        <p:spPr>
          <a:xfrm>
            <a:off x="3122613" y="300038"/>
            <a:ext cx="3049587" cy="2286000"/>
          </a:xfrm>
          <a:ln/>
        </p:spPr>
      </p:sp>
      <p:sp>
        <p:nvSpPr>
          <p:cNvPr id="81926" name="Rectangle 3"/>
          <p:cNvSpPr>
            <a:spLocks noGrp="1" noChangeArrowheads="1"/>
          </p:cNvSpPr>
          <p:nvPr>
            <p:ph type="body" idx="1"/>
          </p:nvPr>
        </p:nvSpPr>
        <p:spPr>
          <a:xfrm>
            <a:off x="710142" y="2640344"/>
            <a:ext cx="7858901" cy="4188173"/>
          </a:xfrm>
          <a:noFill/>
          <a:ln/>
        </p:spPr>
        <p:txBody>
          <a:bodyPr/>
          <a:lstStyle/>
          <a:p>
            <a:pPr eaLnBrk="1" hangingPunct="1"/>
            <a:endParaRPr lang="en-US" dirty="0" smtClean="0">
              <a:latin typeface="Futura Bk" pitchFamily="96" charset="0"/>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12"/>
          <p:cNvSpPr>
            <a:spLocks noGrp="1" noChangeArrowheads="1"/>
          </p:cNvSpPr>
          <p:nvPr>
            <p:ph type="hdr" sz="quarter"/>
          </p:nvPr>
        </p:nvSpPr>
        <p:spPr>
          <a:noFill/>
        </p:spPr>
        <p:txBody>
          <a:bodyPr/>
          <a:lstStyle/>
          <a:p>
            <a:r>
              <a:rPr lang="en-US" dirty="0" smtClean="0">
                <a:latin typeface="Futura Bk" pitchFamily="96" charset="0"/>
              </a:rPr>
              <a:t>[Course Title]</a:t>
            </a:r>
          </a:p>
        </p:txBody>
      </p:sp>
      <p:sp>
        <p:nvSpPr>
          <p:cNvPr id="81923" name="Rectangle 13"/>
          <p:cNvSpPr>
            <a:spLocks noGrp="1" noChangeArrowheads="1"/>
          </p:cNvSpPr>
          <p:nvPr>
            <p:ph type="dt" sz="quarter" idx="1"/>
          </p:nvPr>
        </p:nvSpPr>
        <p:spPr>
          <a:xfrm>
            <a:off x="5265809" y="1"/>
            <a:ext cx="4028440" cy="350337"/>
          </a:xfrm>
          <a:prstGeom prst="rect">
            <a:avLst/>
          </a:prstGeom>
          <a:noFill/>
        </p:spPr>
        <p:txBody>
          <a:bodyPr/>
          <a:lstStyle/>
          <a:p>
            <a:r>
              <a:rPr lang="en-US" dirty="0" smtClean="0">
                <a:latin typeface="Futura Bk" pitchFamily="96" charset="0"/>
              </a:rPr>
              <a:t>[Module Title]</a:t>
            </a:r>
          </a:p>
        </p:txBody>
      </p:sp>
      <p:sp>
        <p:nvSpPr>
          <p:cNvPr id="81924" name="Rectangle 14"/>
          <p:cNvSpPr>
            <a:spLocks noGrp="1" noChangeArrowheads="1"/>
          </p:cNvSpPr>
          <p:nvPr>
            <p:ph type="ftr" sz="quarter" idx="4"/>
          </p:nvPr>
        </p:nvSpPr>
        <p:spPr>
          <a:noFill/>
        </p:spPr>
        <p:txBody>
          <a:bodyPr/>
          <a:lstStyle/>
          <a:p>
            <a:r>
              <a:rPr lang="en-US" dirty="0" smtClean="0">
                <a:latin typeface="Futura Bk" pitchFamily="96" charset="0"/>
              </a:rPr>
              <a:t>[Rev. # or date] – © 2007 Hewlett-Packard Development Company, L.P.</a:t>
            </a:r>
          </a:p>
        </p:txBody>
      </p:sp>
      <p:sp>
        <p:nvSpPr>
          <p:cNvPr id="81925" name="Rectangle 2"/>
          <p:cNvSpPr>
            <a:spLocks noGrp="1" noRot="1" noChangeAspect="1" noChangeArrowheads="1" noTextEdit="1"/>
          </p:cNvSpPr>
          <p:nvPr>
            <p:ph type="sldImg"/>
          </p:nvPr>
        </p:nvSpPr>
        <p:spPr>
          <a:xfrm>
            <a:off x="3122613" y="300038"/>
            <a:ext cx="3049587" cy="2286000"/>
          </a:xfrm>
          <a:ln/>
        </p:spPr>
      </p:sp>
      <p:sp>
        <p:nvSpPr>
          <p:cNvPr id="81926" name="Rectangle 3"/>
          <p:cNvSpPr>
            <a:spLocks noGrp="1" noChangeArrowheads="1"/>
          </p:cNvSpPr>
          <p:nvPr>
            <p:ph type="body" idx="1"/>
          </p:nvPr>
        </p:nvSpPr>
        <p:spPr>
          <a:xfrm>
            <a:off x="710142" y="2640344"/>
            <a:ext cx="7858901" cy="4188173"/>
          </a:xfrm>
          <a:noFill/>
          <a:ln/>
        </p:spPr>
        <p:txBody>
          <a:bodyPr/>
          <a:lstStyle/>
          <a:p>
            <a:pPr eaLnBrk="1" hangingPunct="1"/>
            <a:endParaRPr lang="en-US" dirty="0" smtClean="0">
              <a:latin typeface="Futura Bk" pitchFamily="96" charset="0"/>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12"/>
          <p:cNvSpPr>
            <a:spLocks noGrp="1" noChangeArrowheads="1"/>
          </p:cNvSpPr>
          <p:nvPr>
            <p:ph type="hdr" sz="quarter"/>
          </p:nvPr>
        </p:nvSpPr>
        <p:spPr>
          <a:noFill/>
        </p:spPr>
        <p:txBody>
          <a:bodyPr/>
          <a:lstStyle/>
          <a:p>
            <a:r>
              <a:rPr lang="en-US" dirty="0" smtClean="0">
                <a:latin typeface="Futura Bk" pitchFamily="96" charset="0"/>
              </a:rPr>
              <a:t>[Course Title]</a:t>
            </a:r>
          </a:p>
        </p:txBody>
      </p:sp>
      <p:sp>
        <p:nvSpPr>
          <p:cNvPr id="81923" name="Rectangle 13"/>
          <p:cNvSpPr>
            <a:spLocks noGrp="1" noChangeArrowheads="1"/>
          </p:cNvSpPr>
          <p:nvPr>
            <p:ph type="dt" sz="quarter" idx="1"/>
          </p:nvPr>
        </p:nvSpPr>
        <p:spPr>
          <a:xfrm>
            <a:off x="5265809" y="1"/>
            <a:ext cx="4028440" cy="350337"/>
          </a:xfrm>
          <a:prstGeom prst="rect">
            <a:avLst/>
          </a:prstGeom>
          <a:noFill/>
        </p:spPr>
        <p:txBody>
          <a:bodyPr/>
          <a:lstStyle/>
          <a:p>
            <a:r>
              <a:rPr lang="en-US" dirty="0" smtClean="0">
                <a:latin typeface="Futura Bk" pitchFamily="96" charset="0"/>
              </a:rPr>
              <a:t>[Module Title]</a:t>
            </a:r>
          </a:p>
        </p:txBody>
      </p:sp>
      <p:sp>
        <p:nvSpPr>
          <p:cNvPr id="81924" name="Rectangle 14"/>
          <p:cNvSpPr>
            <a:spLocks noGrp="1" noChangeArrowheads="1"/>
          </p:cNvSpPr>
          <p:nvPr>
            <p:ph type="ftr" sz="quarter" idx="4"/>
          </p:nvPr>
        </p:nvSpPr>
        <p:spPr>
          <a:noFill/>
        </p:spPr>
        <p:txBody>
          <a:bodyPr/>
          <a:lstStyle/>
          <a:p>
            <a:r>
              <a:rPr lang="en-US" dirty="0" smtClean="0">
                <a:latin typeface="Futura Bk" pitchFamily="96" charset="0"/>
              </a:rPr>
              <a:t>[Rev. # or date] – © 2007 Hewlett-Packard Development Company, L.P.</a:t>
            </a:r>
          </a:p>
        </p:txBody>
      </p:sp>
      <p:sp>
        <p:nvSpPr>
          <p:cNvPr id="81925" name="Rectangle 2"/>
          <p:cNvSpPr>
            <a:spLocks noGrp="1" noRot="1" noChangeAspect="1" noChangeArrowheads="1" noTextEdit="1"/>
          </p:cNvSpPr>
          <p:nvPr>
            <p:ph type="sldImg"/>
          </p:nvPr>
        </p:nvSpPr>
        <p:spPr>
          <a:xfrm>
            <a:off x="3122613" y="300038"/>
            <a:ext cx="3049587" cy="2286000"/>
          </a:xfrm>
          <a:ln/>
        </p:spPr>
      </p:sp>
      <p:sp>
        <p:nvSpPr>
          <p:cNvPr id="81926" name="Rectangle 3"/>
          <p:cNvSpPr>
            <a:spLocks noGrp="1" noChangeArrowheads="1"/>
          </p:cNvSpPr>
          <p:nvPr>
            <p:ph type="body" idx="1"/>
          </p:nvPr>
        </p:nvSpPr>
        <p:spPr>
          <a:xfrm>
            <a:off x="710142" y="2640344"/>
            <a:ext cx="7858901" cy="4188173"/>
          </a:xfrm>
          <a:noFill/>
          <a:ln/>
        </p:spPr>
        <p:txBody>
          <a:bodyPr/>
          <a:lstStyle/>
          <a:p>
            <a:pPr eaLnBrk="1" hangingPunct="1"/>
            <a:endParaRPr lang="en-US" dirty="0" smtClean="0">
              <a:latin typeface="Futura Bk" pitchFamily="96" charset="0"/>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12"/>
          <p:cNvSpPr>
            <a:spLocks noGrp="1" noChangeArrowheads="1"/>
          </p:cNvSpPr>
          <p:nvPr>
            <p:ph type="hdr" sz="quarter"/>
          </p:nvPr>
        </p:nvSpPr>
        <p:spPr>
          <a:noFill/>
        </p:spPr>
        <p:txBody>
          <a:bodyPr/>
          <a:lstStyle/>
          <a:p>
            <a:r>
              <a:rPr lang="en-US" dirty="0" smtClean="0">
                <a:latin typeface="Futura Bk" pitchFamily="96" charset="0"/>
              </a:rPr>
              <a:t>[Course Title]</a:t>
            </a:r>
          </a:p>
        </p:txBody>
      </p:sp>
      <p:sp>
        <p:nvSpPr>
          <p:cNvPr id="81923" name="Rectangle 13"/>
          <p:cNvSpPr>
            <a:spLocks noGrp="1" noChangeArrowheads="1"/>
          </p:cNvSpPr>
          <p:nvPr>
            <p:ph type="dt" sz="quarter" idx="1"/>
          </p:nvPr>
        </p:nvSpPr>
        <p:spPr>
          <a:xfrm>
            <a:off x="5265809" y="1"/>
            <a:ext cx="4028440" cy="350337"/>
          </a:xfrm>
          <a:prstGeom prst="rect">
            <a:avLst/>
          </a:prstGeom>
          <a:noFill/>
        </p:spPr>
        <p:txBody>
          <a:bodyPr/>
          <a:lstStyle/>
          <a:p>
            <a:r>
              <a:rPr lang="en-US" dirty="0" smtClean="0">
                <a:latin typeface="Futura Bk" pitchFamily="96" charset="0"/>
              </a:rPr>
              <a:t>[Module Title]</a:t>
            </a:r>
          </a:p>
        </p:txBody>
      </p:sp>
      <p:sp>
        <p:nvSpPr>
          <p:cNvPr id="81924" name="Rectangle 14"/>
          <p:cNvSpPr>
            <a:spLocks noGrp="1" noChangeArrowheads="1"/>
          </p:cNvSpPr>
          <p:nvPr>
            <p:ph type="ftr" sz="quarter" idx="4"/>
          </p:nvPr>
        </p:nvSpPr>
        <p:spPr>
          <a:noFill/>
        </p:spPr>
        <p:txBody>
          <a:bodyPr/>
          <a:lstStyle/>
          <a:p>
            <a:r>
              <a:rPr lang="en-US" dirty="0" smtClean="0">
                <a:latin typeface="Futura Bk" pitchFamily="96" charset="0"/>
              </a:rPr>
              <a:t>[Rev. # or date] – © 2007 Hewlett-Packard Development Company, L.P.</a:t>
            </a:r>
          </a:p>
        </p:txBody>
      </p:sp>
      <p:sp>
        <p:nvSpPr>
          <p:cNvPr id="81925" name="Rectangle 2"/>
          <p:cNvSpPr>
            <a:spLocks noGrp="1" noRot="1" noChangeAspect="1" noChangeArrowheads="1" noTextEdit="1"/>
          </p:cNvSpPr>
          <p:nvPr>
            <p:ph type="sldImg"/>
          </p:nvPr>
        </p:nvSpPr>
        <p:spPr>
          <a:xfrm>
            <a:off x="3122613" y="300038"/>
            <a:ext cx="3049587" cy="2286000"/>
          </a:xfrm>
          <a:ln/>
        </p:spPr>
      </p:sp>
      <p:sp>
        <p:nvSpPr>
          <p:cNvPr id="81926" name="Rectangle 3"/>
          <p:cNvSpPr>
            <a:spLocks noGrp="1" noChangeArrowheads="1"/>
          </p:cNvSpPr>
          <p:nvPr>
            <p:ph type="body" idx="1"/>
          </p:nvPr>
        </p:nvSpPr>
        <p:spPr>
          <a:xfrm>
            <a:off x="710142" y="2640344"/>
            <a:ext cx="7858901" cy="4188173"/>
          </a:xfrm>
          <a:noFill/>
          <a:ln/>
        </p:spPr>
        <p:txBody>
          <a:bodyPr/>
          <a:lstStyle/>
          <a:p>
            <a:pPr eaLnBrk="1" hangingPunct="1"/>
            <a:endParaRPr lang="en-US" dirty="0" smtClean="0">
              <a:latin typeface="Futura Bk" pitchFamily="96" charset="0"/>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12"/>
          <p:cNvSpPr>
            <a:spLocks noGrp="1" noChangeArrowheads="1"/>
          </p:cNvSpPr>
          <p:nvPr>
            <p:ph type="hdr" sz="quarter"/>
          </p:nvPr>
        </p:nvSpPr>
        <p:spPr>
          <a:noFill/>
        </p:spPr>
        <p:txBody>
          <a:bodyPr/>
          <a:lstStyle/>
          <a:p>
            <a:r>
              <a:rPr lang="en-US" dirty="0" smtClean="0">
                <a:latin typeface="Futura Bk" pitchFamily="96" charset="0"/>
              </a:rPr>
              <a:t>[Course Title]</a:t>
            </a:r>
          </a:p>
        </p:txBody>
      </p:sp>
      <p:sp>
        <p:nvSpPr>
          <p:cNvPr id="81923" name="Rectangle 13"/>
          <p:cNvSpPr>
            <a:spLocks noGrp="1" noChangeArrowheads="1"/>
          </p:cNvSpPr>
          <p:nvPr>
            <p:ph type="dt" sz="quarter" idx="1"/>
          </p:nvPr>
        </p:nvSpPr>
        <p:spPr>
          <a:xfrm>
            <a:off x="5265809" y="1"/>
            <a:ext cx="4028440" cy="350337"/>
          </a:xfrm>
          <a:prstGeom prst="rect">
            <a:avLst/>
          </a:prstGeom>
          <a:noFill/>
        </p:spPr>
        <p:txBody>
          <a:bodyPr/>
          <a:lstStyle/>
          <a:p>
            <a:r>
              <a:rPr lang="en-US" dirty="0" smtClean="0">
                <a:latin typeface="Futura Bk" pitchFamily="96" charset="0"/>
              </a:rPr>
              <a:t>[Module Title]</a:t>
            </a:r>
          </a:p>
        </p:txBody>
      </p:sp>
      <p:sp>
        <p:nvSpPr>
          <p:cNvPr id="81924" name="Rectangle 14"/>
          <p:cNvSpPr>
            <a:spLocks noGrp="1" noChangeArrowheads="1"/>
          </p:cNvSpPr>
          <p:nvPr>
            <p:ph type="ftr" sz="quarter" idx="4"/>
          </p:nvPr>
        </p:nvSpPr>
        <p:spPr>
          <a:noFill/>
        </p:spPr>
        <p:txBody>
          <a:bodyPr/>
          <a:lstStyle/>
          <a:p>
            <a:r>
              <a:rPr lang="en-US" dirty="0" smtClean="0">
                <a:latin typeface="Futura Bk" pitchFamily="96" charset="0"/>
              </a:rPr>
              <a:t>[Rev. # or date] – © 2007 Hewlett-Packard Development Company, L.P.</a:t>
            </a:r>
          </a:p>
        </p:txBody>
      </p:sp>
      <p:sp>
        <p:nvSpPr>
          <p:cNvPr id="81925" name="Rectangle 2"/>
          <p:cNvSpPr>
            <a:spLocks noGrp="1" noRot="1" noChangeAspect="1" noChangeArrowheads="1" noTextEdit="1"/>
          </p:cNvSpPr>
          <p:nvPr>
            <p:ph type="sldImg"/>
          </p:nvPr>
        </p:nvSpPr>
        <p:spPr>
          <a:xfrm>
            <a:off x="3122613" y="300038"/>
            <a:ext cx="3049587" cy="2286000"/>
          </a:xfrm>
          <a:ln/>
        </p:spPr>
      </p:sp>
      <p:sp>
        <p:nvSpPr>
          <p:cNvPr id="81926" name="Rectangle 3"/>
          <p:cNvSpPr>
            <a:spLocks noGrp="1" noChangeArrowheads="1"/>
          </p:cNvSpPr>
          <p:nvPr>
            <p:ph type="body" idx="1"/>
          </p:nvPr>
        </p:nvSpPr>
        <p:spPr>
          <a:xfrm>
            <a:off x="710142" y="2640344"/>
            <a:ext cx="7858901" cy="4188173"/>
          </a:xfrm>
          <a:noFill/>
          <a:ln/>
        </p:spPr>
        <p:txBody>
          <a:bodyPr/>
          <a:lstStyle/>
          <a:p>
            <a:pPr eaLnBrk="1" hangingPunct="1"/>
            <a:endParaRPr lang="en-US" dirty="0" smtClean="0">
              <a:latin typeface="Futura Bk" pitchFamily="96"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08898" name="Rectangle 2"/>
          <p:cNvSpPr>
            <a:spLocks noChangeArrowheads="1"/>
          </p:cNvSpPr>
          <p:nvPr/>
        </p:nvSpPr>
        <p:spPr bwMode="auto">
          <a:xfrm>
            <a:off x="6426200" y="0"/>
            <a:ext cx="2717800" cy="6858000"/>
          </a:xfrm>
          <a:prstGeom prst="rect">
            <a:avLst/>
          </a:prstGeom>
          <a:solidFill>
            <a:schemeClr val="bg1"/>
          </a:solidFill>
          <a:ln w="9525">
            <a:solidFill>
              <a:schemeClr val="bg1">
                <a:lumMod val="75000"/>
                <a:lumOff val="25000"/>
              </a:schemeClr>
            </a:solidFill>
            <a:miter lim="800000"/>
            <a:headEnd/>
            <a:tailEnd/>
          </a:ln>
          <a:effectLst/>
        </p:spPr>
        <p:txBody>
          <a:bodyPr wrap="none" anchor="ctr"/>
          <a:lstStyle/>
          <a:p>
            <a:endParaRPr lang="en-US" dirty="0"/>
          </a:p>
        </p:txBody>
      </p:sp>
      <p:sp>
        <p:nvSpPr>
          <p:cNvPr id="208900" name="Rectangle 4"/>
          <p:cNvSpPr>
            <a:spLocks noGrp="1" noChangeArrowheads="1"/>
          </p:cNvSpPr>
          <p:nvPr>
            <p:ph type="subTitle" idx="1"/>
          </p:nvPr>
        </p:nvSpPr>
        <p:spPr>
          <a:xfrm>
            <a:off x="433388" y="5372100"/>
            <a:ext cx="4570412" cy="914400"/>
          </a:xfrm>
        </p:spPr>
        <p:txBody>
          <a:bodyPr/>
          <a:lstStyle>
            <a:lvl1pPr marL="0" indent="0">
              <a:spcBef>
                <a:spcPct val="10000"/>
              </a:spcBef>
              <a:buFontTx/>
              <a:buNone/>
              <a:defRPr sz="2000">
                <a:solidFill>
                  <a:srgbClr val="000000"/>
                </a:solidFill>
                <a:latin typeface="Futura Hv" pitchFamily="34" charset="0"/>
              </a:defRPr>
            </a:lvl1pPr>
          </a:lstStyle>
          <a:p>
            <a:r>
              <a:rPr lang="en-US"/>
              <a:t>Click to edit Master subtitle style</a:t>
            </a:r>
          </a:p>
        </p:txBody>
      </p:sp>
      <p:sp>
        <p:nvSpPr>
          <p:cNvPr id="208901" name="Rectangle 5"/>
          <p:cNvSpPr>
            <a:spLocks noGrp="1" noChangeArrowheads="1"/>
          </p:cNvSpPr>
          <p:nvPr>
            <p:ph type="ctrTitle"/>
          </p:nvPr>
        </p:nvSpPr>
        <p:spPr>
          <a:xfrm>
            <a:off x="441325" y="1063625"/>
            <a:ext cx="5651500" cy="3059113"/>
          </a:xfrm>
        </p:spPr>
        <p:txBody>
          <a:bodyPr/>
          <a:lstStyle>
            <a:lvl1pPr>
              <a:defRPr sz="4400">
                <a:solidFill>
                  <a:schemeClr val="tx1"/>
                </a:solidFill>
                <a:latin typeface="Futura Lt" pitchFamily="34" charset="0"/>
              </a:defRPr>
            </a:lvl1pPr>
          </a:lstStyle>
          <a:p>
            <a:r>
              <a:rPr lang="en-US"/>
              <a:t>Click to edit Master title style</a:t>
            </a:r>
          </a:p>
        </p:txBody>
      </p:sp>
      <p:sp>
        <p:nvSpPr>
          <p:cNvPr id="208902" name="Text Box 6"/>
          <p:cNvSpPr txBox="1">
            <a:spLocks noChangeArrowheads="1"/>
          </p:cNvSpPr>
          <p:nvPr/>
        </p:nvSpPr>
        <p:spPr bwMode="auto">
          <a:xfrm>
            <a:off x="465138" y="6399213"/>
            <a:ext cx="6019800" cy="230832"/>
          </a:xfrm>
          <a:prstGeom prst="rect">
            <a:avLst/>
          </a:prstGeom>
          <a:noFill/>
          <a:ln w="9525">
            <a:noFill/>
            <a:miter lim="800000"/>
            <a:headEnd/>
            <a:tailEnd/>
          </a:ln>
          <a:effectLst/>
        </p:spPr>
        <p:txBody>
          <a:bodyPr>
            <a:spAutoFit/>
          </a:bodyPr>
          <a:lstStyle/>
          <a:p>
            <a:pPr>
              <a:spcBef>
                <a:spcPct val="50000"/>
              </a:spcBef>
            </a:pPr>
            <a:r>
              <a:rPr lang="en-US" sz="900" dirty="0" smtClean="0"/>
              <a:t>2011</a:t>
            </a:r>
            <a:endParaRPr lang="en-US" sz="900" dirty="0"/>
          </a:p>
        </p:txBody>
      </p:sp>
    </p:spTree>
  </p:cSld>
  <p:clrMapOvr>
    <a:overrideClrMapping bg1="dk2" tx1="lt1" bg2="dk1"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r>
              <a:rPr lang="en-US" dirty="0" smtClean="0"/>
              <a:t>August 18, 2011</a:t>
            </a:r>
            <a:endParaRPr lang="en-US" dirty="0"/>
          </a:p>
        </p:txBody>
      </p:sp>
      <p:sp>
        <p:nvSpPr>
          <p:cNvPr id="5" name="Footer Placeholder 4"/>
          <p:cNvSpPr>
            <a:spLocks noGrp="1"/>
          </p:cNvSpPr>
          <p:nvPr>
            <p:ph type="ftr" sz="quarter" idx="11"/>
          </p:nvPr>
        </p:nvSpPr>
        <p:spPr/>
        <p:txBody>
          <a:bodyPr/>
          <a:lstStyle>
            <a:lvl1pPr>
              <a:defRPr/>
            </a:lvl1pPr>
          </a:lstStyle>
          <a:p>
            <a:r>
              <a:rPr lang="en-US" dirty="0" smtClean="0"/>
              <a:t>Rsync on HP-UX Webinar </a:t>
            </a:r>
            <a:endParaRPr lang="en-US" dirty="0"/>
          </a:p>
        </p:txBody>
      </p:sp>
      <p:sp>
        <p:nvSpPr>
          <p:cNvPr id="6" name="Slide Number Placeholder 5"/>
          <p:cNvSpPr>
            <a:spLocks noGrp="1"/>
          </p:cNvSpPr>
          <p:nvPr>
            <p:ph type="sldNum" sz="quarter" idx="12"/>
          </p:nvPr>
        </p:nvSpPr>
        <p:spPr/>
        <p:txBody>
          <a:bodyPr/>
          <a:lstStyle>
            <a:lvl1pPr>
              <a:defRPr/>
            </a:lvl1pPr>
          </a:lstStyle>
          <a:p>
            <a:fld id="{5B091371-A282-4AD9-8DE8-3EBAEA8E0AB5}" type="slidenum">
              <a:rPr lang="en-US"/>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r>
              <a:rPr lang="en-US" dirty="0" smtClean="0"/>
              <a:t>August 18, 2011</a:t>
            </a:r>
            <a:endParaRPr lang="en-US" dirty="0"/>
          </a:p>
        </p:txBody>
      </p:sp>
      <p:sp>
        <p:nvSpPr>
          <p:cNvPr id="5" name="Footer Placeholder 4"/>
          <p:cNvSpPr>
            <a:spLocks noGrp="1"/>
          </p:cNvSpPr>
          <p:nvPr>
            <p:ph type="ftr" sz="quarter" idx="11"/>
          </p:nvPr>
        </p:nvSpPr>
        <p:spPr/>
        <p:txBody>
          <a:bodyPr/>
          <a:lstStyle>
            <a:lvl1pPr>
              <a:defRPr/>
            </a:lvl1pPr>
          </a:lstStyle>
          <a:p>
            <a:r>
              <a:rPr lang="en-US" dirty="0" smtClean="0"/>
              <a:t>Rsync on HP-UX Webinar </a:t>
            </a:r>
            <a:endParaRPr lang="en-US" dirty="0"/>
          </a:p>
        </p:txBody>
      </p:sp>
      <p:sp>
        <p:nvSpPr>
          <p:cNvPr id="6" name="Slide Number Placeholder 5"/>
          <p:cNvSpPr>
            <a:spLocks noGrp="1"/>
          </p:cNvSpPr>
          <p:nvPr>
            <p:ph type="sldNum" sz="quarter" idx="12"/>
          </p:nvPr>
        </p:nvSpPr>
        <p:spPr/>
        <p:txBody>
          <a:bodyPr/>
          <a:lstStyle>
            <a:lvl1pPr>
              <a:defRPr/>
            </a:lvl1pPr>
          </a:lstStyle>
          <a:p>
            <a:fld id="{B98F8BEC-81D5-4712-A599-8319F50353CE}" type="slidenum">
              <a:rPr lang="en-US"/>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00050" y="1447800"/>
            <a:ext cx="4059238" cy="50276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11688" y="1447800"/>
            <a:ext cx="4060825" cy="50276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r>
              <a:rPr lang="en-US" dirty="0" smtClean="0"/>
              <a:t>August 18, 2011</a:t>
            </a:r>
            <a:endParaRPr lang="en-US" dirty="0"/>
          </a:p>
        </p:txBody>
      </p:sp>
      <p:sp>
        <p:nvSpPr>
          <p:cNvPr id="6" name="Footer Placeholder 5"/>
          <p:cNvSpPr>
            <a:spLocks noGrp="1"/>
          </p:cNvSpPr>
          <p:nvPr>
            <p:ph type="ftr" sz="quarter" idx="11"/>
          </p:nvPr>
        </p:nvSpPr>
        <p:spPr/>
        <p:txBody>
          <a:bodyPr/>
          <a:lstStyle>
            <a:lvl1pPr>
              <a:defRPr/>
            </a:lvl1pPr>
          </a:lstStyle>
          <a:p>
            <a:r>
              <a:rPr lang="en-US" dirty="0" smtClean="0"/>
              <a:t>Rsync on HP-UX Webinar </a:t>
            </a:r>
            <a:endParaRPr lang="en-US" dirty="0"/>
          </a:p>
        </p:txBody>
      </p:sp>
      <p:sp>
        <p:nvSpPr>
          <p:cNvPr id="7" name="Slide Number Placeholder 6"/>
          <p:cNvSpPr>
            <a:spLocks noGrp="1"/>
          </p:cNvSpPr>
          <p:nvPr>
            <p:ph type="sldNum" sz="quarter" idx="12"/>
          </p:nvPr>
        </p:nvSpPr>
        <p:spPr/>
        <p:txBody>
          <a:bodyPr/>
          <a:lstStyle>
            <a:lvl1pPr>
              <a:defRPr/>
            </a:lvl1pPr>
          </a:lstStyle>
          <a:p>
            <a:fld id="{9C89C63E-D42F-4106-BFD6-7ABE42BFE7D7}" type="slidenum">
              <a:rPr lang="en-US"/>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r>
              <a:rPr lang="en-US" dirty="0" smtClean="0"/>
              <a:t>August 18, 2011</a:t>
            </a:r>
            <a:endParaRPr lang="en-US" dirty="0"/>
          </a:p>
        </p:txBody>
      </p:sp>
      <p:sp>
        <p:nvSpPr>
          <p:cNvPr id="8" name="Footer Placeholder 7"/>
          <p:cNvSpPr>
            <a:spLocks noGrp="1"/>
          </p:cNvSpPr>
          <p:nvPr>
            <p:ph type="ftr" sz="quarter" idx="11"/>
          </p:nvPr>
        </p:nvSpPr>
        <p:spPr/>
        <p:txBody>
          <a:bodyPr/>
          <a:lstStyle>
            <a:lvl1pPr>
              <a:defRPr/>
            </a:lvl1pPr>
          </a:lstStyle>
          <a:p>
            <a:r>
              <a:rPr lang="en-US" dirty="0" smtClean="0"/>
              <a:t>Rsync on HP-UX Webinar </a:t>
            </a:r>
            <a:endParaRPr lang="en-US" dirty="0"/>
          </a:p>
        </p:txBody>
      </p:sp>
      <p:sp>
        <p:nvSpPr>
          <p:cNvPr id="9" name="Slide Number Placeholder 8"/>
          <p:cNvSpPr>
            <a:spLocks noGrp="1"/>
          </p:cNvSpPr>
          <p:nvPr>
            <p:ph type="sldNum" sz="quarter" idx="12"/>
          </p:nvPr>
        </p:nvSpPr>
        <p:spPr/>
        <p:txBody>
          <a:bodyPr/>
          <a:lstStyle>
            <a:lvl1pPr>
              <a:defRPr/>
            </a:lvl1pPr>
          </a:lstStyle>
          <a:p>
            <a:fld id="{628B8BEE-4330-4803-9583-50CE8911164A}" type="slidenum">
              <a:rPr lang="en-US"/>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r>
              <a:rPr lang="en-US" dirty="0" smtClean="0"/>
              <a:t>August 18, 2011</a:t>
            </a:r>
            <a:endParaRPr lang="en-US" dirty="0"/>
          </a:p>
        </p:txBody>
      </p:sp>
      <p:sp>
        <p:nvSpPr>
          <p:cNvPr id="4" name="Footer Placeholder 3"/>
          <p:cNvSpPr>
            <a:spLocks noGrp="1"/>
          </p:cNvSpPr>
          <p:nvPr>
            <p:ph type="ftr" sz="quarter" idx="11"/>
          </p:nvPr>
        </p:nvSpPr>
        <p:spPr/>
        <p:txBody>
          <a:bodyPr/>
          <a:lstStyle>
            <a:lvl1pPr>
              <a:defRPr/>
            </a:lvl1pPr>
          </a:lstStyle>
          <a:p>
            <a:r>
              <a:rPr lang="en-US" dirty="0" smtClean="0"/>
              <a:t>Rsync on HP-UX Webinar </a:t>
            </a:r>
            <a:endParaRPr lang="en-US" dirty="0"/>
          </a:p>
        </p:txBody>
      </p:sp>
      <p:sp>
        <p:nvSpPr>
          <p:cNvPr id="5" name="Slide Number Placeholder 4"/>
          <p:cNvSpPr>
            <a:spLocks noGrp="1"/>
          </p:cNvSpPr>
          <p:nvPr>
            <p:ph type="sldNum" sz="quarter" idx="12"/>
          </p:nvPr>
        </p:nvSpPr>
        <p:spPr/>
        <p:txBody>
          <a:bodyPr/>
          <a:lstStyle>
            <a:lvl1pPr>
              <a:defRPr/>
            </a:lvl1pPr>
          </a:lstStyle>
          <a:p>
            <a:fld id="{24F945D8-75DD-45E7-A7DA-4E0E195FD166}" type="slidenum">
              <a:rPr lang="en-US"/>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FF">
                <a:gamma/>
                <a:shade val="46275"/>
                <a:invGamma/>
              </a:srgbClr>
            </a:gs>
            <a:gs pos="50000">
              <a:srgbClr val="0000FF"/>
            </a:gs>
            <a:gs pos="100000">
              <a:srgbClr val="0000FF">
                <a:gamma/>
                <a:shade val="46275"/>
                <a:invGamma/>
              </a:srgbClr>
            </a:gs>
          </a:gsLst>
          <a:lin ang="5400000" scaled="1"/>
        </a:gradFill>
        <a:effectLst/>
      </p:bgPr>
    </p:bg>
    <p:spTree>
      <p:nvGrpSpPr>
        <p:cNvPr id="1" name=""/>
        <p:cNvGrpSpPr/>
        <p:nvPr/>
      </p:nvGrpSpPr>
      <p:grpSpPr>
        <a:xfrm>
          <a:off x="0" y="0"/>
          <a:ext cx="0" cy="0"/>
          <a:chOff x="0" y="0"/>
          <a:chExt cx="0" cy="0"/>
        </a:xfrm>
      </p:grpSpPr>
      <p:sp>
        <p:nvSpPr>
          <p:cNvPr id="207874" name="Rectangle 2"/>
          <p:cNvSpPr>
            <a:spLocks noGrp="1" noChangeArrowheads="1"/>
          </p:cNvSpPr>
          <p:nvPr>
            <p:ph type="dt" sz="half" idx="2"/>
          </p:nvPr>
        </p:nvSpPr>
        <p:spPr bwMode="auto">
          <a:xfrm>
            <a:off x="593725" y="6629400"/>
            <a:ext cx="1463675" cy="2190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900">
                <a:solidFill>
                  <a:srgbClr val="848589"/>
                </a:solidFill>
              </a:defRPr>
            </a:lvl1pPr>
          </a:lstStyle>
          <a:p>
            <a:r>
              <a:rPr lang="en-US" dirty="0" smtClean="0"/>
              <a:t>August 18, 2011</a:t>
            </a:r>
            <a:endParaRPr lang="en-US" dirty="0"/>
          </a:p>
        </p:txBody>
      </p:sp>
      <p:sp>
        <p:nvSpPr>
          <p:cNvPr id="207875" name="Rectangle 3"/>
          <p:cNvSpPr>
            <a:spLocks noGrp="1" noChangeArrowheads="1"/>
          </p:cNvSpPr>
          <p:nvPr>
            <p:ph type="ftr" sz="quarter" idx="3"/>
          </p:nvPr>
        </p:nvSpPr>
        <p:spPr bwMode="auto">
          <a:xfrm>
            <a:off x="2133600" y="6629400"/>
            <a:ext cx="4876800" cy="2190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0" hangingPunct="0">
              <a:defRPr sz="900">
                <a:solidFill>
                  <a:srgbClr val="848589"/>
                </a:solidFill>
              </a:defRPr>
            </a:lvl1pPr>
          </a:lstStyle>
          <a:p>
            <a:r>
              <a:rPr lang="en-US" dirty="0" smtClean="0"/>
              <a:t>Rsync on HP-UX Webinar </a:t>
            </a:r>
            <a:endParaRPr lang="en-US" dirty="0"/>
          </a:p>
        </p:txBody>
      </p:sp>
      <p:sp>
        <p:nvSpPr>
          <p:cNvPr id="207876" name="Rectangle 4"/>
          <p:cNvSpPr>
            <a:spLocks noGrp="1" noChangeArrowheads="1"/>
          </p:cNvSpPr>
          <p:nvPr>
            <p:ph type="sldNum" sz="quarter" idx="4"/>
          </p:nvPr>
        </p:nvSpPr>
        <p:spPr bwMode="auto">
          <a:xfrm>
            <a:off x="8229600" y="6629400"/>
            <a:ext cx="762000" cy="2190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900">
                <a:solidFill>
                  <a:srgbClr val="848589"/>
                </a:solidFill>
              </a:defRPr>
            </a:lvl1pPr>
          </a:lstStyle>
          <a:p>
            <a:fld id="{F4450AB2-4545-4D3E-893C-74458000340A}" type="slidenum">
              <a:rPr lang="en-US"/>
              <a:pPr/>
              <a:t>‹#›</a:t>
            </a:fld>
            <a:endParaRPr lang="en-US" dirty="0"/>
          </a:p>
        </p:txBody>
      </p:sp>
      <p:sp>
        <p:nvSpPr>
          <p:cNvPr id="207877" name="Rectangle 5"/>
          <p:cNvSpPr>
            <a:spLocks noChangeArrowheads="1"/>
          </p:cNvSpPr>
          <p:nvPr/>
        </p:nvSpPr>
        <p:spPr bwMode="ltGray">
          <a:xfrm>
            <a:off x="0" y="1171575"/>
            <a:ext cx="257175" cy="5686425"/>
          </a:xfrm>
          <a:prstGeom prst="rect">
            <a:avLst/>
          </a:prstGeom>
          <a:solidFill>
            <a:srgbClr val="0071B4"/>
          </a:solidFill>
          <a:ln w="9525">
            <a:noFill/>
            <a:miter lim="800000"/>
            <a:headEnd/>
            <a:tailEnd/>
          </a:ln>
          <a:effectLst/>
        </p:spPr>
        <p:txBody>
          <a:bodyPr wrap="none" anchor="ctr"/>
          <a:lstStyle/>
          <a:p>
            <a:endParaRPr lang="en-US" dirty="0"/>
          </a:p>
        </p:txBody>
      </p:sp>
      <p:sp>
        <p:nvSpPr>
          <p:cNvPr id="207878" name="Rectangle 6"/>
          <p:cNvSpPr>
            <a:spLocks noChangeArrowheads="1"/>
          </p:cNvSpPr>
          <p:nvPr/>
        </p:nvSpPr>
        <p:spPr bwMode="ltGray">
          <a:xfrm>
            <a:off x="0" y="0"/>
            <a:ext cx="257175" cy="1114425"/>
          </a:xfrm>
          <a:prstGeom prst="rect">
            <a:avLst/>
          </a:prstGeom>
          <a:solidFill>
            <a:srgbClr val="0071B4"/>
          </a:solidFill>
          <a:ln w="9525">
            <a:noFill/>
            <a:miter lim="800000"/>
            <a:headEnd/>
            <a:tailEnd/>
          </a:ln>
          <a:effectLst/>
        </p:spPr>
        <p:txBody>
          <a:bodyPr wrap="none" anchor="ctr"/>
          <a:lstStyle/>
          <a:p>
            <a:endParaRPr lang="en-US" dirty="0"/>
          </a:p>
        </p:txBody>
      </p:sp>
      <p:sp>
        <p:nvSpPr>
          <p:cNvPr id="207879" name="Rectangle 7"/>
          <p:cNvSpPr>
            <a:spLocks noGrp="1" noChangeArrowheads="1"/>
          </p:cNvSpPr>
          <p:nvPr>
            <p:ph type="title"/>
          </p:nvPr>
        </p:nvSpPr>
        <p:spPr bwMode="auto">
          <a:xfrm>
            <a:off x="428625" y="114300"/>
            <a:ext cx="7629525" cy="1143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a:r>
              <a:rPr lang="en-US" smtClean="0"/>
              <a:t>Click to edit Master title style</a:t>
            </a:r>
          </a:p>
        </p:txBody>
      </p:sp>
      <p:sp>
        <p:nvSpPr>
          <p:cNvPr id="207880" name="Rectangle 8"/>
          <p:cNvSpPr>
            <a:spLocks noGrp="1" noChangeArrowheads="1"/>
          </p:cNvSpPr>
          <p:nvPr>
            <p:ph type="body" idx="1"/>
          </p:nvPr>
        </p:nvSpPr>
        <p:spPr bwMode="auto">
          <a:xfrm>
            <a:off x="400050" y="1447800"/>
            <a:ext cx="8272463" cy="5027613"/>
          </a:xfrm>
          <a:prstGeom prst="rect">
            <a:avLst/>
          </a:prstGeom>
          <a:noFill/>
          <a:ln w="9525">
            <a:solidFill>
              <a:srgbClr val="0000FF"/>
            </a:solidFill>
            <a:miter lim="800000"/>
            <a:headEnd/>
            <a:tailEnd/>
          </a:ln>
          <a:effectLst/>
        </p:spPr>
        <p:txBody>
          <a:bodyPr vert="horz" wrap="square" lIns="91440" tIns="45720" rIns="91440" bIns="45720" numCol="1" anchor="t" anchorCtr="0" compatLnSpc="1">
            <a:prstTxWarp prst="textNoShape">
              <a:avLst/>
            </a:prstTxWarp>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Lst>
  <p:timing>
    <p:tnLst>
      <p:par>
        <p:cTn id="1" dur="indefinite" restart="never" nodeType="tmRoot"/>
      </p:par>
    </p:tnLst>
  </p:timing>
  <p:hf hdr="0"/>
  <p:txStyles>
    <p:titleStyle>
      <a:lvl1pPr algn="l" rtl="0" fontAlgn="base">
        <a:lnSpc>
          <a:spcPct val="90000"/>
        </a:lnSpc>
        <a:spcBef>
          <a:spcPct val="0"/>
        </a:spcBef>
        <a:spcAft>
          <a:spcPct val="0"/>
        </a:spcAft>
        <a:defRPr sz="3600">
          <a:solidFill>
            <a:schemeClr val="tx2"/>
          </a:solidFill>
          <a:latin typeface="+mj-lt"/>
          <a:ea typeface="+mj-ea"/>
          <a:cs typeface="+mj-cs"/>
        </a:defRPr>
      </a:lvl1pPr>
      <a:lvl2pPr algn="l" rtl="0" fontAlgn="base">
        <a:lnSpc>
          <a:spcPct val="90000"/>
        </a:lnSpc>
        <a:spcBef>
          <a:spcPct val="0"/>
        </a:spcBef>
        <a:spcAft>
          <a:spcPct val="0"/>
        </a:spcAft>
        <a:defRPr sz="3600">
          <a:solidFill>
            <a:schemeClr val="tx2"/>
          </a:solidFill>
          <a:latin typeface="Futura Bk" pitchFamily="34" charset="0"/>
        </a:defRPr>
      </a:lvl2pPr>
      <a:lvl3pPr algn="l" rtl="0" fontAlgn="base">
        <a:lnSpc>
          <a:spcPct val="90000"/>
        </a:lnSpc>
        <a:spcBef>
          <a:spcPct val="0"/>
        </a:spcBef>
        <a:spcAft>
          <a:spcPct val="0"/>
        </a:spcAft>
        <a:defRPr sz="3600">
          <a:solidFill>
            <a:schemeClr val="tx2"/>
          </a:solidFill>
          <a:latin typeface="Futura Bk" pitchFamily="34" charset="0"/>
        </a:defRPr>
      </a:lvl3pPr>
      <a:lvl4pPr algn="l" rtl="0" fontAlgn="base">
        <a:lnSpc>
          <a:spcPct val="90000"/>
        </a:lnSpc>
        <a:spcBef>
          <a:spcPct val="0"/>
        </a:spcBef>
        <a:spcAft>
          <a:spcPct val="0"/>
        </a:spcAft>
        <a:defRPr sz="3600">
          <a:solidFill>
            <a:schemeClr val="tx2"/>
          </a:solidFill>
          <a:latin typeface="Futura Bk" pitchFamily="34" charset="0"/>
        </a:defRPr>
      </a:lvl4pPr>
      <a:lvl5pPr algn="l" rtl="0" fontAlgn="base">
        <a:lnSpc>
          <a:spcPct val="90000"/>
        </a:lnSpc>
        <a:spcBef>
          <a:spcPct val="0"/>
        </a:spcBef>
        <a:spcAft>
          <a:spcPct val="0"/>
        </a:spcAft>
        <a:defRPr sz="3600">
          <a:solidFill>
            <a:schemeClr val="tx2"/>
          </a:solidFill>
          <a:latin typeface="Futura Bk" pitchFamily="34" charset="0"/>
        </a:defRPr>
      </a:lvl5pPr>
      <a:lvl6pPr marL="457200" algn="l" rtl="0" fontAlgn="base">
        <a:lnSpc>
          <a:spcPct val="90000"/>
        </a:lnSpc>
        <a:spcBef>
          <a:spcPct val="0"/>
        </a:spcBef>
        <a:spcAft>
          <a:spcPct val="0"/>
        </a:spcAft>
        <a:defRPr sz="3600">
          <a:solidFill>
            <a:schemeClr val="tx2"/>
          </a:solidFill>
          <a:latin typeface="Futura Bk" pitchFamily="34" charset="0"/>
        </a:defRPr>
      </a:lvl6pPr>
      <a:lvl7pPr marL="914400" algn="l" rtl="0" fontAlgn="base">
        <a:lnSpc>
          <a:spcPct val="90000"/>
        </a:lnSpc>
        <a:spcBef>
          <a:spcPct val="0"/>
        </a:spcBef>
        <a:spcAft>
          <a:spcPct val="0"/>
        </a:spcAft>
        <a:defRPr sz="3600">
          <a:solidFill>
            <a:schemeClr val="tx2"/>
          </a:solidFill>
          <a:latin typeface="Futura Bk" pitchFamily="34" charset="0"/>
        </a:defRPr>
      </a:lvl7pPr>
      <a:lvl8pPr marL="1371600" algn="l" rtl="0" fontAlgn="base">
        <a:lnSpc>
          <a:spcPct val="90000"/>
        </a:lnSpc>
        <a:spcBef>
          <a:spcPct val="0"/>
        </a:spcBef>
        <a:spcAft>
          <a:spcPct val="0"/>
        </a:spcAft>
        <a:defRPr sz="3600">
          <a:solidFill>
            <a:schemeClr val="tx2"/>
          </a:solidFill>
          <a:latin typeface="Futura Bk" pitchFamily="34" charset="0"/>
        </a:defRPr>
      </a:lvl8pPr>
      <a:lvl9pPr marL="1828800" algn="l" rtl="0" fontAlgn="base">
        <a:lnSpc>
          <a:spcPct val="90000"/>
        </a:lnSpc>
        <a:spcBef>
          <a:spcPct val="0"/>
        </a:spcBef>
        <a:spcAft>
          <a:spcPct val="0"/>
        </a:spcAft>
        <a:defRPr sz="3600">
          <a:solidFill>
            <a:schemeClr val="tx2"/>
          </a:solidFill>
          <a:latin typeface="Futura Bk" pitchFamily="34" charset="0"/>
        </a:defRPr>
      </a:lvl9pPr>
    </p:titleStyle>
    <p:bodyStyle>
      <a:lvl1pPr marL="228600" indent="-228600" algn="l" rtl="0" fontAlgn="base">
        <a:lnSpc>
          <a:spcPct val="90000"/>
        </a:lnSpc>
        <a:spcBef>
          <a:spcPct val="30000"/>
        </a:spcBef>
        <a:spcAft>
          <a:spcPct val="10000"/>
        </a:spcAft>
        <a:buClr>
          <a:srgbClr val="B2B3B5"/>
        </a:buClr>
        <a:buSzPct val="75000"/>
        <a:buChar char="•"/>
        <a:defRPr sz="2800">
          <a:solidFill>
            <a:schemeClr val="tx1"/>
          </a:solidFill>
          <a:latin typeface="+mn-lt"/>
          <a:ea typeface="+mn-ea"/>
          <a:cs typeface="+mn-cs"/>
        </a:defRPr>
      </a:lvl1pPr>
      <a:lvl2pPr marL="571500" indent="-228600" algn="l" rtl="0" fontAlgn="base">
        <a:lnSpc>
          <a:spcPct val="90000"/>
        </a:lnSpc>
        <a:spcBef>
          <a:spcPct val="10000"/>
        </a:spcBef>
        <a:spcAft>
          <a:spcPct val="10000"/>
        </a:spcAft>
        <a:buClr>
          <a:srgbClr val="B2B3B5"/>
        </a:buClr>
        <a:buFont typeface="Arial" charset="0"/>
        <a:buChar char="−"/>
        <a:defRPr sz="2400">
          <a:solidFill>
            <a:schemeClr val="tx1"/>
          </a:solidFill>
          <a:latin typeface="+mn-lt"/>
        </a:defRPr>
      </a:lvl2pPr>
      <a:lvl3pPr marL="914400" indent="-228600" algn="l" rtl="0" fontAlgn="base">
        <a:lnSpc>
          <a:spcPct val="90000"/>
        </a:lnSpc>
        <a:spcBef>
          <a:spcPct val="10000"/>
        </a:spcBef>
        <a:spcAft>
          <a:spcPct val="10000"/>
        </a:spcAft>
        <a:buClr>
          <a:srgbClr val="B2B3B5"/>
        </a:buClr>
        <a:buChar char="•"/>
        <a:defRPr sz="2000">
          <a:solidFill>
            <a:schemeClr val="tx1"/>
          </a:solidFill>
          <a:latin typeface="+mn-lt"/>
        </a:defRPr>
      </a:lvl3pPr>
      <a:lvl4pPr marL="1257300" indent="-228600" algn="l" rtl="0" fontAlgn="base">
        <a:lnSpc>
          <a:spcPct val="90000"/>
        </a:lnSpc>
        <a:spcBef>
          <a:spcPct val="10000"/>
        </a:spcBef>
        <a:spcAft>
          <a:spcPct val="10000"/>
        </a:spcAft>
        <a:buClr>
          <a:srgbClr val="B2B3B5"/>
        </a:buClr>
        <a:buFont typeface="Arial" charset="0"/>
        <a:buChar char="−"/>
        <a:defRPr sz="2000">
          <a:solidFill>
            <a:schemeClr val="tx1"/>
          </a:solidFill>
          <a:latin typeface="+mn-lt"/>
        </a:defRPr>
      </a:lvl4pPr>
      <a:lvl5pPr marL="1600200" indent="-228600" algn="l" rtl="0" fontAlgn="base">
        <a:lnSpc>
          <a:spcPct val="90000"/>
        </a:lnSpc>
        <a:spcBef>
          <a:spcPct val="10000"/>
        </a:spcBef>
        <a:spcAft>
          <a:spcPct val="10000"/>
        </a:spcAft>
        <a:buClr>
          <a:srgbClr val="B2B3B5"/>
        </a:buClr>
        <a:buChar char="•"/>
        <a:defRPr sz="2000">
          <a:solidFill>
            <a:schemeClr val="tx1"/>
          </a:solidFill>
          <a:latin typeface="+mn-lt"/>
        </a:defRPr>
      </a:lvl5pPr>
      <a:lvl6pPr marL="2057400" indent="-228600" algn="l" rtl="0" fontAlgn="base">
        <a:lnSpc>
          <a:spcPct val="90000"/>
        </a:lnSpc>
        <a:spcBef>
          <a:spcPct val="10000"/>
        </a:spcBef>
        <a:spcAft>
          <a:spcPct val="10000"/>
        </a:spcAft>
        <a:buClr>
          <a:srgbClr val="B2B3B5"/>
        </a:buClr>
        <a:buChar char="•"/>
        <a:defRPr sz="2000">
          <a:solidFill>
            <a:schemeClr val="tx1"/>
          </a:solidFill>
          <a:latin typeface="+mn-lt"/>
        </a:defRPr>
      </a:lvl6pPr>
      <a:lvl7pPr marL="2514600" indent="-228600" algn="l" rtl="0" fontAlgn="base">
        <a:lnSpc>
          <a:spcPct val="90000"/>
        </a:lnSpc>
        <a:spcBef>
          <a:spcPct val="10000"/>
        </a:spcBef>
        <a:spcAft>
          <a:spcPct val="10000"/>
        </a:spcAft>
        <a:buClr>
          <a:srgbClr val="B2B3B5"/>
        </a:buClr>
        <a:buChar char="•"/>
        <a:defRPr sz="2000">
          <a:solidFill>
            <a:schemeClr val="tx1"/>
          </a:solidFill>
          <a:latin typeface="+mn-lt"/>
        </a:defRPr>
      </a:lvl7pPr>
      <a:lvl8pPr marL="2971800" indent="-228600" algn="l" rtl="0" fontAlgn="base">
        <a:lnSpc>
          <a:spcPct val="90000"/>
        </a:lnSpc>
        <a:spcBef>
          <a:spcPct val="10000"/>
        </a:spcBef>
        <a:spcAft>
          <a:spcPct val="10000"/>
        </a:spcAft>
        <a:buClr>
          <a:srgbClr val="B2B3B5"/>
        </a:buClr>
        <a:buChar char="•"/>
        <a:defRPr sz="2000">
          <a:solidFill>
            <a:schemeClr val="tx1"/>
          </a:solidFill>
          <a:latin typeface="+mn-lt"/>
        </a:defRPr>
      </a:lvl8pPr>
      <a:lvl9pPr marL="3429000" indent="-228600" algn="l" rtl="0" fontAlgn="base">
        <a:lnSpc>
          <a:spcPct val="90000"/>
        </a:lnSpc>
        <a:spcBef>
          <a:spcPct val="10000"/>
        </a:spcBef>
        <a:spcAft>
          <a:spcPct val="10000"/>
        </a:spcAft>
        <a:buClr>
          <a:srgbClr val="B2B3B5"/>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10800000" scaled="0"/>
          <a:tileRect/>
        </a:gradFill>
        <a:effectLst/>
      </p:bgPr>
    </p:bg>
    <p:spTree>
      <p:nvGrpSpPr>
        <p:cNvPr id="1" name=""/>
        <p:cNvGrpSpPr/>
        <p:nvPr/>
      </p:nvGrpSpPr>
      <p:grpSpPr>
        <a:xfrm>
          <a:off x="0" y="0"/>
          <a:ext cx="0" cy="0"/>
          <a:chOff x="0" y="0"/>
          <a:chExt cx="0" cy="0"/>
        </a:xfrm>
      </p:grpSpPr>
      <p:sp>
        <p:nvSpPr>
          <p:cNvPr id="579587" name="Rectangle 3"/>
          <p:cNvSpPr>
            <a:spLocks noGrp="1" noChangeArrowheads="1"/>
          </p:cNvSpPr>
          <p:nvPr>
            <p:ph type="subTitle" idx="1"/>
          </p:nvPr>
        </p:nvSpPr>
        <p:spPr/>
        <p:txBody>
          <a:bodyPr/>
          <a:lstStyle/>
          <a:p>
            <a:r>
              <a:rPr lang="en-US" dirty="0">
                <a:solidFill>
                  <a:schemeClr val="tx1"/>
                </a:solidFill>
              </a:rPr>
              <a:t>Dusan Baljevic</a:t>
            </a:r>
          </a:p>
          <a:p>
            <a:r>
              <a:rPr lang="en-US" dirty="0">
                <a:solidFill>
                  <a:schemeClr val="tx1"/>
                </a:solidFill>
              </a:rPr>
              <a:t>Sydney, Australia</a:t>
            </a:r>
          </a:p>
          <a:p>
            <a:endParaRPr lang="en-US" dirty="0">
              <a:solidFill>
                <a:schemeClr val="tx1"/>
              </a:solidFill>
            </a:endParaRPr>
          </a:p>
          <a:p>
            <a:endParaRPr lang="en-US" dirty="0"/>
          </a:p>
        </p:txBody>
      </p:sp>
      <p:sp>
        <p:nvSpPr>
          <p:cNvPr id="579586" name="Rectangle 2"/>
          <p:cNvSpPr>
            <a:spLocks noGrp="1" noChangeArrowheads="1"/>
          </p:cNvSpPr>
          <p:nvPr>
            <p:ph type="ctrTitle"/>
          </p:nvPr>
        </p:nvSpPr>
        <p:spPr>
          <a:xfrm>
            <a:off x="188259" y="1063625"/>
            <a:ext cx="6131859" cy="3059113"/>
          </a:xfrm>
        </p:spPr>
        <p:txBody>
          <a:bodyPr/>
          <a:lstStyle/>
          <a:p>
            <a:pPr algn="ctr"/>
            <a:r>
              <a:rPr lang="en-AU" sz="4800" dirty="0" smtClean="0"/>
              <a:t>Rsync on HP-UX</a:t>
            </a:r>
            <a:r>
              <a:rPr lang="en-AU" sz="4000" dirty="0" smtClean="0"/>
              <a:t/>
            </a:r>
            <a:br>
              <a:rPr lang="en-AU" sz="4000" dirty="0" smtClean="0"/>
            </a:br>
            <a:r>
              <a:rPr lang="en-AU" sz="4000" dirty="0" smtClean="0"/>
              <a:t/>
            </a:r>
            <a:br>
              <a:rPr lang="en-AU" sz="4000" dirty="0" smtClean="0"/>
            </a:br>
            <a:r>
              <a:rPr lang="en-AU" sz="2400" dirty="0" smtClean="0"/>
              <a:t>Brief Presentation By Unix/Linux Apprentice with 26 Years of Experience</a:t>
            </a:r>
            <a:endParaRPr lang="en-US"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1" name="Rectangle 2"/>
          <p:cNvSpPr>
            <a:spLocks noGrp="1" noChangeArrowheads="1"/>
          </p:cNvSpPr>
          <p:nvPr>
            <p:ph type="title"/>
          </p:nvPr>
        </p:nvSpPr>
        <p:spPr>
          <a:xfrm>
            <a:off x="428625" y="61913"/>
            <a:ext cx="7629525" cy="903287"/>
          </a:xfrm>
        </p:spPr>
        <p:txBody>
          <a:bodyPr/>
          <a:lstStyle/>
          <a:p>
            <a:pPr eaLnBrk="1" hangingPunct="1"/>
            <a:r>
              <a:rPr lang="en-US" sz="3000" dirty="0" smtClean="0">
                <a:solidFill>
                  <a:schemeClr val="bg1"/>
                </a:solidFill>
              </a:rPr>
              <a:t>Why This Document?</a:t>
            </a:r>
          </a:p>
        </p:txBody>
      </p:sp>
      <p:sp>
        <p:nvSpPr>
          <p:cNvPr id="4102" name="Rectangle 3"/>
          <p:cNvSpPr>
            <a:spLocks noGrp="1" noChangeArrowheads="1"/>
          </p:cNvSpPr>
          <p:nvPr>
            <p:ph idx="1"/>
          </p:nvPr>
        </p:nvSpPr>
        <p:spPr>
          <a:xfrm>
            <a:off x="457200" y="1130300"/>
            <a:ext cx="8467344" cy="5405438"/>
          </a:xfrm>
        </p:spPr>
        <p:txBody>
          <a:bodyPr/>
          <a:lstStyle/>
          <a:p>
            <a:r>
              <a:rPr lang="en-AU" sz="2400" dirty="0" smtClean="0">
                <a:solidFill>
                  <a:schemeClr val="bg1"/>
                </a:solidFill>
              </a:rPr>
              <a:t>As a classical electronics/telecommunications engineer, I believe in proper planning process – </a:t>
            </a:r>
            <a:r>
              <a:rPr lang="en-AU" sz="2400" i="1" dirty="0" smtClean="0">
                <a:solidFill>
                  <a:schemeClr val="bg1"/>
                </a:solidFill>
              </a:rPr>
              <a:t>measure three times before cutting</a:t>
            </a:r>
            <a:r>
              <a:rPr lang="en-AU" sz="2400" dirty="0" smtClean="0">
                <a:solidFill>
                  <a:schemeClr val="bg1"/>
                </a:solidFill>
              </a:rPr>
              <a:t>:</a:t>
            </a:r>
          </a:p>
          <a:p>
            <a:pPr>
              <a:buNone/>
            </a:pPr>
            <a:endParaRPr lang="en-AU" sz="2400" dirty="0" smtClean="0">
              <a:solidFill>
                <a:schemeClr val="bg1"/>
              </a:solidFill>
            </a:endParaRPr>
          </a:p>
          <a:p>
            <a:pPr>
              <a:buNone/>
            </a:pPr>
            <a:r>
              <a:rPr lang="en-AU" sz="2400" dirty="0" smtClean="0">
                <a:solidFill>
                  <a:schemeClr val="bg1"/>
                </a:solidFill>
              </a:rPr>
              <a:t>	http://www.circlingcycle.com.au/dusan.html</a:t>
            </a:r>
          </a:p>
          <a:p>
            <a:pPr>
              <a:buNone/>
            </a:pPr>
            <a:endParaRPr lang="en-AU" sz="2400" dirty="0" smtClean="0">
              <a:solidFill>
                <a:schemeClr val="bg1"/>
              </a:solidFill>
            </a:endParaRPr>
          </a:p>
          <a:p>
            <a:r>
              <a:rPr lang="en-AU" sz="2400" dirty="0" smtClean="0">
                <a:solidFill>
                  <a:schemeClr val="bg1"/>
                </a:solidFill>
              </a:rPr>
              <a:t>It is based on my 26-year practical experiences in Unix/Linux.</a:t>
            </a:r>
          </a:p>
          <a:p>
            <a:endParaRPr lang="en-AU" sz="2400" dirty="0" smtClean="0">
              <a:solidFill>
                <a:schemeClr val="bg1"/>
              </a:solidFill>
            </a:endParaRPr>
          </a:p>
          <a:p>
            <a:r>
              <a:rPr lang="en-AU" sz="2400" dirty="0" smtClean="0">
                <a:solidFill>
                  <a:schemeClr val="bg1"/>
                </a:solidFill>
              </a:rPr>
              <a:t>My way of Operations Acceptance Testing and other tools:</a:t>
            </a:r>
          </a:p>
          <a:p>
            <a:endParaRPr lang="en-US" sz="2400" dirty="0" smtClean="0">
              <a:solidFill>
                <a:schemeClr val="bg1"/>
              </a:solidFill>
            </a:endParaRPr>
          </a:p>
          <a:p>
            <a:pPr>
              <a:buNone/>
            </a:pPr>
            <a:r>
              <a:rPr lang="en-US" sz="2400" dirty="0" smtClean="0">
                <a:solidFill>
                  <a:schemeClr val="bg1"/>
                </a:solidFill>
              </a:rPr>
              <a:t>  http://www.circlingcycle.com.au/Unix-sources/</a:t>
            </a:r>
            <a:endParaRPr lang="en-AU" sz="2400" dirty="0" smtClean="0">
              <a:solidFill>
                <a:schemeClr val="bg1"/>
              </a:solidFill>
            </a:endParaRPr>
          </a:p>
        </p:txBody>
      </p:sp>
      <p:sp>
        <p:nvSpPr>
          <p:cNvPr id="7" name="Date Placeholder 3"/>
          <p:cNvSpPr>
            <a:spLocks noGrp="1"/>
          </p:cNvSpPr>
          <p:nvPr>
            <p:ph type="dt" sz="half" idx="10"/>
          </p:nvPr>
        </p:nvSpPr>
        <p:spPr/>
        <p:txBody>
          <a:bodyPr/>
          <a:lstStyle/>
          <a:p>
            <a:r>
              <a:rPr lang="en-US" dirty="0" smtClean="0"/>
              <a:t>August 18, 2011</a:t>
            </a:r>
            <a:endParaRPr lang="en-US" dirty="0"/>
          </a:p>
        </p:txBody>
      </p:sp>
      <p:sp>
        <p:nvSpPr>
          <p:cNvPr id="6" name="Footer Placeholder 5"/>
          <p:cNvSpPr>
            <a:spLocks noGrp="1"/>
          </p:cNvSpPr>
          <p:nvPr>
            <p:ph type="ftr" sz="quarter" idx="11"/>
          </p:nvPr>
        </p:nvSpPr>
        <p:spPr/>
        <p:txBody>
          <a:bodyPr/>
          <a:lstStyle/>
          <a:p>
            <a:r>
              <a:rPr lang="en-US" dirty="0" smtClean="0"/>
              <a:t>Rsync on HP-UX Webinar </a:t>
            </a:r>
            <a:endParaRPr lang="en-US" dirty="0"/>
          </a:p>
        </p:txBody>
      </p:sp>
      <p:sp>
        <p:nvSpPr>
          <p:cNvPr id="4100" name="Slide Number Placeholder 5"/>
          <p:cNvSpPr>
            <a:spLocks noGrp="1"/>
          </p:cNvSpPr>
          <p:nvPr>
            <p:ph type="sldNum" sz="quarter" idx="12"/>
          </p:nvPr>
        </p:nvSpPr>
        <p:spPr>
          <a:noFill/>
        </p:spPr>
        <p:txBody>
          <a:bodyPr/>
          <a:lstStyle/>
          <a:p>
            <a:fld id="{38C3ADF0-B495-4BE5-9DE0-A1C5BFD8E95C}" type="slidenum">
              <a:rPr lang="en-US" smtClean="0"/>
              <a:pPr/>
              <a:t>2</a:t>
            </a:fld>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2"/>
          <p:cNvSpPr>
            <a:spLocks noGrp="1" noChangeArrowheads="1"/>
          </p:cNvSpPr>
          <p:nvPr>
            <p:ph type="title"/>
          </p:nvPr>
        </p:nvSpPr>
        <p:spPr>
          <a:xfrm>
            <a:off x="428625" y="61913"/>
            <a:ext cx="7629525" cy="827087"/>
          </a:xfrm>
        </p:spPr>
        <p:txBody>
          <a:bodyPr/>
          <a:lstStyle/>
          <a:p>
            <a:pPr eaLnBrk="1" hangingPunct="1"/>
            <a:r>
              <a:rPr lang="en-US" sz="3000" dirty="0" smtClean="0">
                <a:solidFill>
                  <a:schemeClr val="bg1"/>
                </a:solidFill>
              </a:rPr>
              <a:t>Rsync History</a:t>
            </a:r>
          </a:p>
        </p:txBody>
      </p:sp>
      <p:sp>
        <p:nvSpPr>
          <p:cNvPr id="21509" name="Rectangle 3"/>
          <p:cNvSpPr>
            <a:spLocks noGrp="1" noChangeArrowheads="1"/>
          </p:cNvSpPr>
          <p:nvPr>
            <p:ph idx="1"/>
          </p:nvPr>
        </p:nvSpPr>
        <p:spPr>
          <a:xfrm>
            <a:off x="457200" y="1155700"/>
            <a:ext cx="8430768" cy="5319713"/>
          </a:xfrm>
        </p:spPr>
        <p:txBody>
          <a:bodyPr/>
          <a:lstStyle/>
          <a:p>
            <a:r>
              <a:rPr lang="en-US" sz="2400" dirty="0" smtClean="0">
                <a:solidFill>
                  <a:schemeClr val="bg1"/>
                </a:solidFill>
              </a:rPr>
              <a:t>rsync is an open source utility that provides fast incremental file transfer.</a:t>
            </a:r>
          </a:p>
          <a:p>
            <a:endParaRPr lang="en-US" sz="2400" dirty="0" smtClean="0">
              <a:solidFill>
                <a:schemeClr val="bg1"/>
              </a:solidFill>
            </a:endParaRPr>
          </a:p>
          <a:p>
            <a:r>
              <a:rPr lang="en-US" sz="2400" dirty="0" smtClean="0">
                <a:solidFill>
                  <a:schemeClr val="bg1"/>
                </a:solidFill>
              </a:rPr>
              <a:t>rsync is freely available under the GNU General Public License.</a:t>
            </a:r>
          </a:p>
          <a:p>
            <a:endParaRPr lang="en-AU" sz="2400" dirty="0" smtClean="0">
              <a:solidFill>
                <a:schemeClr val="bg1"/>
              </a:solidFill>
            </a:endParaRPr>
          </a:p>
          <a:p>
            <a:r>
              <a:rPr lang="en-AU" sz="2400" dirty="0" smtClean="0">
                <a:solidFill>
                  <a:schemeClr val="bg1"/>
                </a:solidFill>
              </a:rPr>
              <a:t>It has been available for more than 10 years now.</a:t>
            </a:r>
          </a:p>
          <a:p>
            <a:endParaRPr lang="en-AU" sz="2400" dirty="0" smtClean="0">
              <a:solidFill>
                <a:schemeClr val="bg1"/>
              </a:solidFill>
            </a:endParaRPr>
          </a:p>
          <a:p>
            <a:r>
              <a:rPr lang="en-AU" sz="2400" dirty="0" smtClean="0">
                <a:solidFill>
                  <a:schemeClr val="bg1"/>
                </a:solidFill>
              </a:rPr>
              <a:t>Available for Unix, Linux, and Windows.</a:t>
            </a:r>
          </a:p>
          <a:p>
            <a:endParaRPr lang="en-AU" sz="2400" dirty="0" smtClean="0">
              <a:solidFill>
                <a:schemeClr val="bg1"/>
              </a:solidFill>
            </a:endParaRPr>
          </a:p>
          <a:p>
            <a:r>
              <a:rPr lang="en-AU" sz="2400" dirty="0" smtClean="0">
                <a:solidFill>
                  <a:schemeClr val="bg1"/>
                </a:solidFill>
              </a:rPr>
              <a:t>Official site: http://rsync.samba.org/</a:t>
            </a:r>
            <a:endParaRPr lang="en-US" sz="2400" dirty="0" smtClean="0">
              <a:solidFill>
                <a:schemeClr val="bg1"/>
              </a:solidFill>
            </a:endParaRPr>
          </a:p>
        </p:txBody>
      </p:sp>
      <p:sp>
        <p:nvSpPr>
          <p:cNvPr id="4" name="Date Placeholder 3"/>
          <p:cNvSpPr>
            <a:spLocks noGrp="1"/>
          </p:cNvSpPr>
          <p:nvPr>
            <p:ph type="dt" sz="half" idx="10"/>
          </p:nvPr>
        </p:nvSpPr>
        <p:spPr/>
        <p:txBody>
          <a:bodyPr/>
          <a:lstStyle/>
          <a:p>
            <a:r>
              <a:rPr lang="en-US" dirty="0" smtClean="0"/>
              <a:t>August 18, 2011</a:t>
            </a:r>
            <a:endParaRPr lang="en-US" dirty="0"/>
          </a:p>
        </p:txBody>
      </p:sp>
      <p:sp>
        <p:nvSpPr>
          <p:cNvPr id="6" name="Footer Placeholder 5"/>
          <p:cNvSpPr>
            <a:spLocks noGrp="1"/>
          </p:cNvSpPr>
          <p:nvPr>
            <p:ph type="ftr" sz="quarter" idx="11"/>
          </p:nvPr>
        </p:nvSpPr>
        <p:spPr/>
        <p:txBody>
          <a:bodyPr/>
          <a:lstStyle/>
          <a:p>
            <a:r>
              <a:rPr lang="en-US" dirty="0" smtClean="0"/>
              <a:t>Rsync on HP-UX Webinar </a:t>
            </a:r>
            <a:endParaRPr lang="en-US" dirty="0"/>
          </a:p>
        </p:txBody>
      </p:sp>
      <p:sp>
        <p:nvSpPr>
          <p:cNvPr id="5" name="Slide Number Placeholder 4"/>
          <p:cNvSpPr>
            <a:spLocks noGrp="1"/>
          </p:cNvSpPr>
          <p:nvPr>
            <p:ph type="sldNum" sz="quarter" idx="12"/>
          </p:nvPr>
        </p:nvSpPr>
        <p:spPr/>
        <p:txBody>
          <a:bodyPr/>
          <a:lstStyle/>
          <a:p>
            <a:fld id="{5B091371-A282-4AD9-8DE8-3EBAEA8E0AB5}" type="slidenum">
              <a:rPr lang="en-US" smtClean="0"/>
              <a:pPr/>
              <a:t>3</a:t>
            </a:fld>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2"/>
          <p:cNvSpPr>
            <a:spLocks noGrp="1" noChangeArrowheads="1"/>
          </p:cNvSpPr>
          <p:nvPr>
            <p:ph type="title"/>
          </p:nvPr>
        </p:nvSpPr>
        <p:spPr>
          <a:xfrm>
            <a:off x="428625" y="61913"/>
            <a:ext cx="7629525" cy="827087"/>
          </a:xfrm>
        </p:spPr>
        <p:txBody>
          <a:bodyPr/>
          <a:lstStyle/>
          <a:p>
            <a:pPr eaLnBrk="1" hangingPunct="1"/>
            <a:r>
              <a:rPr lang="en-US" sz="3000" dirty="0" smtClean="0">
                <a:solidFill>
                  <a:schemeClr val="bg1"/>
                </a:solidFill>
              </a:rPr>
              <a:t>Rsync Features…</a:t>
            </a:r>
          </a:p>
        </p:txBody>
      </p:sp>
      <p:sp>
        <p:nvSpPr>
          <p:cNvPr id="21509" name="Rectangle 3"/>
          <p:cNvSpPr>
            <a:spLocks noGrp="1" noChangeArrowheads="1"/>
          </p:cNvSpPr>
          <p:nvPr>
            <p:ph idx="1"/>
          </p:nvPr>
        </p:nvSpPr>
        <p:spPr>
          <a:xfrm>
            <a:off x="457200" y="1155700"/>
            <a:ext cx="8430768" cy="5319713"/>
          </a:xfrm>
        </p:spPr>
        <p:txBody>
          <a:bodyPr/>
          <a:lstStyle/>
          <a:p>
            <a:r>
              <a:rPr lang="en-US" sz="2200" dirty="0" smtClean="0">
                <a:solidFill>
                  <a:schemeClr val="bg1"/>
                </a:solidFill>
              </a:rPr>
              <a:t>File based.</a:t>
            </a:r>
          </a:p>
          <a:p>
            <a:r>
              <a:rPr lang="en-US" sz="2200" dirty="0" smtClean="0">
                <a:solidFill>
                  <a:schemeClr val="bg1"/>
                </a:solidFill>
              </a:rPr>
              <a:t>Incremental writes.</a:t>
            </a:r>
          </a:p>
          <a:p>
            <a:r>
              <a:rPr lang="en-US" sz="2200" dirty="0" smtClean="0">
                <a:solidFill>
                  <a:schemeClr val="bg1"/>
                </a:solidFill>
              </a:rPr>
              <a:t>File delta.</a:t>
            </a:r>
          </a:p>
          <a:p>
            <a:r>
              <a:rPr lang="en-US" sz="2200" dirty="0" smtClean="0">
                <a:solidFill>
                  <a:schemeClr val="bg1"/>
                </a:solidFill>
              </a:rPr>
              <a:t>Full restore.</a:t>
            </a:r>
          </a:p>
          <a:p>
            <a:r>
              <a:rPr lang="en-US" sz="2200" dirty="0" smtClean="0">
                <a:solidFill>
                  <a:schemeClr val="bg1"/>
                </a:solidFill>
              </a:rPr>
              <a:t>Can use RSH, SSH or direct sockets as the transport. </a:t>
            </a:r>
            <a:endParaRPr lang="en-AU" sz="2200" dirty="0" smtClean="0">
              <a:solidFill>
                <a:schemeClr val="bg1"/>
              </a:solidFill>
            </a:endParaRPr>
          </a:p>
          <a:p>
            <a:r>
              <a:rPr lang="en-US" sz="2200" dirty="0" smtClean="0">
                <a:solidFill>
                  <a:schemeClr val="bg1"/>
                </a:solidFill>
              </a:rPr>
              <a:t>Transmission security via SSH.</a:t>
            </a:r>
          </a:p>
          <a:p>
            <a:r>
              <a:rPr lang="en-US" sz="2200" dirty="0" smtClean="0">
                <a:solidFill>
                  <a:schemeClr val="bg1"/>
                </a:solidFill>
              </a:rPr>
              <a:t>Internal pipelining reduces latency for multiple files.</a:t>
            </a:r>
          </a:p>
          <a:p>
            <a:r>
              <a:rPr lang="en-US" sz="2200" dirty="0" smtClean="0">
                <a:solidFill>
                  <a:schemeClr val="bg1"/>
                </a:solidFill>
              </a:rPr>
              <a:t>File security via Encrypted File System (EvFS).</a:t>
            </a:r>
          </a:p>
          <a:p>
            <a:r>
              <a:rPr lang="en-AU" sz="2200" dirty="0" smtClean="0">
                <a:solidFill>
                  <a:schemeClr val="bg1"/>
                </a:solidFill>
              </a:rPr>
              <a:t>Cannot handle open-files (skips transferring them).</a:t>
            </a:r>
          </a:p>
          <a:p>
            <a:r>
              <a:rPr lang="en-AU" sz="2200" dirty="0" smtClean="0">
                <a:solidFill>
                  <a:schemeClr val="bg1"/>
                </a:solidFill>
              </a:rPr>
              <a:t>Cannot handle raw volumes.</a:t>
            </a:r>
          </a:p>
          <a:p>
            <a:r>
              <a:rPr lang="en-AU" sz="2200" dirty="0" smtClean="0">
                <a:solidFill>
                  <a:schemeClr val="bg1"/>
                </a:solidFill>
              </a:rPr>
              <a:t>Does not detect file renames and conflicts.</a:t>
            </a:r>
          </a:p>
          <a:p>
            <a:r>
              <a:rPr lang="en-AU" sz="2200" dirty="0" smtClean="0">
                <a:solidFill>
                  <a:schemeClr val="bg1"/>
                </a:solidFill>
              </a:rPr>
              <a:t>Scheduling done through O/S tools (cron, at, batch).</a:t>
            </a:r>
            <a:endParaRPr lang="en-US" sz="2200" dirty="0" smtClean="0">
              <a:solidFill>
                <a:schemeClr val="bg1"/>
              </a:solidFill>
            </a:endParaRPr>
          </a:p>
        </p:txBody>
      </p:sp>
      <p:sp>
        <p:nvSpPr>
          <p:cNvPr id="4" name="Date Placeholder 3"/>
          <p:cNvSpPr>
            <a:spLocks noGrp="1"/>
          </p:cNvSpPr>
          <p:nvPr>
            <p:ph type="dt" sz="half" idx="10"/>
          </p:nvPr>
        </p:nvSpPr>
        <p:spPr/>
        <p:txBody>
          <a:bodyPr/>
          <a:lstStyle/>
          <a:p>
            <a:r>
              <a:rPr lang="en-US" dirty="0" smtClean="0"/>
              <a:t>August 18, 2011</a:t>
            </a:r>
            <a:endParaRPr lang="en-US" dirty="0"/>
          </a:p>
        </p:txBody>
      </p:sp>
      <p:sp>
        <p:nvSpPr>
          <p:cNvPr id="6" name="Footer Placeholder 5"/>
          <p:cNvSpPr>
            <a:spLocks noGrp="1"/>
          </p:cNvSpPr>
          <p:nvPr>
            <p:ph type="ftr" sz="quarter" idx="11"/>
          </p:nvPr>
        </p:nvSpPr>
        <p:spPr/>
        <p:txBody>
          <a:bodyPr/>
          <a:lstStyle/>
          <a:p>
            <a:r>
              <a:rPr lang="en-US" dirty="0" smtClean="0"/>
              <a:t>Rsync on HP-UX Webinar </a:t>
            </a:r>
            <a:endParaRPr lang="en-US" dirty="0"/>
          </a:p>
        </p:txBody>
      </p:sp>
      <p:sp>
        <p:nvSpPr>
          <p:cNvPr id="5" name="Slide Number Placeholder 4"/>
          <p:cNvSpPr>
            <a:spLocks noGrp="1"/>
          </p:cNvSpPr>
          <p:nvPr>
            <p:ph type="sldNum" sz="quarter" idx="12"/>
          </p:nvPr>
        </p:nvSpPr>
        <p:spPr/>
        <p:txBody>
          <a:bodyPr/>
          <a:lstStyle/>
          <a:p>
            <a:fld id="{5B091371-A282-4AD9-8DE8-3EBAEA8E0AB5}" type="slidenum">
              <a:rPr lang="en-US" smtClean="0"/>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2"/>
          <p:cNvSpPr>
            <a:spLocks noGrp="1" noChangeArrowheads="1"/>
          </p:cNvSpPr>
          <p:nvPr>
            <p:ph type="title"/>
          </p:nvPr>
        </p:nvSpPr>
        <p:spPr>
          <a:xfrm>
            <a:off x="428625" y="61913"/>
            <a:ext cx="7629525" cy="827087"/>
          </a:xfrm>
        </p:spPr>
        <p:txBody>
          <a:bodyPr/>
          <a:lstStyle/>
          <a:p>
            <a:pPr eaLnBrk="1" hangingPunct="1"/>
            <a:r>
              <a:rPr lang="en-US" sz="3000" dirty="0" smtClean="0">
                <a:solidFill>
                  <a:schemeClr val="bg1"/>
                </a:solidFill>
              </a:rPr>
              <a:t>Rsync Alternatives and Add-ons…</a:t>
            </a:r>
          </a:p>
        </p:txBody>
      </p:sp>
      <p:sp>
        <p:nvSpPr>
          <p:cNvPr id="21509" name="Rectangle 3"/>
          <p:cNvSpPr>
            <a:spLocks noGrp="1" noChangeArrowheads="1"/>
          </p:cNvSpPr>
          <p:nvPr>
            <p:ph idx="1"/>
          </p:nvPr>
        </p:nvSpPr>
        <p:spPr>
          <a:xfrm>
            <a:off x="457200" y="1155700"/>
            <a:ext cx="8430768" cy="5319713"/>
          </a:xfrm>
        </p:spPr>
        <p:txBody>
          <a:bodyPr/>
          <a:lstStyle/>
          <a:p>
            <a:r>
              <a:rPr lang="en-AU" sz="2400" dirty="0" smtClean="0">
                <a:solidFill>
                  <a:schemeClr val="bg1"/>
                </a:solidFill>
              </a:rPr>
              <a:t>There are over 90 projects that deal with rsync in some way:</a:t>
            </a:r>
          </a:p>
          <a:p>
            <a:pPr>
              <a:buNone/>
            </a:pPr>
            <a:endParaRPr lang="en-AU" sz="2400" dirty="0" smtClean="0">
              <a:solidFill>
                <a:schemeClr val="bg1"/>
              </a:solidFill>
            </a:endParaRPr>
          </a:p>
          <a:p>
            <a:pPr>
              <a:buNone/>
            </a:pPr>
            <a:r>
              <a:rPr lang="en-US" sz="2400" dirty="0" smtClean="0">
                <a:solidFill>
                  <a:schemeClr val="bg1"/>
                </a:solidFill>
              </a:rPr>
              <a:t>	</a:t>
            </a:r>
            <a:r>
              <a:rPr lang="en-US" sz="1800" dirty="0" smtClean="0">
                <a:solidFill>
                  <a:schemeClr val="bg1"/>
                </a:solidFill>
              </a:rPr>
              <a:t>http://unix.freshmeat.net/search/?Go.x=1&amp;Go.y=1&amp;q=rsync&amp;section=projects</a:t>
            </a:r>
          </a:p>
          <a:p>
            <a:pPr>
              <a:buNone/>
            </a:pPr>
            <a:endParaRPr lang="en-AU" sz="2400" dirty="0" smtClean="0">
              <a:solidFill>
                <a:schemeClr val="bg1"/>
              </a:solidFill>
            </a:endParaRPr>
          </a:p>
          <a:p>
            <a:r>
              <a:rPr lang="en-US" sz="2400" dirty="0" smtClean="0">
                <a:solidFill>
                  <a:schemeClr val="bg1"/>
                </a:solidFill>
              </a:rPr>
              <a:t>Other tools for file/directory synchronization:</a:t>
            </a:r>
          </a:p>
          <a:p>
            <a:endParaRPr lang="en-US" sz="2400" dirty="0" smtClean="0">
              <a:solidFill>
                <a:schemeClr val="bg1"/>
              </a:solidFill>
            </a:endParaRPr>
          </a:p>
          <a:p>
            <a:pPr>
              <a:buNone/>
            </a:pPr>
            <a:r>
              <a:rPr lang="en-US" sz="1800" dirty="0" smtClean="0">
                <a:solidFill>
                  <a:schemeClr val="bg1"/>
                </a:solidFill>
              </a:rPr>
              <a:t>	http://en.wikipedia.org/wiki/Comparison_of_file_synchronization_software</a:t>
            </a:r>
            <a:endParaRPr lang="en-US" sz="1800" dirty="0" smtClean="0"/>
          </a:p>
        </p:txBody>
      </p:sp>
      <p:sp>
        <p:nvSpPr>
          <p:cNvPr id="4" name="Date Placeholder 3"/>
          <p:cNvSpPr>
            <a:spLocks noGrp="1"/>
          </p:cNvSpPr>
          <p:nvPr>
            <p:ph type="dt" sz="half" idx="10"/>
          </p:nvPr>
        </p:nvSpPr>
        <p:spPr/>
        <p:txBody>
          <a:bodyPr/>
          <a:lstStyle/>
          <a:p>
            <a:r>
              <a:rPr lang="en-US" dirty="0" smtClean="0"/>
              <a:t>August 18, 2011</a:t>
            </a:r>
            <a:endParaRPr lang="en-US" dirty="0"/>
          </a:p>
        </p:txBody>
      </p:sp>
      <p:sp>
        <p:nvSpPr>
          <p:cNvPr id="6" name="Footer Placeholder 5"/>
          <p:cNvSpPr>
            <a:spLocks noGrp="1"/>
          </p:cNvSpPr>
          <p:nvPr>
            <p:ph type="ftr" sz="quarter" idx="11"/>
          </p:nvPr>
        </p:nvSpPr>
        <p:spPr/>
        <p:txBody>
          <a:bodyPr/>
          <a:lstStyle/>
          <a:p>
            <a:r>
              <a:rPr lang="en-US" dirty="0" smtClean="0"/>
              <a:t>Rsync on HP-UX Webinar </a:t>
            </a:r>
            <a:endParaRPr lang="en-US" dirty="0"/>
          </a:p>
        </p:txBody>
      </p:sp>
      <p:sp>
        <p:nvSpPr>
          <p:cNvPr id="5" name="Slide Number Placeholder 4"/>
          <p:cNvSpPr>
            <a:spLocks noGrp="1"/>
          </p:cNvSpPr>
          <p:nvPr>
            <p:ph type="sldNum" sz="quarter" idx="12"/>
          </p:nvPr>
        </p:nvSpPr>
        <p:spPr/>
        <p:txBody>
          <a:bodyPr/>
          <a:lstStyle/>
          <a:p>
            <a:fld id="{5B091371-A282-4AD9-8DE8-3EBAEA8E0AB5}" type="slidenum">
              <a:rPr lang="en-US" smtClean="0"/>
              <a:pPr/>
              <a:t>5</a:t>
            </a:fld>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2"/>
          <p:cNvSpPr>
            <a:spLocks noGrp="1" noChangeArrowheads="1"/>
          </p:cNvSpPr>
          <p:nvPr>
            <p:ph type="title"/>
          </p:nvPr>
        </p:nvSpPr>
        <p:spPr>
          <a:xfrm>
            <a:off x="428625" y="61913"/>
            <a:ext cx="7629525" cy="763587"/>
          </a:xfrm>
        </p:spPr>
        <p:txBody>
          <a:bodyPr/>
          <a:lstStyle/>
          <a:p>
            <a:pPr eaLnBrk="1" hangingPunct="1"/>
            <a:r>
              <a:rPr lang="en-US" sz="3000" dirty="0" smtClean="0">
                <a:solidFill>
                  <a:schemeClr val="bg1"/>
                </a:solidFill>
              </a:rPr>
              <a:t>Rsync Algorithm</a:t>
            </a:r>
          </a:p>
        </p:txBody>
      </p:sp>
      <p:sp>
        <p:nvSpPr>
          <p:cNvPr id="21509" name="Rectangle 3"/>
          <p:cNvSpPr>
            <a:spLocks noGrp="1" noChangeArrowheads="1"/>
          </p:cNvSpPr>
          <p:nvPr>
            <p:ph idx="1"/>
          </p:nvPr>
        </p:nvSpPr>
        <p:spPr>
          <a:xfrm>
            <a:off x="457200" y="927100"/>
            <a:ext cx="8686800" cy="5689600"/>
          </a:xfrm>
        </p:spPr>
        <p:txBody>
          <a:bodyPr/>
          <a:lstStyle/>
          <a:p>
            <a:r>
              <a:rPr lang="en-US" sz="2000" dirty="0" smtClean="0">
                <a:solidFill>
                  <a:schemeClr val="bg1"/>
                </a:solidFill>
              </a:rPr>
              <a:t>The rsync utility uses an algorithm (invented by Australian computer programmer Andrew Tridgell) for efficiently transmitting a structure (such as a file) across a communications link when the receiving computer already has a different version of the same structure.</a:t>
            </a:r>
          </a:p>
          <a:p>
            <a:r>
              <a:rPr lang="en-US" sz="2000" dirty="0" smtClean="0">
                <a:solidFill>
                  <a:schemeClr val="bg1"/>
                </a:solidFill>
              </a:rPr>
              <a:t>The recipient splits its copy of the file into fixed-size non-overlapping chunks, of size S, and computes two checksums for each chunk: the MD4 hash, and a weaker “rolling checksum”. It sends these checksums to the sender.</a:t>
            </a:r>
          </a:p>
          <a:p>
            <a:r>
              <a:rPr lang="en-US" sz="2000" dirty="0" smtClean="0">
                <a:solidFill>
                  <a:schemeClr val="bg1"/>
                </a:solidFill>
              </a:rPr>
              <a:t>The sender then compares its rolling checksums with the set sent by the recipient to determine if any matches exist. If they do, it verifies the match by computing the </a:t>
            </a:r>
            <a:r>
              <a:rPr lang="en-US" sz="2000" dirty="0" smtClean="0">
                <a:solidFill>
                  <a:schemeClr val="bg1"/>
                </a:solidFill>
              </a:rPr>
              <a:t>MD4/MD5* </a:t>
            </a:r>
            <a:r>
              <a:rPr lang="en-US" sz="2000" dirty="0" smtClean="0">
                <a:solidFill>
                  <a:schemeClr val="bg1"/>
                </a:solidFill>
              </a:rPr>
              <a:t>checksum for the matching block and by comparing it with the </a:t>
            </a:r>
            <a:r>
              <a:rPr lang="en-US" sz="2000" dirty="0" smtClean="0">
                <a:solidFill>
                  <a:schemeClr val="bg1"/>
                </a:solidFill>
              </a:rPr>
              <a:t>MD4/MD5 </a:t>
            </a:r>
            <a:r>
              <a:rPr lang="en-US" sz="2000" dirty="0" smtClean="0">
                <a:solidFill>
                  <a:schemeClr val="bg1"/>
                </a:solidFill>
              </a:rPr>
              <a:t>checksum sent by the recipient.</a:t>
            </a:r>
          </a:p>
          <a:p>
            <a:r>
              <a:rPr lang="en-US" sz="2000" dirty="0" smtClean="0">
                <a:solidFill>
                  <a:schemeClr val="bg1"/>
                </a:solidFill>
              </a:rPr>
              <a:t>The sender then sends the recipient those parts of its file that didn't match any of the recipient's blocks, along with assembly instructions on how to merge these blocks into the recipient's version to create a file identical to the sender's copy.</a:t>
            </a:r>
          </a:p>
          <a:p>
            <a:r>
              <a:rPr lang="en-US" sz="2000" dirty="0" smtClean="0">
                <a:solidFill>
                  <a:schemeClr val="bg1"/>
                </a:solidFill>
              </a:rPr>
              <a:t>If the sender's and recipient's versions of the file have many sections in common, the utility needs to transfer relatively little data to synchronize the files.</a:t>
            </a:r>
            <a:endParaRPr lang="en-US" sz="2000" dirty="0">
              <a:solidFill>
                <a:schemeClr val="bg1"/>
              </a:solidFill>
            </a:endParaRPr>
          </a:p>
        </p:txBody>
      </p:sp>
      <p:sp>
        <p:nvSpPr>
          <p:cNvPr id="4" name="Date Placeholder 3"/>
          <p:cNvSpPr>
            <a:spLocks noGrp="1"/>
          </p:cNvSpPr>
          <p:nvPr>
            <p:ph type="dt" sz="half" idx="10"/>
          </p:nvPr>
        </p:nvSpPr>
        <p:spPr/>
        <p:txBody>
          <a:bodyPr/>
          <a:lstStyle/>
          <a:p>
            <a:r>
              <a:rPr lang="en-US" dirty="0" smtClean="0"/>
              <a:t>August 18, 2011</a:t>
            </a:r>
            <a:endParaRPr lang="en-US" dirty="0"/>
          </a:p>
        </p:txBody>
      </p:sp>
      <p:sp>
        <p:nvSpPr>
          <p:cNvPr id="6" name="Footer Placeholder 5"/>
          <p:cNvSpPr>
            <a:spLocks noGrp="1"/>
          </p:cNvSpPr>
          <p:nvPr>
            <p:ph type="ftr" sz="quarter" idx="11"/>
          </p:nvPr>
        </p:nvSpPr>
        <p:spPr/>
        <p:txBody>
          <a:bodyPr/>
          <a:lstStyle/>
          <a:p>
            <a:r>
              <a:rPr lang="en-US" dirty="0" smtClean="0"/>
              <a:t>Rsync on HP-UX Webinar </a:t>
            </a:r>
            <a:endParaRPr lang="en-US" dirty="0"/>
          </a:p>
        </p:txBody>
      </p:sp>
      <p:sp>
        <p:nvSpPr>
          <p:cNvPr id="5" name="Slide Number Placeholder 4"/>
          <p:cNvSpPr>
            <a:spLocks noGrp="1"/>
          </p:cNvSpPr>
          <p:nvPr>
            <p:ph type="sldNum" sz="quarter" idx="12"/>
          </p:nvPr>
        </p:nvSpPr>
        <p:spPr/>
        <p:txBody>
          <a:bodyPr/>
          <a:lstStyle/>
          <a:p>
            <a:fld id="{5B091371-A282-4AD9-8DE8-3EBAEA8E0AB5}" type="slidenum">
              <a:rPr lang="en-US" smtClean="0"/>
              <a:pPr/>
              <a:t>6</a:t>
            </a:fld>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2"/>
          <p:cNvSpPr>
            <a:spLocks noGrp="1" noChangeArrowheads="1"/>
          </p:cNvSpPr>
          <p:nvPr>
            <p:ph type="title"/>
          </p:nvPr>
        </p:nvSpPr>
        <p:spPr>
          <a:xfrm>
            <a:off x="428624" y="61913"/>
            <a:ext cx="8443913" cy="763587"/>
          </a:xfrm>
        </p:spPr>
        <p:txBody>
          <a:bodyPr/>
          <a:lstStyle/>
          <a:p>
            <a:pPr eaLnBrk="1" hangingPunct="1"/>
            <a:r>
              <a:rPr lang="en-US" sz="3000" dirty="0" smtClean="0">
                <a:solidFill>
                  <a:schemeClr val="bg1"/>
                </a:solidFill>
              </a:rPr>
              <a:t>Current Rsync Checksum Weaknesses – Part 1*</a:t>
            </a:r>
            <a:endParaRPr lang="en-US" sz="3000" dirty="0" smtClean="0">
              <a:solidFill>
                <a:schemeClr val="bg1"/>
              </a:solidFill>
            </a:endParaRPr>
          </a:p>
        </p:txBody>
      </p:sp>
      <p:sp>
        <p:nvSpPr>
          <p:cNvPr id="21509" name="Rectangle 3"/>
          <p:cNvSpPr>
            <a:spLocks noGrp="1" noChangeArrowheads="1"/>
          </p:cNvSpPr>
          <p:nvPr>
            <p:ph idx="1"/>
          </p:nvPr>
        </p:nvSpPr>
        <p:spPr>
          <a:xfrm>
            <a:off x="457200" y="927100"/>
            <a:ext cx="8686800" cy="5689600"/>
          </a:xfrm>
        </p:spPr>
        <p:txBody>
          <a:bodyPr/>
          <a:lstStyle/>
          <a:p>
            <a:r>
              <a:rPr lang="en-US" sz="2000" dirty="0" smtClean="0">
                <a:solidFill>
                  <a:schemeClr val="bg1"/>
                </a:solidFill>
              </a:rPr>
              <a:t>As mentioned on the previous slide, the </a:t>
            </a:r>
            <a:r>
              <a:rPr lang="en-US" sz="2000" dirty="0" smtClean="0">
                <a:solidFill>
                  <a:schemeClr val="bg1"/>
                </a:solidFill>
              </a:rPr>
              <a:t>recipient splits its copy of the file into fixed-size non-overlapping chunks and computes two checksums for each chunk: the MD4 hash, and a weaker 'rolling checksum' (version 30 of the protocol, released with rsync version 3.0.0, now uses MD5 hashes rather than MD4). It sends these checksums to the sender.</a:t>
            </a:r>
          </a:p>
          <a:p>
            <a:pPr>
              <a:buNone/>
            </a:pPr>
            <a:r>
              <a:rPr lang="en-US" sz="2000" dirty="0" smtClean="0">
                <a:solidFill>
                  <a:schemeClr val="bg1"/>
                </a:solidFill>
              </a:rPr>
              <a:t> </a:t>
            </a:r>
          </a:p>
          <a:p>
            <a:r>
              <a:rPr lang="en-US" sz="2000" dirty="0" smtClean="0">
                <a:solidFill>
                  <a:schemeClr val="bg1"/>
                </a:solidFill>
              </a:rPr>
              <a:t>The sender computes the rolling checksum for every chunk of size S in its own version of the file, even overlapping chunks. This can be calculated efficiently because of a special property of the rolling checksum: if the rolling checksum of bytes n through n + S − 1 is R, the rolling checksum of bytes n + 1 through n + S can be computed from R, byte n, and byte n + S without having to examine the intervening bytes. Thus, if one had already calculated the rolling checksum of bytes 1–25, one could calculate the rolling checksum of bytes 2–26 solely from the previous checksum, and from bytes 1 and 26.</a:t>
            </a:r>
          </a:p>
          <a:p>
            <a:pPr>
              <a:buNone/>
            </a:pPr>
            <a:endParaRPr lang="en-US" sz="2000" dirty="0" smtClean="0">
              <a:solidFill>
                <a:schemeClr val="bg1"/>
              </a:solidFill>
            </a:endParaRPr>
          </a:p>
          <a:p>
            <a:r>
              <a:rPr lang="en-US" sz="2000" dirty="0" smtClean="0">
                <a:solidFill>
                  <a:schemeClr val="bg1"/>
                </a:solidFill>
              </a:rPr>
              <a:t>The rolling checksum used in rsync is based on Mark Adler's adler-32 checksum, which is used in zlib, and is itself based on Fletcher's checksum</a:t>
            </a:r>
            <a:r>
              <a:rPr lang="en-US" sz="2000" dirty="0" smtClean="0">
                <a:solidFill>
                  <a:schemeClr val="bg1"/>
                </a:solidFill>
              </a:rPr>
              <a:t>.</a:t>
            </a:r>
            <a:endParaRPr lang="en-US" sz="2000" dirty="0" smtClean="0">
              <a:solidFill>
                <a:schemeClr val="bg1"/>
              </a:solidFill>
            </a:endParaRPr>
          </a:p>
          <a:p>
            <a:pPr>
              <a:buNone/>
            </a:pPr>
            <a:endParaRPr lang="en-US" sz="2000" dirty="0">
              <a:solidFill>
                <a:schemeClr val="bg1"/>
              </a:solidFill>
            </a:endParaRPr>
          </a:p>
        </p:txBody>
      </p:sp>
      <p:sp>
        <p:nvSpPr>
          <p:cNvPr id="4" name="Date Placeholder 3"/>
          <p:cNvSpPr>
            <a:spLocks noGrp="1"/>
          </p:cNvSpPr>
          <p:nvPr>
            <p:ph type="dt" sz="half" idx="10"/>
          </p:nvPr>
        </p:nvSpPr>
        <p:spPr/>
        <p:txBody>
          <a:bodyPr/>
          <a:lstStyle/>
          <a:p>
            <a:r>
              <a:rPr lang="en-US" dirty="0" smtClean="0"/>
              <a:t>August 18, 2011</a:t>
            </a:r>
            <a:endParaRPr lang="en-US" dirty="0"/>
          </a:p>
        </p:txBody>
      </p:sp>
      <p:sp>
        <p:nvSpPr>
          <p:cNvPr id="6" name="Footer Placeholder 5"/>
          <p:cNvSpPr>
            <a:spLocks noGrp="1"/>
          </p:cNvSpPr>
          <p:nvPr>
            <p:ph type="ftr" sz="quarter" idx="11"/>
          </p:nvPr>
        </p:nvSpPr>
        <p:spPr/>
        <p:txBody>
          <a:bodyPr/>
          <a:lstStyle/>
          <a:p>
            <a:r>
              <a:rPr lang="en-US" dirty="0" smtClean="0"/>
              <a:t>Rsync on HP-UX Webinar </a:t>
            </a:r>
            <a:endParaRPr lang="en-US" dirty="0"/>
          </a:p>
        </p:txBody>
      </p:sp>
      <p:sp>
        <p:nvSpPr>
          <p:cNvPr id="5" name="Slide Number Placeholder 4"/>
          <p:cNvSpPr>
            <a:spLocks noGrp="1"/>
          </p:cNvSpPr>
          <p:nvPr>
            <p:ph type="sldNum" sz="quarter" idx="12"/>
          </p:nvPr>
        </p:nvSpPr>
        <p:spPr/>
        <p:txBody>
          <a:bodyPr/>
          <a:lstStyle/>
          <a:p>
            <a:fld id="{5B091371-A282-4AD9-8DE8-3EBAEA8E0AB5}" type="slidenum">
              <a:rPr lang="en-US" smtClean="0"/>
              <a:pPr/>
              <a:t>7</a:t>
            </a:fld>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2"/>
          <p:cNvSpPr>
            <a:spLocks noGrp="1" noChangeArrowheads="1"/>
          </p:cNvSpPr>
          <p:nvPr>
            <p:ph type="title"/>
          </p:nvPr>
        </p:nvSpPr>
        <p:spPr>
          <a:xfrm>
            <a:off x="428625" y="61913"/>
            <a:ext cx="8129588" cy="763587"/>
          </a:xfrm>
        </p:spPr>
        <p:txBody>
          <a:bodyPr/>
          <a:lstStyle/>
          <a:p>
            <a:pPr eaLnBrk="1" hangingPunct="1"/>
            <a:r>
              <a:rPr lang="en-US" sz="3000" dirty="0" smtClean="0">
                <a:solidFill>
                  <a:schemeClr val="bg1"/>
                </a:solidFill>
              </a:rPr>
              <a:t>Current Rsync Checksum Weaknesses – Part 2</a:t>
            </a:r>
            <a:endParaRPr lang="en-US" sz="3000" dirty="0" smtClean="0">
              <a:solidFill>
                <a:schemeClr val="bg1"/>
              </a:solidFill>
            </a:endParaRPr>
          </a:p>
        </p:txBody>
      </p:sp>
      <p:sp>
        <p:nvSpPr>
          <p:cNvPr id="21509" name="Rectangle 3"/>
          <p:cNvSpPr>
            <a:spLocks noGrp="1" noChangeArrowheads="1"/>
          </p:cNvSpPr>
          <p:nvPr>
            <p:ph idx="1"/>
          </p:nvPr>
        </p:nvSpPr>
        <p:spPr>
          <a:xfrm>
            <a:off x="457200" y="927100"/>
            <a:ext cx="8686800" cy="5689600"/>
          </a:xfrm>
        </p:spPr>
        <p:txBody>
          <a:bodyPr/>
          <a:lstStyle/>
          <a:p>
            <a:r>
              <a:rPr lang="en-US" sz="2000" dirty="0" smtClean="0">
                <a:solidFill>
                  <a:schemeClr val="bg1"/>
                </a:solidFill>
              </a:rPr>
              <a:t> </a:t>
            </a:r>
            <a:r>
              <a:rPr lang="en-US" sz="2000" dirty="0" smtClean="0">
                <a:solidFill>
                  <a:schemeClr val="bg1"/>
                </a:solidFill>
              </a:rPr>
              <a:t>The </a:t>
            </a:r>
            <a:r>
              <a:rPr lang="en-US" sz="2000" dirty="0" smtClean="0">
                <a:solidFill>
                  <a:schemeClr val="bg1"/>
                </a:solidFill>
              </a:rPr>
              <a:t>sender then compares its rolling checksums with the set sent by the recipient to determine if any matches exist. If they do, it verifies the match by computing the hash for the matching block and by comparing it with the hash for that block sent by the recipient.</a:t>
            </a:r>
          </a:p>
          <a:p>
            <a:pPr>
              <a:buNone/>
            </a:pPr>
            <a:endParaRPr lang="en-US" sz="2000" dirty="0" smtClean="0">
              <a:solidFill>
                <a:schemeClr val="bg1"/>
              </a:solidFill>
            </a:endParaRPr>
          </a:p>
          <a:p>
            <a:r>
              <a:rPr lang="en-US" sz="2000" dirty="0" smtClean="0">
                <a:solidFill>
                  <a:schemeClr val="bg1"/>
                </a:solidFill>
              </a:rPr>
              <a:t>The sender then sends the recipient those parts of its file that did not match the recipient's blocks, along with information on where to merge these blocks into the recipient's version. This makes the copies identical. However, there is a small probability that differences between chunks in the sender and recipient are not detected, and thus remains uncorrected. This requires a simultaneous hash collision in MD5 and the rolling checksum. It is possible to generate MD5 collisions, and the rolling checksum is not cryptographically strong, but the chance for this to occur by accident is nevertheless extremely remote. With 128 bits from MD5 plus 32 bits from the rolling checksum, and assuming maximum entropy in these bits, the probability of a hash collision with this combined checksum is </a:t>
            </a:r>
            <a:r>
              <a:rPr lang="en-US" sz="2000" dirty="0" smtClean="0">
                <a:solidFill>
                  <a:schemeClr val="bg1"/>
                </a:solidFill>
              </a:rPr>
              <a:t>2exp(−</a:t>
            </a:r>
            <a:r>
              <a:rPr lang="en-US" sz="2000" dirty="0" smtClean="0">
                <a:solidFill>
                  <a:schemeClr val="bg1"/>
                </a:solidFill>
              </a:rPr>
              <a:t>(128+32</a:t>
            </a:r>
            <a:r>
              <a:rPr lang="en-US" sz="2000" dirty="0" smtClean="0">
                <a:solidFill>
                  <a:schemeClr val="bg1"/>
                </a:solidFill>
              </a:rPr>
              <a:t>)) </a:t>
            </a:r>
            <a:r>
              <a:rPr lang="en-US" sz="2000" dirty="0" smtClean="0">
                <a:solidFill>
                  <a:schemeClr val="bg1"/>
                </a:solidFill>
              </a:rPr>
              <a:t>= </a:t>
            </a:r>
            <a:r>
              <a:rPr lang="en-US" sz="2000" dirty="0" smtClean="0">
                <a:solidFill>
                  <a:schemeClr val="bg1"/>
                </a:solidFill>
              </a:rPr>
              <a:t>2exp(−160). </a:t>
            </a:r>
            <a:r>
              <a:rPr lang="en-US" sz="2000" dirty="0" smtClean="0">
                <a:solidFill>
                  <a:schemeClr val="bg1"/>
                </a:solidFill>
              </a:rPr>
              <a:t>The actual probability is a few times higher, since good checksums approach maximum output entropy but very rarely achieve it</a:t>
            </a:r>
            <a:r>
              <a:rPr lang="en-US" sz="2000" dirty="0" smtClean="0">
                <a:solidFill>
                  <a:schemeClr val="bg1"/>
                </a:solidFill>
              </a:rPr>
              <a:t>.</a:t>
            </a:r>
            <a:endParaRPr lang="en-US" sz="2000" dirty="0">
              <a:solidFill>
                <a:schemeClr val="bg1"/>
              </a:solidFill>
            </a:endParaRPr>
          </a:p>
        </p:txBody>
      </p:sp>
      <p:sp>
        <p:nvSpPr>
          <p:cNvPr id="4" name="Date Placeholder 3"/>
          <p:cNvSpPr>
            <a:spLocks noGrp="1"/>
          </p:cNvSpPr>
          <p:nvPr>
            <p:ph type="dt" sz="half" idx="10"/>
          </p:nvPr>
        </p:nvSpPr>
        <p:spPr/>
        <p:txBody>
          <a:bodyPr/>
          <a:lstStyle/>
          <a:p>
            <a:r>
              <a:rPr lang="en-US" dirty="0" smtClean="0"/>
              <a:t>August 18, 2011</a:t>
            </a:r>
            <a:endParaRPr lang="en-US" dirty="0"/>
          </a:p>
        </p:txBody>
      </p:sp>
      <p:sp>
        <p:nvSpPr>
          <p:cNvPr id="6" name="Footer Placeholder 5"/>
          <p:cNvSpPr>
            <a:spLocks noGrp="1"/>
          </p:cNvSpPr>
          <p:nvPr>
            <p:ph type="ftr" sz="quarter" idx="11"/>
          </p:nvPr>
        </p:nvSpPr>
        <p:spPr/>
        <p:txBody>
          <a:bodyPr/>
          <a:lstStyle/>
          <a:p>
            <a:r>
              <a:rPr lang="en-US" dirty="0" smtClean="0"/>
              <a:t>Rsync on HP-UX Webinar </a:t>
            </a:r>
            <a:endParaRPr lang="en-US" dirty="0"/>
          </a:p>
        </p:txBody>
      </p:sp>
      <p:sp>
        <p:nvSpPr>
          <p:cNvPr id="5" name="Slide Number Placeholder 4"/>
          <p:cNvSpPr>
            <a:spLocks noGrp="1"/>
          </p:cNvSpPr>
          <p:nvPr>
            <p:ph type="sldNum" sz="quarter" idx="12"/>
          </p:nvPr>
        </p:nvSpPr>
        <p:spPr/>
        <p:txBody>
          <a:bodyPr/>
          <a:lstStyle/>
          <a:p>
            <a:fld id="{5B091371-A282-4AD9-8DE8-3EBAEA8E0AB5}" type="slidenum">
              <a:rPr lang="en-US" smtClean="0"/>
              <a:pPr/>
              <a:t>8</a:t>
            </a:fld>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2"/>
          <p:cNvSpPr>
            <a:spLocks noGrp="1" noChangeArrowheads="1"/>
          </p:cNvSpPr>
          <p:nvPr>
            <p:ph type="title"/>
          </p:nvPr>
        </p:nvSpPr>
        <p:spPr>
          <a:xfrm>
            <a:off x="428625" y="61913"/>
            <a:ext cx="8129588" cy="763587"/>
          </a:xfrm>
        </p:spPr>
        <p:txBody>
          <a:bodyPr/>
          <a:lstStyle/>
          <a:p>
            <a:pPr eaLnBrk="1" hangingPunct="1"/>
            <a:r>
              <a:rPr lang="en-US" sz="3000" dirty="0" smtClean="0">
                <a:solidFill>
                  <a:schemeClr val="bg1"/>
                </a:solidFill>
              </a:rPr>
              <a:t>Current Rsync Checksum Weaknesses – Part 3</a:t>
            </a:r>
            <a:endParaRPr lang="en-US" sz="3000" dirty="0" smtClean="0">
              <a:solidFill>
                <a:schemeClr val="bg1"/>
              </a:solidFill>
            </a:endParaRPr>
          </a:p>
        </p:txBody>
      </p:sp>
      <p:sp>
        <p:nvSpPr>
          <p:cNvPr id="21509" name="Rectangle 3"/>
          <p:cNvSpPr>
            <a:spLocks noGrp="1" noChangeArrowheads="1"/>
          </p:cNvSpPr>
          <p:nvPr>
            <p:ph idx="1"/>
          </p:nvPr>
        </p:nvSpPr>
        <p:spPr>
          <a:xfrm>
            <a:off x="457200" y="927100"/>
            <a:ext cx="8686800" cy="5689600"/>
          </a:xfrm>
        </p:spPr>
        <p:txBody>
          <a:bodyPr/>
          <a:lstStyle/>
          <a:p>
            <a:r>
              <a:rPr lang="en-US" sz="2400" dirty="0" smtClean="0">
                <a:solidFill>
                  <a:schemeClr val="bg1"/>
                </a:solidFill>
              </a:rPr>
              <a:t>If </a:t>
            </a:r>
            <a:r>
              <a:rPr lang="en-US" sz="2400" dirty="0" smtClean="0">
                <a:solidFill>
                  <a:schemeClr val="bg1"/>
                </a:solidFill>
              </a:rPr>
              <a:t>the sender's and recipient's versions of the file have many sections in common, the utility needs to transfer relatively little data to synchronize the files.</a:t>
            </a:r>
          </a:p>
          <a:p>
            <a:pPr>
              <a:buNone/>
            </a:pPr>
            <a:r>
              <a:rPr lang="en-US" sz="2400" dirty="0" smtClean="0">
                <a:solidFill>
                  <a:schemeClr val="bg1"/>
                </a:solidFill>
              </a:rPr>
              <a:t> </a:t>
            </a:r>
          </a:p>
          <a:p>
            <a:r>
              <a:rPr lang="en-US" sz="2400" dirty="0" smtClean="0">
                <a:solidFill>
                  <a:schemeClr val="bg1"/>
                </a:solidFill>
              </a:rPr>
              <a:t>The MD5 Message-Digest Algorithm is a widely used cryptographic hash function that produces a 128-bit (16-byte) hash value. Specified in RFC 1321, MD5 has been employed in a wide variety of security applications, and is also commonly used to check data integrity. However, it has been shown that MD5 is not collision resistant;[3] as such, MD5 is not suitable for applications like SSL certificates or digital signatures that rely on this property. An MD5 hash is typically expressed as a 32-digit hexadecimal number.</a:t>
            </a:r>
          </a:p>
          <a:p>
            <a:pPr>
              <a:buNone/>
            </a:pPr>
            <a:endParaRPr lang="en-US" sz="2400" dirty="0" smtClean="0">
              <a:solidFill>
                <a:schemeClr val="bg1"/>
              </a:solidFill>
            </a:endParaRPr>
          </a:p>
        </p:txBody>
      </p:sp>
      <p:sp>
        <p:nvSpPr>
          <p:cNvPr id="4" name="Date Placeholder 3"/>
          <p:cNvSpPr>
            <a:spLocks noGrp="1"/>
          </p:cNvSpPr>
          <p:nvPr>
            <p:ph type="dt" sz="half" idx="10"/>
          </p:nvPr>
        </p:nvSpPr>
        <p:spPr/>
        <p:txBody>
          <a:bodyPr/>
          <a:lstStyle/>
          <a:p>
            <a:r>
              <a:rPr lang="en-US" dirty="0" smtClean="0"/>
              <a:t>August 18, 2011</a:t>
            </a:r>
            <a:endParaRPr lang="en-US" dirty="0"/>
          </a:p>
        </p:txBody>
      </p:sp>
      <p:sp>
        <p:nvSpPr>
          <p:cNvPr id="6" name="Footer Placeholder 5"/>
          <p:cNvSpPr>
            <a:spLocks noGrp="1"/>
          </p:cNvSpPr>
          <p:nvPr>
            <p:ph type="ftr" sz="quarter" idx="11"/>
          </p:nvPr>
        </p:nvSpPr>
        <p:spPr/>
        <p:txBody>
          <a:bodyPr/>
          <a:lstStyle/>
          <a:p>
            <a:r>
              <a:rPr lang="en-US" dirty="0" smtClean="0"/>
              <a:t>Rsync on HP-UX Webinar </a:t>
            </a:r>
            <a:endParaRPr lang="en-US" dirty="0"/>
          </a:p>
        </p:txBody>
      </p:sp>
      <p:sp>
        <p:nvSpPr>
          <p:cNvPr id="5" name="Slide Number Placeholder 4"/>
          <p:cNvSpPr>
            <a:spLocks noGrp="1"/>
          </p:cNvSpPr>
          <p:nvPr>
            <p:ph type="sldNum" sz="quarter" idx="12"/>
          </p:nvPr>
        </p:nvSpPr>
        <p:spPr/>
        <p:txBody>
          <a:bodyPr/>
          <a:lstStyle/>
          <a:p>
            <a:fld id="{5B091371-A282-4AD9-8DE8-3EBAEA8E0AB5}" type="slidenum">
              <a:rPr lang="en-US" smtClean="0"/>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2"/>
          <p:cNvSpPr>
            <a:spLocks noGrp="1" noChangeArrowheads="1"/>
          </p:cNvSpPr>
          <p:nvPr>
            <p:ph type="title"/>
          </p:nvPr>
        </p:nvSpPr>
        <p:spPr>
          <a:xfrm>
            <a:off x="428625" y="61913"/>
            <a:ext cx="8129588" cy="763587"/>
          </a:xfrm>
        </p:spPr>
        <p:txBody>
          <a:bodyPr/>
          <a:lstStyle/>
          <a:p>
            <a:pPr eaLnBrk="1" hangingPunct="1"/>
            <a:r>
              <a:rPr lang="en-US" sz="3000" dirty="0" smtClean="0">
                <a:solidFill>
                  <a:schemeClr val="bg1"/>
                </a:solidFill>
              </a:rPr>
              <a:t>Current Rsync Checksum Weaknesses – Part 4</a:t>
            </a:r>
            <a:endParaRPr lang="en-US" sz="3000" dirty="0" smtClean="0">
              <a:solidFill>
                <a:schemeClr val="bg1"/>
              </a:solidFill>
            </a:endParaRPr>
          </a:p>
        </p:txBody>
      </p:sp>
      <p:sp>
        <p:nvSpPr>
          <p:cNvPr id="21509" name="Rectangle 3"/>
          <p:cNvSpPr>
            <a:spLocks noGrp="1" noChangeArrowheads="1"/>
          </p:cNvSpPr>
          <p:nvPr>
            <p:ph idx="1"/>
          </p:nvPr>
        </p:nvSpPr>
        <p:spPr>
          <a:xfrm>
            <a:off x="457200" y="927100"/>
            <a:ext cx="8686800" cy="5689600"/>
          </a:xfrm>
        </p:spPr>
        <p:txBody>
          <a:bodyPr/>
          <a:lstStyle/>
          <a:p>
            <a:r>
              <a:rPr lang="en-US" sz="2000" dirty="0" smtClean="0">
                <a:solidFill>
                  <a:schemeClr val="bg1"/>
                </a:solidFill>
              </a:rPr>
              <a:t>MD5 </a:t>
            </a:r>
            <a:r>
              <a:rPr lang="en-US" sz="2000" dirty="0" smtClean="0">
                <a:solidFill>
                  <a:schemeClr val="bg1"/>
                </a:solidFill>
              </a:rPr>
              <a:t>was designed by Ron Rivest in 1991 to replace an earlier hash function, MD4. In 1996, a flaw was found with the design of MD5. While it was not a clearly fatal weakness, cryptographers began recommending the use of other algorithms, such as SHA-1 (which has since been found also to be vulnerable). In 2004, more serious flaws were discovered, making further use of the algorithm for security purposes questionable; specifically, a group of researchers described how to create a pair of files that share the same MD5 checksum. Further advances were made in breaking MD5 in 2005, 2006, and 2007. In an attack on MD5 published in December 2008, a group of researchers used this technique to fake SSL certificate validity.</a:t>
            </a:r>
          </a:p>
          <a:p>
            <a:r>
              <a:rPr lang="en-US" sz="2000" dirty="0" smtClean="0">
                <a:solidFill>
                  <a:schemeClr val="bg1"/>
                </a:solidFill>
              </a:rPr>
              <a:t> </a:t>
            </a:r>
          </a:p>
          <a:p>
            <a:r>
              <a:rPr lang="en-US" sz="2000" dirty="0" smtClean="0">
                <a:solidFill>
                  <a:schemeClr val="bg1"/>
                </a:solidFill>
              </a:rPr>
              <a:t>US-CERT says MD5 "should be considered cryptographically broken and unsuitable for further </a:t>
            </a:r>
            <a:r>
              <a:rPr lang="en-US" sz="2000" dirty="0" smtClean="0">
                <a:solidFill>
                  <a:schemeClr val="bg1"/>
                </a:solidFill>
              </a:rPr>
              <a:t>use“.</a:t>
            </a:r>
          </a:p>
          <a:p>
            <a:endParaRPr lang="en-US" sz="2000" dirty="0" smtClean="0">
              <a:solidFill>
                <a:schemeClr val="bg1"/>
              </a:solidFill>
            </a:endParaRPr>
          </a:p>
          <a:p>
            <a:r>
              <a:rPr lang="en-US" sz="2000" dirty="0" smtClean="0">
                <a:solidFill>
                  <a:schemeClr val="bg1"/>
                </a:solidFill>
              </a:rPr>
              <a:t>Most </a:t>
            </a:r>
            <a:r>
              <a:rPr lang="en-US" sz="2000" dirty="0" smtClean="0">
                <a:solidFill>
                  <a:schemeClr val="bg1"/>
                </a:solidFill>
              </a:rPr>
              <a:t>U.S. government applications now require the SHA-2 family of hash functions.</a:t>
            </a:r>
          </a:p>
          <a:p>
            <a:pPr>
              <a:buNone/>
            </a:pPr>
            <a:endParaRPr lang="en-US" sz="2000" dirty="0">
              <a:solidFill>
                <a:schemeClr val="bg1"/>
              </a:solidFill>
            </a:endParaRPr>
          </a:p>
        </p:txBody>
      </p:sp>
      <p:sp>
        <p:nvSpPr>
          <p:cNvPr id="4" name="Date Placeholder 3"/>
          <p:cNvSpPr>
            <a:spLocks noGrp="1"/>
          </p:cNvSpPr>
          <p:nvPr>
            <p:ph type="dt" sz="half" idx="10"/>
          </p:nvPr>
        </p:nvSpPr>
        <p:spPr/>
        <p:txBody>
          <a:bodyPr/>
          <a:lstStyle/>
          <a:p>
            <a:r>
              <a:rPr lang="en-US" dirty="0" smtClean="0"/>
              <a:t>August 18, 2011</a:t>
            </a:r>
            <a:endParaRPr lang="en-US" dirty="0"/>
          </a:p>
        </p:txBody>
      </p:sp>
      <p:sp>
        <p:nvSpPr>
          <p:cNvPr id="6" name="Footer Placeholder 5"/>
          <p:cNvSpPr>
            <a:spLocks noGrp="1"/>
          </p:cNvSpPr>
          <p:nvPr>
            <p:ph type="ftr" sz="quarter" idx="11"/>
          </p:nvPr>
        </p:nvSpPr>
        <p:spPr/>
        <p:txBody>
          <a:bodyPr/>
          <a:lstStyle/>
          <a:p>
            <a:r>
              <a:rPr lang="en-US" dirty="0" smtClean="0"/>
              <a:t>Rsync on HP-UX Webinar </a:t>
            </a:r>
            <a:endParaRPr lang="en-US" dirty="0"/>
          </a:p>
        </p:txBody>
      </p:sp>
      <p:sp>
        <p:nvSpPr>
          <p:cNvPr id="5" name="Slide Number Placeholder 4"/>
          <p:cNvSpPr>
            <a:spLocks noGrp="1"/>
          </p:cNvSpPr>
          <p:nvPr>
            <p:ph type="sldNum" sz="quarter" idx="12"/>
          </p:nvPr>
        </p:nvSpPr>
        <p:spPr/>
        <p:txBody>
          <a:bodyPr/>
          <a:lstStyle/>
          <a:p>
            <a:fld id="{5B091371-A282-4AD9-8DE8-3EBAEA8E0AB5}" type="slidenum">
              <a:rPr lang="en-US" smtClean="0"/>
              <a:pPr/>
              <a:t>10</a:t>
            </a:fld>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2"/>
          <p:cNvSpPr>
            <a:spLocks noGrp="1" noChangeArrowheads="1"/>
          </p:cNvSpPr>
          <p:nvPr>
            <p:ph type="title"/>
          </p:nvPr>
        </p:nvSpPr>
        <p:spPr>
          <a:xfrm>
            <a:off x="428625" y="61913"/>
            <a:ext cx="7629525" cy="827087"/>
          </a:xfrm>
        </p:spPr>
        <p:txBody>
          <a:bodyPr/>
          <a:lstStyle/>
          <a:p>
            <a:pPr eaLnBrk="1" hangingPunct="1"/>
            <a:r>
              <a:rPr lang="en-US" sz="3000" dirty="0" smtClean="0">
                <a:solidFill>
                  <a:schemeClr val="bg1"/>
                </a:solidFill>
              </a:rPr>
              <a:t>Rsync – Memory Utilization</a:t>
            </a:r>
          </a:p>
        </p:txBody>
      </p:sp>
      <p:sp>
        <p:nvSpPr>
          <p:cNvPr id="21509" name="Rectangle 3"/>
          <p:cNvSpPr>
            <a:spLocks noGrp="1" noChangeArrowheads="1"/>
          </p:cNvSpPr>
          <p:nvPr>
            <p:ph idx="1"/>
          </p:nvPr>
        </p:nvSpPr>
        <p:spPr>
          <a:xfrm>
            <a:off x="457200" y="1155700"/>
            <a:ext cx="8430768" cy="5319713"/>
          </a:xfrm>
        </p:spPr>
        <p:txBody>
          <a:bodyPr/>
          <a:lstStyle/>
          <a:p>
            <a:r>
              <a:rPr lang="en-US" sz="2400" dirty="0" smtClean="0">
                <a:solidFill>
                  <a:schemeClr val="bg1"/>
                </a:solidFill>
              </a:rPr>
              <a:t>At one time, we used rsync version 2.x at a large private hospital group in Australia (53 hospitals).  It had one major issue when we used it extensively: huge directory trees were taking lot of RAM.</a:t>
            </a:r>
          </a:p>
          <a:p>
            <a:pPr>
              <a:buNone/>
            </a:pPr>
            <a:endParaRPr lang="en-US" sz="2400" dirty="0" smtClean="0">
              <a:solidFill>
                <a:schemeClr val="bg1"/>
              </a:solidFill>
            </a:endParaRPr>
          </a:p>
          <a:p>
            <a:r>
              <a:rPr lang="en-US" sz="2400" dirty="0" smtClean="0">
                <a:solidFill>
                  <a:schemeClr val="bg1"/>
                </a:solidFill>
              </a:rPr>
              <a:t>However, if you use rsync version 3.x, it does not keep the whole tree in memory if it is big – it uses an incremental-recursion algorithm.</a:t>
            </a:r>
          </a:p>
        </p:txBody>
      </p:sp>
      <p:sp>
        <p:nvSpPr>
          <p:cNvPr id="4" name="Date Placeholder 3"/>
          <p:cNvSpPr>
            <a:spLocks noGrp="1"/>
          </p:cNvSpPr>
          <p:nvPr>
            <p:ph type="dt" sz="half" idx="10"/>
          </p:nvPr>
        </p:nvSpPr>
        <p:spPr/>
        <p:txBody>
          <a:bodyPr/>
          <a:lstStyle/>
          <a:p>
            <a:r>
              <a:rPr lang="en-US" dirty="0" smtClean="0"/>
              <a:t>August 18, 2011</a:t>
            </a:r>
            <a:endParaRPr lang="en-US" dirty="0"/>
          </a:p>
        </p:txBody>
      </p:sp>
      <p:sp>
        <p:nvSpPr>
          <p:cNvPr id="6" name="Footer Placeholder 5"/>
          <p:cNvSpPr>
            <a:spLocks noGrp="1"/>
          </p:cNvSpPr>
          <p:nvPr>
            <p:ph type="ftr" sz="quarter" idx="11"/>
          </p:nvPr>
        </p:nvSpPr>
        <p:spPr/>
        <p:txBody>
          <a:bodyPr/>
          <a:lstStyle/>
          <a:p>
            <a:r>
              <a:rPr lang="en-US" dirty="0" smtClean="0"/>
              <a:t>Rsync on HP-UX Webinar </a:t>
            </a:r>
            <a:endParaRPr lang="en-US" dirty="0"/>
          </a:p>
        </p:txBody>
      </p:sp>
      <p:sp>
        <p:nvSpPr>
          <p:cNvPr id="5" name="Slide Number Placeholder 4"/>
          <p:cNvSpPr>
            <a:spLocks noGrp="1"/>
          </p:cNvSpPr>
          <p:nvPr>
            <p:ph type="sldNum" sz="quarter" idx="12"/>
          </p:nvPr>
        </p:nvSpPr>
        <p:spPr/>
        <p:txBody>
          <a:bodyPr/>
          <a:lstStyle/>
          <a:p>
            <a:fld id="{5B091371-A282-4AD9-8DE8-3EBAEA8E0AB5}" type="slidenum">
              <a:rPr lang="en-US" smtClean="0"/>
              <a:pPr/>
              <a:t>11</a:t>
            </a:fld>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2"/>
          <p:cNvSpPr>
            <a:spLocks noGrp="1" noChangeArrowheads="1"/>
          </p:cNvSpPr>
          <p:nvPr>
            <p:ph type="title"/>
          </p:nvPr>
        </p:nvSpPr>
        <p:spPr>
          <a:xfrm>
            <a:off x="428625" y="61913"/>
            <a:ext cx="7629525" cy="827087"/>
          </a:xfrm>
        </p:spPr>
        <p:txBody>
          <a:bodyPr/>
          <a:lstStyle/>
          <a:p>
            <a:pPr eaLnBrk="1" hangingPunct="1"/>
            <a:r>
              <a:rPr lang="en-US" sz="3000" dirty="0" smtClean="0">
                <a:solidFill>
                  <a:schemeClr val="bg1"/>
                </a:solidFill>
              </a:rPr>
              <a:t>Rsync on HP-UX</a:t>
            </a:r>
          </a:p>
        </p:txBody>
      </p:sp>
      <p:sp>
        <p:nvSpPr>
          <p:cNvPr id="21509" name="Rectangle 3"/>
          <p:cNvSpPr>
            <a:spLocks noGrp="1" noChangeArrowheads="1"/>
          </p:cNvSpPr>
          <p:nvPr>
            <p:ph idx="1"/>
          </p:nvPr>
        </p:nvSpPr>
        <p:spPr>
          <a:xfrm>
            <a:off x="457200" y="1003300"/>
            <a:ext cx="8430768" cy="5472113"/>
          </a:xfrm>
        </p:spPr>
        <p:txBody>
          <a:bodyPr/>
          <a:lstStyle/>
          <a:p>
            <a:r>
              <a:rPr lang="en-AU" sz="2000" dirty="0" smtClean="0">
                <a:solidFill>
                  <a:schemeClr val="bg1"/>
                </a:solidFill>
              </a:rPr>
              <a:t>For HP-UX 11iv2 and 11iv3, it is delivered on HP-UX Internet Express * media, or can be obtained as free download at:</a:t>
            </a:r>
          </a:p>
          <a:p>
            <a:endParaRPr lang="en-AU" sz="2000" dirty="0" smtClean="0">
              <a:solidFill>
                <a:schemeClr val="bg1"/>
              </a:solidFill>
            </a:endParaRPr>
          </a:p>
          <a:p>
            <a:pPr>
              <a:buNone/>
            </a:pPr>
            <a:r>
              <a:rPr lang="en-AU" sz="2000" dirty="0" smtClean="0">
                <a:solidFill>
                  <a:schemeClr val="bg1"/>
                </a:solidFill>
              </a:rPr>
              <a:t>	</a:t>
            </a:r>
            <a:r>
              <a:rPr lang="en-US" sz="1400" dirty="0" smtClean="0">
                <a:solidFill>
                  <a:schemeClr val="bg1"/>
                </a:solidFill>
              </a:rPr>
              <a:t>http://www.software.hp.com/portal/swdepot/displayProductInfo.do?productNumber=HPUXIEXP1131</a:t>
            </a:r>
            <a:endParaRPr lang="en-AU" sz="1400" dirty="0" smtClean="0">
              <a:solidFill>
                <a:schemeClr val="bg1"/>
              </a:solidFill>
            </a:endParaRPr>
          </a:p>
          <a:p>
            <a:endParaRPr lang="en-AU" sz="2000" dirty="0" smtClean="0">
              <a:solidFill>
                <a:schemeClr val="bg1"/>
              </a:solidFill>
            </a:endParaRPr>
          </a:p>
          <a:p>
            <a:r>
              <a:rPr lang="en-AU" sz="2000" dirty="0" smtClean="0">
                <a:solidFill>
                  <a:schemeClr val="bg1"/>
                </a:solidFill>
              </a:rPr>
              <a:t>For all currently supported HP-UX releases (11iv1 to 11iv3), there is also </a:t>
            </a:r>
            <a:r>
              <a:rPr lang="en-AU" sz="2000" b="1" dirty="0" smtClean="0">
                <a:solidFill>
                  <a:schemeClr val="bg1"/>
                </a:solidFill>
              </a:rPr>
              <a:t>The Porting and Archiving Centre for HP-UX</a:t>
            </a:r>
            <a:r>
              <a:rPr lang="en-AU" sz="2000" dirty="0" smtClean="0">
                <a:solidFill>
                  <a:schemeClr val="bg1"/>
                </a:solidFill>
              </a:rPr>
              <a:t>:</a:t>
            </a:r>
          </a:p>
          <a:p>
            <a:pPr>
              <a:buNone/>
            </a:pPr>
            <a:endParaRPr lang="en-AU" sz="2000" dirty="0" smtClean="0">
              <a:solidFill>
                <a:schemeClr val="bg1"/>
              </a:solidFill>
            </a:endParaRPr>
          </a:p>
          <a:p>
            <a:pPr>
              <a:buNone/>
            </a:pPr>
            <a:r>
              <a:rPr lang="en-AU" sz="2000" dirty="0" smtClean="0">
                <a:solidFill>
                  <a:schemeClr val="bg1"/>
                </a:solidFill>
              </a:rPr>
              <a:t>	</a:t>
            </a:r>
            <a:r>
              <a:rPr lang="en-AU" sz="1900" dirty="0" smtClean="0">
                <a:solidFill>
                  <a:schemeClr val="bg1"/>
                </a:solidFill>
              </a:rPr>
              <a:t>http://hpux.connect.org.uk/hppd/hpux/Networking/Admin/rsync-3.0.8/</a:t>
            </a:r>
          </a:p>
          <a:p>
            <a:pPr>
              <a:buNone/>
            </a:pPr>
            <a:r>
              <a:rPr lang="en-AU" sz="2000" dirty="0" smtClean="0">
                <a:solidFill>
                  <a:schemeClr val="bg1"/>
                </a:solidFill>
              </a:rPr>
              <a:t>	</a:t>
            </a:r>
          </a:p>
          <a:p>
            <a:pPr>
              <a:buNone/>
            </a:pPr>
            <a:r>
              <a:rPr lang="en-AU" sz="2000" dirty="0" smtClean="0">
                <a:solidFill>
                  <a:schemeClr val="bg1"/>
                </a:solidFill>
              </a:rPr>
              <a:t>	Make sure when installing depots from this site to also install ALL run-time dependencies (next slide).</a:t>
            </a:r>
          </a:p>
          <a:p>
            <a:pPr>
              <a:buNone/>
            </a:pPr>
            <a:endParaRPr lang="en-AU" sz="2000" dirty="0" smtClean="0">
              <a:solidFill>
                <a:schemeClr val="bg1"/>
              </a:solidFill>
            </a:endParaRPr>
          </a:p>
          <a:p>
            <a:r>
              <a:rPr lang="en-AU" sz="2000" dirty="0" smtClean="0">
                <a:solidFill>
                  <a:schemeClr val="bg1"/>
                </a:solidFill>
              </a:rPr>
              <a:t>Compile from sources.</a:t>
            </a:r>
          </a:p>
          <a:p>
            <a:pPr>
              <a:buNone/>
            </a:pPr>
            <a:endParaRPr lang="en-AU" sz="1800" dirty="0" smtClean="0">
              <a:solidFill>
                <a:schemeClr val="bg1"/>
              </a:solidFill>
            </a:endParaRPr>
          </a:p>
        </p:txBody>
      </p:sp>
      <p:sp>
        <p:nvSpPr>
          <p:cNvPr id="4" name="Date Placeholder 3"/>
          <p:cNvSpPr>
            <a:spLocks noGrp="1"/>
          </p:cNvSpPr>
          <p:nvPr>
            <p:ph type="dt" sz="half" idx="10"/>
          </p:nvPr>
        </p:nvSpPr>
        <p:spPr/>
        <p:txBody>
          <a:bodyPr/>
          <a:lstStyle/>
          <a:p>
            <a:r>
              <a:rPr lang="en-US" dirty="0" smtClean="0"/>
              <a:t>August 18, 2011</a:t>
            </a:r>
            <a:endParaRPr lang="en-US" dirty="0"/>
          </a:p>
        </p:txBody>
      </p:sp>
      <p:sp>
        <p:nvSpPr>
          <p:cNvPr id="6" name="Footer Placeholder 5"/>
          <p:cNvSpPr>
            <a:spLocks noGrp="1"/>
          </p:cNvSpPr>
          <p:nvPr>
            <p:ph type="ftr" sz="quarter" idx="11"/>
          </p:nvPr>
        </p:nvSpPr>
        <p:spPr/>
        <p:txBody>
          <a:bodyPr/>
          <a:lstStyle/>
          <a:p>
            <a:r>
              <a:rPr lang="en-US" dirty="0" smtClean="0"/>
              <a:t>Rsync on HP-UX Webinar </a:t>
            </a:r>
            <a:endParaRPr lang="en-US" dirty="0"/>
          </a:p>
        </p:txBody>
      </p:sp>
      <p:sp>
        <p:nvSpPr>
          <p:cNvPr id="5" name="Slide Number Placeholder 4"/>
          <p:cNvSpPr>
            <a:spLocks noGrp="1"/>
          </p:cNvSpPr>
          <p:nvPr>
            <p:ph type="sldNum" sz="quarter" idx="12"/>
          </p:nvPr>
        </p:nvSpPr>
        <p:spPr/>
        <p:txBody>
          <a:bodyPr/>
          <a:lstStyle/>
          <a:p>
            <a:fld id="{5B091371-A282-4AD9-8DE8-3EBAEA8E0AB5}" type="slidenum">
              <a:rPr lang="en-US" smtClean="0"/>
              <a:pPr/>
              <a:t>12</a:t>
            </a:fld>
            <a:endParaRPr 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28625" y="114300"/>
            <a:ext cx="7629525" cy="946404"/>
          </a:xfrm>
        </p:spPr>
        <p:txBody>
          <a:bodyPr/>
          <a:lstStyle/>
          <a:p>
            <a:pPr eaLnBrk="1" hangingPunct="1"/>
            <a:r>
              <a:rPr lang="en-AU" sz="3000" dirty="0" smtClean="0">
                <a:solidFill>
                  <a:schemeClr val="bg1"/>
                </a:solidFill>
              </a:rPr>
              <a:t>Rsync at The Porting and Archiving Centre for HP-UX</a:t>
            </a:r>
            <a:endParaRPr lang="en-US" sz="3000" dirty="0" smtClean="0">
              <a:solidFill>
                <a:schemeClr val="bg1"/>
              </a:solidFill>
            </a:endParaRPr>
          </a:p>
        </p:txBody>
      </p:sp>
      <p:sp>
        <p:nvSpPr>
          <p:cNvPr id="39939" name="Rectangle 3"/>
          <p:cNvSpPr>
            <a:spLocks noGrp="1" noChangeArrowheads="1"/>
          </p:cNvSpPr>
          <p:nvPr>
            <p:ph idx="1"/>
          </p:nvPr>
        </p:nvSpPr>
        <p:spPr>
          <a:xfrm>
            <a:off x="400050" y="1511300"/>
            <a:ext cx="8743950" cy="4943288"/>
          </a:xfrm>
        </p:spPr>
        <p:txBody>
          <a:bodyPr/>
          <a:lstStyle/>
          <a:p>
            <a:pPr>
              <a:buNone/>
            </a:pPr>
            <a:r>
              <a:rPr lang="en-US" sz="1800" dirty="0" smtClean="0">
                <a:solidFill>
                  <a:schemeClr val="bg1"/>
                </a:solidFill>
              </a:rPr>
              <a:t>Description: Rsync uses an algorithm which provides a very fast method for bringing </a:t>
            </a:r>
          </a:p>
          <a:p>
            <a:pPr>
              <a:buNone/>
            </a:pPr>
            <a:r>
              <a:rPr lang="en-US" sz="1800" dirty="0" smtClean="0">
                <a:solidFill>
                  <a:schemeClr val="bg1"/>
                </a:solidFill>
              </a:rPr>
              <a:t>remote files into sync. It does this by sending just the differences in the files, optionally </a:t>
            </a:r>
          </a:p>
          <a:p>
            <a:pPr>
              <a:buNone/>
            </a:pPr>
            <a:r>
              <a:rPr lang="en-US" sz="1800" dirty="0" smtClean="0">
                <a:solidFill>
                  <a:schemeClr val="bg1"/>
                </a:solidFill>
              </a:rPr>
              <a:t>with compression, across the link, without requiring that both sets of files are present </a:t>
            </a:r>
          </a:p>
          <a:p>
            <a:pPr>
              <a:buNone/>
            </a:pPr>
            <a:r>
              <a:rPr lang="en-US" sz="1800" dirty="0" smtClean="0">
                <a:solidFill>
                  <a:schemeClr val="bg1"/>
                </a:solidFill>
              </a:rPr>
              <a:t>at one of the ends of the link beforehand.</a:t>
            </a:r>
          </a:p>
          <a:p>
            <a:pPr>
              <a:buNone/>
            </a:pPr>
            <a:r>
              <a:rPr lang="en-US" sz="1800" dirty="0" smtClean="0">
                <a:solidFill>
                  <a:schemeClr val="bg1"/>
                </a:solidFill>
              </a:rPr>
              <a:t>Author: Andrew Tridgell, Paul Mackerras tridge@samba.org</a:t>
            </a:r>
          </a:p>
          <a:p>
            <a:pPr>
              <a:buNone/>
            </a:pPr>
            <a:r>
              <a:rPr lang="en-US" sz="1800" dirty="0" smtClean="0">
                <a:solidFill>
                  <a:schemeClr val="bg1"/>
                </a:solidFill>
              </a:rPr>
              <a:t>Home URL: http://rsync.samba.org/</a:t>
            </a:r>
          </a:p>
          <a:p>
            <a:pPr>
              <a:buNone/>
            </a:pPr>
            <a:r>
              <a:rPr lang="en-US" sz="1800" dirty="0" smtClean="0">
                <a:solidFill>
                  <a:schemeClr val="bg1"/>
                </a:solidFill>
              </a:rPr>
              <a:t>License: GNU General Public License v3</a:t>
            </a:r>
          </a:p>
          <a:p>
            <a:pPr>
              <a:buNone/>
            </a:pPr>
            <a:r>
              <a:rPr lang="en-US" sz="1800" dirty="0" smtClean="0">
                <a:solidFill>
                  <a:schemeClr val="bg1"/>
                </a:solidFill>
              </a:rPr>
              <a:t>Installation Tree: /usr/local</a:t>
            </a:r>
          </a:p>
          <a:p>
            <a:pPr>
              <a:buNone/>
            </a:pPr>
            <a:r>
              <a:rPr lang="en-US" sz="1800" dirty="0" smtClean="0">
                <a:solidFill>
                  <a:schemeClr val="bg1"/>
                </a:solidFill>
              </a:rPr>
              <a:t>Languages used: C</a:t>
            </a:r>
          </a:p>
          <a:p>
            <a:pPr>
              <a:buNone/>
            </a:pPr>
            <a:r>
              <a:rPr lang="en-US" sz="1800" dirty="0" smtClean="0">
                <a:solidFill>
                  <a:schemeClr val="bg1"/>
                </a:solidFill>
              </a:rPr>
              <a:t>Build-time dependencies: gettext libiconv make popt</a:t>
            </a:r>
            <a:endParaRPr lang="en-US" sz="1800" b="1" dirty="0" smtClean="0">
              <a:solidFill>
                <a:schemeClr val="bg1"/>
              </a:solidFill>
            </a:endParaRPr>
          </a:p>
          <a:p>
            <a:pPr>
              <a:buNone/>
            </a:pPr>
            <a:r>
              <a:rPr lang="en-US" sz="1800" b="1" dirty="0" smtClean="0">
                <a:solidFill>
                  <a:schemeClr val="bg1"/>
                </a:solidFill>
              </a:rPr>
              <a:t>Run-time dependencies: gettext libiconv popt</a:t>
            </a:r>
            <a:endParaRPr lang="en-US" sz="1800" dirty="0" smtClean="0">
              <a:solidFill>
                <a:schemeClr val="bg1"/>
              </a:solidFill>
            </a:endParaRPr>
          </a:p>
          <a:p>
            <a:pPr>
              <a:buNone/>
            </a:pPr>
            <a:r>
              <a:rPr lang="en-US" sz="1800" dirty="0" smtClean="0">
                <a:solidFill>
                  <a:schemeClr val="bg1"/>
                </a:solidFill>
              </a:rPr>
              <a:t>Documentation: Installation README Man Page </a:t>
            </a:r>
            <a:endParaRPr lang="en-US" sz="1800" b="1" dirty="0" smtClean="0">
              <a:solidFill>
                <a:schemeClr val="bg1"/>
              </a:solidFill>
            </a:endParaRPr>
          </a:p>
        </p:txBody>
      </p:sp>
      <p:sp>
        <p:nvSpPr>
          <p:cNvPr id="4" name="Date Placeholder 3"/>
          <p:cNvSpPr>
            <a:spLocks noGrp="1"/>
          </p:cNvSpPr>
          <p:nvPr>
            <p:ph type="dt" sz="half" idx="10"/>
          </p:nvPr>
        </p:nvSpPr>
        <p:spPr/>
        <p:txBody>
          <a:bodyPr/>
          <a:lstStyle/>
          <a:p>
            <a:r>
              <a:rPr lang="en-US" dirty="0" smtClean="0"/>
              <a:t>August 18, 2011</a:t>
            </a:r>
            <a:endParaRPr lang="en-US" dirty="0"/>
          </a:p>
        </p:txBody>
      </p:sp>
      <p:sp>
        <p:nvSpPr>
          <p:cNvPr id="6" name="Footer Placeholder 5"/>
          <p:cNvSpPr>
            <a:spLocks noGrp="1"/>
          </p:cNvSpPr>
          <p:nvPr>
            <p:ph type="ftr" sz="quarter" idx="11"/>
          </p:nvPr>
        </p:nvSpPr>
        <p:spPr/>
        <p:txBody>
          <a:bodyPr/>
          <a:lstStyle/>
          <a:p>
            <a:r>
              <a:rPr lang="en-US" dirty="0" smtClean="0"/>
              <a:t>Rsync on HP-UX Webinar </a:t>
            </a:r>
            <a:endParaRPr lang="en-US" dirty="0"/>
          </a:p>
        </p:txBody>
      </p:sp>
      <p:sp>
        <p:nvSpPr>
          <p:cNvPr id="5" name="Slide Number Placeholder 4"/>
          <p:cNvSpPr>
            <a:spLocks noGrp="1"/>
          </p:cNvSpPr>
          <p:nvPr>
            <p:ph type="sldNum" sz="quarter" idx="12"/>
          </p:nvPr>
        </p:nvSpPr>
        <p:spPr/>
        <p:txBody>
          <a:bodyPr/>
          <a:lstStyle/>
          <a:p>
            <a:fld id="{5B091371-A282-4AD9-8DE8-3EBAEA8E0AB5}" type="slidenum">
              <a:rPr lang="en-US" smtClean="0"/>
              <a:pPr/>
              <a:t>13</a:t>
            </a:fld>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2"/>
          <p:cNvSpPr>
            <a:spLocks noGrp="1" noChangeArrowheads="1"/>
          </p:cNvSpPr>
          <p:nvPr>
            <p:ph type="title"/>
          </p:nvPr>
        </p:nvSpPr>
        <p:spPr>
          <a:xfrm>
            <a:off x="428625" y="61913"/>
            <a:ext cx="7629525" cy="827087"/>
          </a:xfrm>
        </p:spPr>
        <p:txBody>
          <a:bodyPr/>
          <a:lstStyle/>
          <a:p>
            <a:pPr eaLnBrk="1" hangingPunct="1"/>
            <a:r>
              <a:rPr lang="en-US" sz="3000" dirty="0" smtClean="0">
                <a:solidFill>
                  <a:schemeClr val="bg1"/>
                </a:solidFill>
              </a:rPr>
              <a:t>Rsync Typical Scenario – Part 1</a:t>
            </a:r>
          </a:p>
        </p:txBody>
      </p:sp>
      <p:sp>
        <p:nvSpPr>
          <p:cNvPr id="21509" name="Rectangle 3"/>
          <p:cNvSpPr>
            <a:spLocks noGrp="1" noChangeArrowheads="1"/>
          </p:cNvSpPr>
          <p:nvPr>
            <p:ph idx="1"/>
          </p:nvPr>
        </p:nvSpPr>
        <p:spPr>
          <a:xfrm>
            <a:off x="457200" y="1155700"/>
            <a:ext cx="8430768" cy="5319713"/>
          </a:xfrm>
        </p:spPr>
        <p:txBody>
          <a:bodyPr/>
          <a:lstStyle/>
          <a:p>
            <a:r>
              <a:rPr lang="en-US" sz="2400" dirty="0" smtClean="0">
                <a:solidFill>
                  <a:schemeClr val="bg1"/>
                </a:solidFill>
              </a:rPr>
              <a:t>Day 1 – the first backup. No data at the remote location, so a complete file transfer is required:</a:t>
            </a:r>
          </a:p>
          <a:p>
            <a:pPr>
              <a:buNone/>
            </a:pPr>
            <a:endParaRPr lang="en-US" sz="2400" dirty="0" smtClean="0">
              <a:solidFill>
                <a:schemeClr val="bg1"/>
              </a:solidFill>
            </a:endParaRPr>
          </a:p>
          <a:p>
            <a:pPr>
              <a:buNone/>
            </a:pPr>
            <a:r>
              <a:rPr lang="en-US" sz="2400" dirty="0" smtClean="0">
                <a:solidFill>
                  <a:schemeClr val="bg1"/>
                </a:solidFill>
              </a:rPr>
              <a:t>	       Local File			 Remote File</a:t>
            </a:r>
            <a:endParaRPr lang="en-AU" sz="2400" dirty="0" smtClean="0">
              <a:solidFill>
                <a:schemeClr val="bg1"/>
              </a:solidFill>
            </a:endParaRPr>
          </a:p>
          <a:p>
            <a:pPr>
              <a:buNone/>
            </a:pPr>
            <a:endParaRPr lang="en-AU" sz="2400" dirty="0" smtClean="0">
              <a:solidFill>
                <a:schemeClr val="bg1"/>
              </a:solidFill>
            </a:endParaRPr>
          </a:p>
          <a:p>
            <a:pPr>
              <a:buNone/>
            </a:pPr>
            <a:endParaRPr lang="en-US" sz="2400" dirty="0" smtClean="0">
              <a:solidFill>
                <a:schemeClr val="bg1"/>
              </a:solidFill>
            </a:endParaRPr>
          </a:p>
          <a:p>
            <a:pPr>
              <a:buNone/>
            </a:pPr>
            <a:r>
              <a:rPr lang="en-US" sz="2400" dirty="0" smtClean="0">
                <a:solidFill>
                  <a:schemeClr val="bg1"/>
                </a:solidFill>
              </a:rPr>
              <a:t>			</a:t>
            </a:r>
          </a:p>
          <a:p>
            <a:pPr>
              <a:buNone/>
            </a:pPr>
            <a:r>
              <a:rPr lang="en-US" sz="2400" dirty="0" smtClean="0">
                <a:solidFill>
                  <a:schemeClr val="bg1"/>
                </a:solidFill>
              </a:rPr>
              <a:t>	  </a:t>
            </a:r>
            <a:r>
              <a:rPr lang="en-US" sz="2200" dirty="0" smtClean="0">
                <a:solidFill>
                  <a:schemeClr val="bg1"/>
                </a:solidFill>
              </a:rPr>
              <a:t>4GB		                 Data transferred:</a:t>
            </a:r>
          </a:p>
          <a:p>
            <a:pPr>
              <a:buNone/>
            </a:pPr>
            <a:r>
              <a:rPr lang="en-US" sz="2200" dirty="0" smtClean="0">
                <a:solidFill>
                  <a:schemeClr val="bg1"/>
                </a:solidFill>
              </a:rPr>
              <a:t>					      Rsync ~2GB (2:1 compression)</a:t>
            </a:r>
          </a:p>
          <a:p>
            <a:pPr>
              <a:buNone/>
            </a:pPr>
            <a:r>
              <a:rPr lang="en-US" sz="2200" dirty="0" smtClean="0">
                <a:solidFill>
                  <a:schemeClr val="bg1"/>
                </a:solidFill>
              </a:rPr>
              <a:t>					      FTP/rcp/scp ~ 4GB</a:t>
            </a:r>
          </a:p>
        </p:txBody>
      </p:sp>
      <p:sp>
        <p:nvSpPr>
          <p:cNvPr id="6" name="Date Placeholder 5"/>
          <p:cNvSpPr>
            <a:spLocks noGrp="1"/>
          </p:cNvSpPr>
          <p:nvPr>
            <p:ph type="dt" sz="half" idx="10"/>
          </p:nvPr>
        </p:nvSpPr>
        <p:spPr/>
        <p:txBody>
          <a:bodyPr/>
          <a:lstStyle/>
          <a:p>
            <a:r>
              <a:rPr lang="en-US" dirty="0" smtClean="0"/>
              <a:t>August 18, 2011</a:t>
            </a:r>
            <a:endParaRPr lang="en-US" dirty="0"/>
          </a:p>
        </p:txBody>
      </p:sp>
      <p:sp>
        <p:nvSpPr>
          <p:cNvPr id="8" name="Footer Placeholder 7"/>
          <p:cNvSpPr>
            <a:spLocks noGrp="1"/>
          </p:cNvSpPr>
          <p:nvPr>
            <p:ph type="ftr" sz="quarter" idx="11"/>
          </p:nvPr>
        </p:nvSpPr>
        <p:spPr/>
        <p:txBody>
          <a:bodyPr/>
          <a:lstStyle/>
          <a:p>
            <a:r>
              <a:rPr lang="en-US" dirty="0" smtClean="0"/>
              <a:t>Rsync on HP-UX Webinar </a:t>
            </a:r>
            <a:endParaRPr lang="en-US" dirty="0"/>
          </a:p>
        </p:txBody>
      </p:sp>
      <p:sp>
        <p:nvSpPr>
          <p:cNvPr id="7" name="Slide Number Placeholder 6"/>
          <p:cNvSpPr>
            <a:spLocks noGrp="1"/>
          </p:cNvSpPr>
          <p:nvPr>
            <p:ph type="sldNum" sz="quarter" idx="12"/>
          </p:nvPr>
        </p:nvSpPr>
        <p:spPr/>
        <p:txBody>
          <a:bodyPr/>
          <a:lstStyle/>
          <a:p>
            <a:fld id="{5B091371-A282-4AD9-8DE8-3EBAEA8E0AB5}" type="slidenum">
              <a:rPr lang="en-US" smtClean="0"/>
              <a:pPr/>
              <a:t>14</a:t>
            </a:fld>
            <a:endParaRPr lang="en-US" dirty="0"/>
          </a:p>
        </p:txBody>
      </p:sp>
      <p:pic>
        <p:nvPicPr>
          <p:cNvPr id="1026" name="Picture 2"/>
          <p:cNvPicPr>
            <a:picLocks noChangeAspect="1" noChangeArrowheads="1"/>
          </p:cNvPicPr>
          <p:nvPr/>
        </p:nvPicPr>
        <p:blipFill>
          <a:blip r:embed="rId3" cstate="print"/>
          <a:srcRect/>
          <a:stretch>
            <a:fillRect/>
          </a:stretch>
        </p:blipFill>
        <p:spPr bwMode="auto">
          <a:xfrm>
            <a:off x="774700" y="2935288"/>
            <a:ext cx="2476500" cy="1190625"/>
          </a:xfrm>
          <a:prstGeom prst="rect">
            <a:avLst/>
          </a:prstGeom>
          <a:noFill/>
          <a:ln w="9525">
            <a:noFill/>
            <a:miter lim="800000"/>
            <a:headEnd/>
            <a:tailEnd/>
          </a:ln>
        </p:spPr>
      </p:pic>
      <p:pic>
        <p:nvPicPr>
          <p:cNvPr id="5" name="Picture 2"/>
          <p:cNvPicPr>
            <a:picLocks noChangeAspect="1" noChangeArrowheads="1"/>
          </p:cNvPicPr>
          <p:nvPr/>
        </p:nvPicPr>
        <p:blipFill>
          <a:blip r:embed="rId3" cstate="print"/>
          <a:srcRect/>
          <a:stretch>
            <a:fillRect/>
          </a:stretch>
        </p:blipFill>
        <p:spPr bwMode="auto">
          <a:xfrm>
            <a:off x="4699000" y="2922588"/>
            <a:ext cx="2463800" cy="1190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2"/>
          <p:cNvSpPr>
            <a:spLocks noGrp="1" noChangeArrowheads="1"/>
          </p:cNvSpPr>
          <p:nvPr>
            <p:ph type="title"/>
          </p:nvPr>
        </p:nvSpPr>
        <p:spPr>
          <a:xfrm>
            <a:off x="428625" y="61913"/>
            <a:ext cx="7629525" cy="827087"/>
          </a:xfrm>
        </p:spPr>
        <p:txBody>
          <a:bodyPr/>
          <a:lstStyle/>
          <a:p>
            <a:pPr eaLnBrk="1" hangingPunct="1"/>
            <a:r>
              <a:rPr lang="en-US" sz="3000" dirty="0" smtClean="0">
                <a:solidFill>
                  <a:schemeClr val="bg1"/>
                </a:solidFill>
              </a:rPr>
              <a:t>Rsync Typical Scenario – Part 2</a:t>
            </a:r>
          </a:p>
        </p:txBody>
      </p:sp>
      <p:sp>
        <p:nvSpPr>
          <p:cNvPr id="21509" name="Rectangle 3"/>
          <p:cNvSpPr>
            <a:spLocks noGrp="1" noChangeArrowheads="1"/>
          </p:cNvSpPr>
          <p:nvPr>
            <p:ph idx="1"/>
          </p:nvPr>
        </p:nvSpPr>
        <p:spPr>
          <a:xfrm>
            <a:off x="457200" y="1155700"/>
            <a:ext cx="8686800" cy="5319713"/>
          </a:xfrm>
        </p:spPr>
        <p:txBody>
          <a:bodyPr/>
          <a:lstStyle/>
          <a:p>
            <a:r>
              <a:rPr lang="en-US" sz="2400" dirty="0" smtClean="0">
                <a:solidFill>
                  <a:schemeClr val="bg1"/>
                </a:solidFill>
              </a:rPr>
              <a:t>Day 2 – 0.5GB is added at the start of the file and the rest of the file is left intact (red blocks of data) *:</a:t>
            </a:r>
          </a:p>
          <a:p>
            <a:pPr>
              <a:buNone/>
            </a:pPr>
            <a:endParaRPr lang="en-US" sz="2400" dirty="0" smtClean="0">
              <a:solidFill>
                <a:schemeClr val="bg1"/>
              </a:solidFill>
            </a:endParaRPr>
          </a:p>
          <a:p>
            <a:pPr>
              <a:buNone/>
            </a:pPr>
            <a:r>
              <a:rPr lang="en-US" sz="2400" dirty="0" smtClean="0">
                <a:solidFill>
                  <a:schemeClr val="bg1"/>
                </a:solidFill>
              </a:rPr>
              <a:t>	       Local File			 Remote File</a:t>
            </a:r>
            <a:endParaRPr lang="en-AU" sz="2400" dirty="0" smtClean="0">
              <a:solidFill>
                <a:schemeClr val="bg1"/>
              </a:solidFill>
            </a:endParaRPr>
          </a:p>
          <a:p>
            <a:pPr>
              <a:buNone/>
            </a:pPr>
            <a:endParaRPr lang="en-AU" sz="2400" dirty="0" smtClean="0">
              <a:solidFill>
                <a:schemeClr val="bg1"/>
              </a:solidFill>
            </a:endParaRPr>
          </a:p>
          <a:p>
            <a:pPr>
              <a:buNone/>
            </a:pPr>
            <a:endParaRPr lang="en-US" sz="2400" dirty="0" smtClean="0">
              <a:solidFill>
                <a:schemeClr val="bg1"/>
              </a:solidFill>
            </a:endParaRPr>
          </a:p>
          <a:p>
            <a:pPr>
              <a:buNone/>
            </a:pPr>
            <a:r>
              <a:rPr lang="en-US" sz="2400" dirty="0" smtClean="0">
                <a:solidFill>
                  <a:schemeClr val="bg1"/>
                </a:solidFill>
              </a:rPr>
              <a:t>			</a:t>
            </a:r>
          </a:p>
          <a:p>
            <a:pPr>
              <a:buNone/>
            </a:pPr>
            <a:r>
              <a:rPr lang="en-US" sz="2400" dirty="0" smtClean="0">
                <a:solidFill>
                  <a:schemeClr val="bg1"/>
                </a:solidFill>
              </a:rPr>
              <a:t>	</a:t>
            </a:r>
            <a:r>
              <a:rPr lang="en-US" sz="2200" dirty="0" smtClean="0">
                <a:solidFill>
                  <a:schemeClr val="bg1"/>
                </a:solidFill>
              </a:rPr>
              <a:t>  4.5GB		                Data transferred:</a:t>
            </a:r>
          </a:p>
          <a:p>
            <a:pPr>
              <a:buNone/>
            </a:pPr>
            <a:r>
              <a:rPr lang="en-US" sz="2200" dirty="0" smtClean="0">
                <a:solidFill>
                  <a:schemeClr val="bg1"/>
                </a:solidFill>
              </a:rPr>
              <a:t>					     Rsync ~0.25GB (2:1 compression)</a:t>
            </a:r>
          </a:p>
          <a:p>
            <a:pPr>
              <a:buNone/>
            </a:pPr>
            <a:r>
              <a:rPr lang="en-US" sz="2200" dirty="0" smtClean="0">
                <a:solidFill>
                  <a:schemeClr val="bg1"/>
                </a:solidFill>
              </a:rPr>
              <a:t>					     FTP/rcp/scp ~ 4.5GB</a:t>
            </a:r>
          </a:p>
        </p:txBody>
      </p:sp>
      <p:sp>
        <p:nvSpPr>
          <p:cNvPr id="6" name="Date Placeholder 5"/>
          <p:cNvSpPr>
            <a:spLocks noGrp="1"/>
          </p:cNvSpPr>
          <p:nvPr>
            <p:ph type="dt" sz="half" idx="10"/>
          </p:nvPr>
        </p:nvSpPr>
        <p:spPr/>
        <p:txBody>
          <a:bodyPr/>
          <a:lstStyle/>
          <a:p>
            <a:r>
              <a:rPr lang="en-US" dirty="0" smtClean="0"/>
              <a:t>August 18, 2011</a:t>
            </a:r>
            <a:endParaRPr lang="en-US" dirty="0"/>
          </a:p>
        </p:txBody>
      </p:sp>
      <p:sp>
        <p:nvSpPr>
          <p:cNvPr id="9" name="Footer Placeholder 8"/>
          <p:cNvSpPr>
            <a:spLocks noGrp="1"/>
          </p:cNvSpPr>
          <p:nvPr>
            <p:ph type="ftr" sz="quarter" idx="11"/>
          </p:nvPr>
        </p:nvSpPr>
        <p:spPr/>
        <p:txBody>
          <a:bodyPr/>
          <a:lstStyle/>
          <a:p>
            <a:r>
              <a:rPr lang="en-US" dirty="0" smtClean="0"/>
              <a:t>Rsync on HP-UX Webinar </a:t>
            </a:r>
            <a:endParaRPr lang="en-US" dirty="0"/>
          </a:p>
        </p:txBody>
      </p:sp>
      <p:sp>
        <p:nvSpPr>
          <p:cNvPr id="8" name="Slide Number Placeholder 7"/>
          <p:cNvSpPr>
            <a:spLocks noGrp="1"/>
          </p:cNvSpPr>
          <p:nvPr>
            <p:ph type="sldNum" sz="quarter" idx="12"/>
          </p:nvPr>
        </p:nvSpPr>
        <p:spPr/>
        <p:txBody>
          <a:bodyPr/>
          <a:lstStyle/>
          <a:p>
            <a:fld id="{5B091371-A282-4AD9-8DE8-3EBAEA8E0AB5}" type="slidenum">
              <a:rPr lang="en-US" smtClean="0"/>
              <a:pPr/>
              <a:t>15</a:t>
            </a:fld>
            <a:endParaRPr lang="en-US" dirty="0"/>
          </a:p>
        </p:txBody>
      </p:sp>
      <p:pic>
        <p:nvPicPr>
          <p:cNvPr id="3074" name="Picture 2"/>
          <p:cNvPicPr>
            <a:picLocks noChangeAspect="1" noChangeArrowheads="1"/>
          </p:cNvPicPr>
          <p:nvPr/>
        </p:nvPicPr>
        <p:blipFill>
          <a:blip r:embed="rId3" cstate="print"/>
          <a:srcRect/>
          <a:stretch>
            <a:fillRect/>
          </a:stretch>
        </p:blipFill>
        <p:spPr bwMode="auto">
          <a:xfrm>
            <a:off x="755650" y="2947988"/>
            <a:ext cx="2482850" cy="1190625"/>
          </a:xfrm>
          <a:prstGeom prst="rect">
            <a:avLst/>
          </a:prstGeom>
          <a:noFill/>
          <a:ln w="9525">
            <a:noFill/>
            <a:miter lim="800000"/>
            <a:headEnd/>
            <a:tailEnd/>
          </a:ln>
        </p:spPr>
      </p:pic>
      <p:pic>
        <p:nvPicPr>
          <p:cNvPr id="7" name="Picture 2"/>
          <p:cNvPicPr>
            <a:picLocks noChangeAspect="1" noChangeArrowheads="1"/>
          </p:cNvPicPr>
          <p:nvPr/>
        </p:nvPicPr>
        <p:blipFill>
          <a:blip r:embed="rId3" cstate="print"/>
          <a:srcRect/>
          <a:stretch>
            <a:fillRect/>
          </a:stretch>
        </p:blipFill>
        <p:spPr bwMode="auto">
          <a:xfrm>
            <a:off x="4667250" y="2960688"/>
            <a:ext cx="2482850" cy="1190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2"/>
          <p:cNvSpPr>
            <a:spLocks noGrp="1" noChangeArrowheads="1"/>
          </p:cNvSpPr>
          <p:nvPr>
            <p:ph type="title"/>
          </p:nvPr>
        </p:nvSpPr>
        <p:spPr>
          <a:xfrm>
            <a:off x="428625" y="61913"/>
            <a:ext cx="7629525" cy="827087"/>
          </a:xfrm>
        </p:spPr>
        <p:txBody>
          <a:bodyPr/>
          <a:lstStyle/>
          <a:p>
            <a:pPr eaLnBrk="1" hangingPunct="1"/>
            <a:r>
              <a:rPr lang="en-US" sz="3000" dirty="0" smtClean="0">
                <a:solidFill>
                  <a:schemeClr val="bg1"/>
                </a:solidFill>
              </a:rPr>
              <a:t>Rsync Typical Scenario – Part 3</a:t>
            </a:r>
          </a:p>
        </p:txBody>
      </p:sp>
      <p:sp>
        <p:nvSpPr>
          <p:cNvPr id="21509" name="Rectangle 3"/>
          <p:cNvSpPr>
            <a:spLocks noGrp="1" noChangeArrowheads="1"/>
          </p:cNvSpPr>
          <p:nvPr>
            <p:ph idx="1"/>
          </p:nvPr>
        </p:nvSpPr>
        <p:spPr>
          <a:xfrm>
            <a:off x="457200" y="1155700"/>
            <a:ext cx="8686800" cy="5319713"/>
          </a:xfrm>
        </p:spPr>
        <p:txBody>
          <a:bodyPr/>
          <a:lstStyle/>
          <a:p>
            <a:r>
              <a:rPr lang="en-US" sz="2400" dirty="0" smtClean="0">
                <a:solidFill>
                  <a:schemeClr val="bg1"/>
                </a:solidFill>
              </a:rPr>
              <a:t>Day 3 – The green (0.4GB) and yellow (0.2GB) blocks of data are moved around (total of 0.6GB – the file contents are the same, just block moved around):</a:t>
            </a:r>
          </a:p>
          <a:p>
            <a:pPr>
              <a:buNone/>
            </a:pPr>
            <a:endParaRPr lang="en-US" sz="2400" dirty="0" smtClean="0">
              <a:solidFill>
                <a:schemeClr val="bg1"/>
              </a:solidFill>
            </a:endParaRPr>
          </a:p>
          <a:p>
            <a:pPr>
              <a:buNone/>
            </a:pPr>
            <a:r>
              <a:rPr lang="en-US" sz="2400" dirty="0" smtClean="0">
                <a:solidFill>
                  <a:schemeClr val="bg1"/>
                </a:solidFill>
              </a:rPr>
              <a:t>	       Local File		         Remote File</a:t>
            </a:r>
            <a:endParaRPr lang="en-AU" sz="2400" dirty="0" smtClean="0">
              <a:solidFill>
                <a:schemeClr val="bg1"/>
              </a:solidFill>
            </a:endParaRPr>
          </a:p>
          <a:p>
            <a:pPr>
              <a:buNone/>
            </a:pPr>
            <a:endParaRPr lang="en-AU" sz="2400" dirty="0" smtClean="0">
              <a:solidFill>
                <a:schemeClr val="bg1"/>
              </a:solidFill>
            </a:endParaRPr>
          </a:p>
          <a:p>
            <a:pPr>
              <a:buNone/>
            </a:pPr>
            <a:endParaRPr lang="en-US" sz="2400" dirty="0" smtClean="0">
              <a:solidFill>
                <a:schemeClr val="bg1"/>
              </a:solidFill>
            </a:endParaRPr>
          </a:p>
          <a:p>
            <a:pPr>
              <a:buNone/>
            </a:pPr>
            <a:r>
              <a:rPr lang="en-US" sz="2400" dirty="0" smtClean="0">
                <a:solidFill>
                  <a:schemeClr val="bg1"/>
                </a:solidFill>
              </a:rPr>
              <a:t>			</a:t>
            </a:r>
          </a:p>
          <a:p>
            <a:pPr>
              <a:buNone/>
            </a:pPr>
            <a:r>
              <a:rPr lang="en-US" sz="2400" dirty="0" smtClean="0">
                <a:solidFill>
                  <a:schemeClr val="bg1"/>
                </a:solidFill>
              </a:rPr>
              <a:t>	</a:t>
            </a:r>
            <a:r>
              <a:rPr lang="en-US" sz="2200" dirty="0" smtClean="0">
                <a:solidFill>
                  <a:schemeClr val="bg1"/>
                </a:solidFill>
              </a:rPr>
              <a:t>  4.5GB		                Data transferred:</a:t>
            </a:r>
          </a:p>
          <a:p>
            <a:pPr>
              <a:buNone/>
            </a:pPr>
            <a:r>
              <a:rPr lang="en-US" sz="2200" dirty="0" smtClean="0">
                <a:solidFill>
                  <a:schemeClr val="bg1"/>
                </a:solidFill>
              </a:rPr>
              <a:t>					     Rsync ~0 (a small overhead)</a:t>
            </a:r>
          </a:p>
          <a:p>
            <a:pPr>
              <a:buNone/>
            </a:pPr>
            <a:r>
              <a:rPr lang="en-US" sz="2200" dirty="0" smtClean="0">
                <a:solidFill>
                  <a:schemeClr val="bg1"/>
                </a:solidFill>
              </a:rPr>
              <a:t>					     FTP/rcp/scp ~ 4.5GB</a:t>
            </a:r>
          </a:p>
        </p:txBody>
      </p:sp>
      <p:sp>
        <p:nvSpPr>
          <p:cNvPr id="6" name="Date Placeholder 5"/>
          <p:cNvSpPr>
            <a:spLocks noGrp="1"/>
          </p:cNvSpPr>
          <p:nvPr>
            <p:ph type="dt" sz="half" idx="10"/>
          </p:nvPr>
        </p:nvSpPr>
        <p:spPr/>
        <p:txBody>
          <a:bodyPr/>
          <a:lstStyle/>
          <a:p>
            <a:r>
              <a:rPr lang="en-US" dirty="0" smtClean="0"/>
              <a:t>August 18, 2011</a:t>
            </a:r>
            <a:endParaRPr lang="en-US" dirty="0"/>
          </a:p>
        </p:txBody>
      </p:sp>
      <p:sp>
        <p:nvSpPr>
          <p:cNvPr id="9" name="Footer Placeholder 8"/>
          <p:cNvSpPr>
            <a:spLocks noGrp="1"/>
          </p:cNvSpPr>
          <p:nvPr>
            <p:ph type="ftr" sz="quarter" idx="11"/>
          </p:nvPr>
        </p:nvSpPr>
        <p:spPr/>
        <p:txBody>
          <a:bodyPr/>
          <a:lstStyle/>
          <a:p>
            <a:r>
              <a:rPr lang="en-US" dirty="0" smtClean="0"/>
              <a:t>Rsync on HP-UX Webinar </a:t>
            </a:r>
            <a:endParaRPr lang="en-US" dirty="0"/>
          </a:p>
        </p:txBody>
      </p:sp>
      <p:sp>
        <p:nvSpPr>
          <p:cNvPr id="7" name="Slide Number Placeholder 6"/>
          <p:cNvSpPr>
            <a:spLocks noGrp="1"/>
          </p:cNvSpPr>
          <p:nvPr>
            <p:ph type="sldNum" sz="quarter" idx="12"/>
          </p:nvPr>
        </p:nvSpPr>
        <p:spPr/>
        <p:txBody>
          <a:bodyPr/>
          <a:lstStyle/>
          <a:p>
            <a:fld id="{5B091371-A282-4AD9-8DE8-3EBAEA8E0AB5}" type="slidenum">
              <a:rPr lang="en-US" smtClean="0"/>
              <a:pPr/>
              <a:t>16</a:t>
            </a:fld>
            <a:endParaRPr lang="en-US" dirty="0"/>
          </a:p>
        </p:txBody>
      </p:sp>
      <p:pic>
        <p:nvPicPr>
          <p:cNvPr id="4098" name="Picture 2"/>
          <p:cNvPicPr>
            <a:picLocks noChangeAspect="1" noChangeArrowheads="1"/>
          </p:cNvPicPr>
          <p:nvPr/>
        </p:nvPicPr>
        <p:blipFill>
          <a:blip r:embed="rId3" cstate="print"/>
          <a:srcRect/>
          <a:stretch>
            <a:fillRect/>
          </a:stretch>
        </p:blipFill>
        <p:spPr bwMode="auto">
          <a:xfrm>
            <a:off x="729073" y="3217555"/>
            <a:ext cx="2433637" cy="1190625"/>
          </a:xfrm>
          <a:prstGeom prst="rect">
            <a:avLst/>
          </a:prstGeom>
          <a:noFill/>
          <a:ln w="9525">
            <a:noFill/>
            <a:miter lim="800000"/>
            <a:headEnd/>
            <a:tailEnd/>
          </a:ln>
        </p:spPr>
      </p:pic>
      <p:pic>
        <p:nvPicPr>
          <p:cNvPr id="8" name="Picture 2"/>
          <p:cNvPicPr>
            <a:picLocks noChangeAspect="1" noChangeArrowheads="1"/>
          </p:cNvPicPr>
          <p:nvPr/>
        </p:nvPicPr>
        <p:blipFill>
          <a:blip r:embed="rId3" cstate="print"/>
          <a:srcRect/>
          <a:stretch>
            <a:fillRect/>
          </a:stretch>
        </p:blipFill>
        <p:spPr bwMode="auto">
          <a:xfrm>
            <a:off x="4640263" y="3259752"/>
            <a:ext cx="2433637" cy="11906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28625" y="114300"/>
            <a:ext cx="7629525" cy="946404"/>
          </a:xfrm>
        </p:spPr>
        <p:txBody>
          <a:bodyPr/>
          <a:lstStyle/>
          <a:p>
            <a:pPr eaLnBrk="1" hangingPunct="1"/>
            <a:r>
              <a:rPr lang="en-AU" sz="3000" dirty="0" smtClean="0">
                <a:solidFill>
                  <a:schemeClr val="bg1"/>
                </a:solidFill>
              </a:rPr>
              <a:t>Rsync Command-line Options</a:t>
            </a:r>
            <a:endParaRPr lang="en-US" sz="3000" dirty="0" smtClean="0">
              <a:solidFill>
                <a:schemeClr val="bg1"/>
              </a:solidFill>
            </a:endParaRPr>
          </a:p>
        </p:txBody>
      </p:sp>
      <p:sp>
        <p:nvSpPr>
          <p:cNvPr id="39939" name="Rectangle 3"/>
          <p:cNvSpPr>
            <a:spLocks noGrp="1" noChangeArrowheads="1"/>
          </p:cNvSpPr>
          <p:nvPr>
            <p:ph idx="1"/>
          </p:nvPr>
        </p:nvSpPr>
        <p:spPr>
          <a:xfrm>
            <a:off x="400050" y="1511300"/>
            <a:ext cx="8743950" cy="4943288"/>
          </a:xfrm>
        </p:spPr>
        <p:txBody>
          <a:bodyPr/>
          <a:lstStyle/>
          <a:p>
            <a:pPr>
              <a:buNone/>
            </a:pPr>
            <a:endParaRPr lang="en-US" sz="2400" dirty="0" smtClean="0">
              <a:solidFill>
                <a:schemeClr val="bg1"/>
              </a:solidFill>
            </a:endParaRPr>
          </a:p>
          <a:p>
            <a:pPr>
              <a:buNone/>
            </a:pPr>
            <a:r>
              <a:rPr lang="en-US" sz="2400" dirty="0" smtClean="0">
                <a:solidFill>
                  <a:schemeClr val="bg1"/>
                </a:solidFill>
              </a:rPr>
              <a:t># </a:t>
            </a:r>
            <a:r>
              <a:rPr lang="en-US" sz="2400" dirty="0" smtClean="0">
                <a:solidFill>
                  <a:schemeClr val="bg1"/>
                </a:solidFill>
                <a:latin typeface="Courier New" pitchFamily="49" charset="0"/>
                <a:cs typeface="Courier New" pitchFamily="49" charset="0"/>
              </a:rPr>
              <a:t>/usr/local/bin/rsync -v</a:t>
            </a:r>
          </a:p>
          <a:p>
            <a:pPr>
              <a:buNone/>
            </a:pPr>
            <a:endParaRPr lang="en-US" sz="2000" dirty="0" smtClean="0">
              <a:solidFill>
                <a:schemeClr val="bg1"/>
              </a:solidFill>
            </a:endParaRPr>
          </a:p>
        </p:txBody>
      </p:sp>
      <p:sp>
        <p:nvSpPr>
          <p:cNvPr id="4" name="Date Placeholder 3"/>
          <p:cNvSpPr>
            <a:spLocks noGrp="1"/>
          </p:cNvSpPr>
          <p:nvPr>
            <p:ph type="dt" sz="half" idx="10"/>
          </p:nvPr>
        </p:nvSpPr>
        <p:spPr/>
        <p:txBody>
          <a:bodyPr/>
          <a:lstStyle/>
          <a:p>
            <a:r>
              <a:rPr lang="en-US" dirty="0" smtClean="0"/>
              <a:t>August 18, 2011</a:t>
            </a:r>
            <a:endParaRPr lang="en-US" dirty="0"/>
          </a:p>
        </p:txBody>
      </p:sp>
      <p:sp>
        <p:nvSpPr>
          <p:cNvPr id="6" name="Footer Placeholder 5"/>
          <p:cNvSpPr>
            <a:spLocks noGrp="1"/>
          </p:cNvSpPr>
          <p:nvPr>
            <p:ph type="ftr" sz="quarter" idx="11"/>
          </p:nvPr>
        </p:nvSpPr>
        <p:spPr/>
        <p:txBody>
          <a:bodyPr/>
          <a:lstStyle/>
          <a:p>
            <a:r>
              <a:rPr lang="en-US" dirty="0" smtClean="0"/>
              <a:t>Rsync on HP-UX Webinar </a:t>
            </a:r>
            <a:endParaRPr lang="en-US" dirty="0"/>
          </a:p>
        </p:txBody>
      </p:sp>
      <p:sp>
        <p:nvSpPr>
          <p:cNvPr id="5" name="Slide Number Placeholder 4"/>
          <p:cNvSpPr>
            <a:spLocks noGrp="1"/>
          </p:cNvSpPr>
          <p:nvPr>
            <p:ph type="sldNum" sz="quarter" idx="12"/>
          </p:nvPr>
        </p:nvSpPr>
        <p:spPr/>
        <p:txBody>
          <a:bodyPr/>
          <a:lstStyle/>
          <a:p>
            <a:fld id="{5B091371-A282-4AD9-8DE8-3EBAEA8E0AB5}" type="slidenum">
              <a:rPr lang="en-US" smtClean="0"/>
              <a:pPr/>
              <a:t>17</a:t>
            </a:fld>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28625" y="114300"/>
            <a:ext cx="7629525" cy="958596"/>
          </a:xfrm>
        </p:spPr>
        <p:txBody>
          <a:bodyPr/>
          <a:lstStyle/>
          <a:p>
            <a:pPr eaLnBrk="1" hangingPunct="1"/>
            <a:r>
              <a:rPr lang="en-US" sz="3000" dirty="0" smtClean="0">
                <a:solidFill>
                  <a:schemeClr val="bg1"/>
                </a:solidFill>
              </a:rPr>
              <a:t>Rsync from Internet Express</a:t>
            </a:r>
          </a:p>
        </p:txBody>
      </p:sp>
      <p:sp>
        <p:nvSpPr>
          <p:cNvPr id="45059" name="Rectangle 3"/>
          <p:cNvSpPr>
            <a:spLocks noGrp="1" noChangeArrowheads="1"/>
          </p:cNvSpPr>
          <p:nvPr>
            <p:ph idx="1"/>
          </p:nvPr>
        </p:nvSpPr>
        <p:spPr>
          <a:xfrm>
            <a:off x="400050" y="1651000"/>
            <a:ext cx="8536686" cy="4025900"/>
          </a:xfrm>
        </p:spPr>
        <p:txBody>
          <a:bodyPr/>
          <a:lstStyle/>
          <a:p>
            <a:pPr>
              <a:buNone/>
            </a:pPr>
            <a:r>
              <a:rPr lang="en-AU" sz="2000" dirty="0" smtClean="0">
                <a:solidFill>
                  <a:schemeClr val="bg1"/>
                </a:solidFill>
              </a:rPr>
              <a:t>It is important to pass the full path of the rsync command if it is not in the </a:t>
            </a:r>
          </a:p>
          <a:p>
            <a:pPr>
              <a:buNone/>
            </a:pPr>
            <a:r>
              <a:rPr lang="en-AU" sz="2000" dirty="0" smtClean="0">
                <a:solidFill>
                  <a:schemeClr val="bg1"/>
                </a:solidFill>
              </a:rPr>
              <a:t>PATH:</a:t>
            </a:r>
          </a:p>
          <a:p>
            <a:pPr>
              <a:buNone/>
            </a:pPr>
            <a:endParaRPr lang="en-US" sz="2000" dirty="0" smtClean="0">
              <a:solidFill>
                <a:schemeClr val="bg1"/>
              </a:solidFill>
            </a:endParaRPr>
          </a:p>
          <a:p>
            <a:pPr>
              <a:buNone/>
            </a:pPr>
            <a:r>
              <a:rPr lang="en-US" sz="2000" dirty="0" smtClean="0">
                <a:solidFill>
                  <a:schemeClr val="bg1"/>
                </a:solidFill>
              </a:rPr>
              <a:t>srvA# </a:t>
            </a:r>
            <a:r>
              <a:rPr lang="en-US" sz="2000" dirty="0" smtClean="0">
                <a:solidFill>
                  <a:schemeClr val="bg1"/>
                </a:solidFill>
                <a:latin typeface="Courier New" pitchFamily="49" charset="0"/>
                <a:cs typeface="Courier New" pitchFamily="49" charset="0"/>
              </a:rPr>
              <a:t>/opt/iexpress/rsync/bin/rsync -az -H -v --stats \</a:t>
            </a:r>
          </a:p>
          <a:p>
            <a:pPr>
              <a:buNone/>
            </a:pPr>
            <a:r>
              <a:rPr lang="en-US" sz="2000" dirty="0" smtClean="0">
                <a:solidFill>
                  <a:schemeClr val="bg1"/>
                </a:solidFill>
                <a:latin typeface="Courier New" pitchFamily="49" charset="0"/>
                <a:cs typeface="Courier New" pitchFamily="49" charset="0"/>
              </a:rPr>
              <a:t>     --rsync-path=/opt/iexpress/rsync/bin/rsync \</a:t>
            </a:r>
          </a:p>
          <a:p>
            <a:pPr>
              <a:buNone/>
            </a:pPr>
            <a:r>
              <a:rPr lang="en-US" sz="2000" dirty="0" smtClean="0">
                <a:solidFill>
                  <a:schemeClr val="bg1"/>
                </a:solidFill>
                <a:latin typeface="Courier New" pitchFamily="49" charset="0"/>
                <a:cs typeface="Courier New" pitchFamily="49" charset="0"/>
              </a:rPr>
              <a:t>     testfile.gz userB@srvB:/somedir </a:t>
            </a:r>
            <a:endParaRPr lang="en-AU" sz="2000" dirty="0" smtClean="0">
              <a:solidFill>
                <a:schemeClr val="bg1"/>
              </a:solidFill>
              <a:latin typeface="Courier New" pitchFamily="49" charset="0"/>
              <a:cs typeface="Courier New" pitchFamily="49" charset="0"/>
            </a:endParaRPr>
          </a:p>
          <a:p>
            <a:pPr>
              <a:buNone/>
            </a:pPr>
            <a:r>
              <a:rPr lang="en-AU" sz="1200" dirty="0" smtClean="0">
                <a:solidFill>
                  <a:schemeClr val="bg1"/>
                </a:solidFill>
                <a:latin typeface="Courier New" pitchFamily="96" charset="0"/>
              </a:rPr>
              <a:t>   </a:t>
            </a:r>
            <a:endParaRPr lang="en-US" sz="1800" dirty="0" smtClean="0">
              <a:solidFill>
                <a:schemeClr val="bg1"/>
              </a:solidFill>
              <a:latin typeface="Courier New" pitchFamily="96" charset="0"/>
            </a:endParaRPr>
          </a:p>
          <a:p>
            <a:pPr>
              <a:buNone/>
            </a:pPr>
            <a:endParaRPr lang="en-US" sz="1200" dirty="0" smtClean="0">
              <a:latin typeface="Courier New" pitchFamily="96" charset="0"/>
            </a:endParaRPr>
          </a:p>
        </p:txBody>
      </p:sp>
      <p:sp>
        <p:nvSpPr>
          <p:cNvPr id="4" name="Date Placeholder 3"/>
          <p:cNvSpPr>
            <a:spLocks noGrp="1"/>
          </p:cNvSpPr>
          <p:nvPr>
            <p:ph type="dt" sz="half" idx="10"/>
          </p:nvPr>
        </p:nvSpPr>
        <p:spPr/>
        <p:txBody>
          <a:bodyPr/>
          <a:lstStyle/>
          <a:p>
            <a:r>
              <a:rPr lang="en-US" dirty="0" smtClean="0"/>
              <a:t>August 18, 2011</a:t>
            </a:r>
            <a:endParaRPr lang="en-US" dirty="0"/>
          </a:p>
        </p:txBody>
      </p:sp>
      <p:sp>
        <p:nvSpPr>
          <p:cNvPr id="6" name="Footer Placeholder 5"/>
          <p:cNvSpPr>
            <a:spLocks noGrp="1"/>
          </p:cNvSpPr>
          <p:nvPr>
            <p:ph type="ftr" sz="quarter" idx="11"/>
          </p:nvPr>
        </p:nvSpPr>
        <p:spPr/>
        <p:txBody>
          <a:bodyPr/>
          <a:lstStyle/>
          <a:p>
            <a:r>
              <a:rPr lang="en-US" dirty="0" smtClean="0"/>
              <a:t>Rsync on HP-UX Webinar </a:t>
            </a:r>
            <a:endParaRPr lang="en-US" dirty="0"/>
          </a:p>
        </p:txBody>
      </p:sp>
      <p:sp>
        <p:nvSpPr>
          <p:cNvPr id="5" name="Slide Number Placeholder 4"/>
          <p:cNvSpPr>
            <a:spLocks noGrp="1"/>
          </p:cNvSpPr>
          <p:nvPr>
            <p:ph type="sldNum" sz="quarter" idx="12"/>
          </p:nvPr>
        </p:nvSpPr>
        <p:spPr/>
        <p:txBody>
          <a:bodyPr/>
          <a:lstStyle/>
          <a:p>
            <a:fld id="{5B091371-A282-4AD9-8DE8-3EBAEA8E0AB5}" type="slidenum">
              <a:rPr lang="en-US" smtClean="0"/>
              <a:pPr/>
              <a:t>18</a:t>
            </a:fld>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28625" y="114300"/>
            <a:ext cx="7629525" cy="863600"/>
          </a:xfrm>
        </p:spPr>
        <p:txBody>
          <a:bodyPr/>
          <a:lstStyle/>
          <a:p>
            <a:pPr eaLnBrk="1" hangingPunct="1"/>
            <a:r>
              <a:rPr lang="en-US" sz="3000" dirty="0" smtClean="0">
                <a:solidFill>
                  <a:schemeClr val="bg1"/>
                </a:solidFill>
              </a:rPr>
              <a:t>Rsync from Porting and Archiving for HP-UX</a:t>
            </a:r>
          </a:p>
        </p:txBody>
      </p:sp>
      <p:sp>
        <p:nvSpPr>
          <p:cNvPr id="45059" name="Rectangle 3"/>
          <p:cNvSpPr>
            <a:spLocks noGrp="1" noChangeArrowheads="1"/>
          </p:cNvSpPr>
          <p:nvPr>
            <p:ph idx="1"/>
          </p:nvPr>
        </p:nvSpPr>
        <p:spPr>
          <a:xfrm>
            <a:off x="400050" y="1104900"/>
            <a:ext cx="8536686" cy="5588000"/>
          </a:xfrm>
        </p:spPr>
        <p:txBody>
          <a:bodyPr/>
          <a:lstStyle/>
          <a:p>
            <a:pPr>
              <a:buNone/>
            </a:pPr>
            <a:endParaRPr lang="en-US" sz="2000" dirty="0" smtClean="0">
              <a:solidFill>
                <a:schemeClr val="bg1"/>
              </a:solidFill>
            </a:endParaRPr>
          </a:p>
          <a:p>
            <a:pPr>
              <a:buNone/>
            </a:pPr>
            <a:r>
              <a:rPr lang="en-US" sz="2000" dirty="0" smtClean="0">
                <a:solidFill>
                  <a:schemeClr val="bg1"/>
                </a:solidFill>
              </a:rPr>
              <a:t>srvA# </a:t>
            </a:r>
            <a:r>
              <a:rPr lang="en-US" sz="2000" dirty="0" smtClean="0">
                <a:solidFill>
                  <a:schemeClr val="bg1"/>
                </a:solidFill>
                <a:latin typeface="Courier New" pitchFamily="49" charset="0"/>
                <a:cs typeface="Courier New" pitchFamily="49" charset="0"/>
              </a:rPr>
              <a:t>/usr/local/bin/rsync -a -r -v -t -z --stats \</a:t>
            </a:r>
          </a:p>
          <a:p>
            <a:pPr>
              <a:buNone/>
            </a:pPr>
            <a:r>
              <a:rPr lang="en-US" sz="2000" dirty="0" smtClean="0">
                <a:solidFill>
                  <a:schemeClr val="bg1"/>
                </a:solidFill>
                <a:latin typeface="Courier New" pitchFamily="49" charset="0"/>
                <a:cs typeface="Courier New" pitchFamily="49" charset="0"/>
              </a:rPr>
              <a:t>     --progress --rsh=/usr/bin/ssh \</a:t>
            </a:r>
          </a:p>
          <a:p>
            <a:pPr>
              <a:buNone/>
            </a:pPr>
            <a:r>
              <a:rPr lang="en-US" sz="2000" dirty="0" smtClean="0">
                <a:solidFill>
                  <a:schemeClr val="bg1"/>
                </a:solidFill>
                <a:latin typeface="Courier New" pitchFamily="49" charset="0"/>
                <a:cs typeface="Courier New" pitchFamily="49" charset="0"/>
              </a:rPr>
              <a:t>     --rsync-path=/usr/local/bin/rsync /labs srvB:</a:t>
            </a:r>
          </a:p>
          <a:p>
            <a:pPr>
              <a:buNone/>
            </a:pPr>
            <a:endParaRPr lang="en-AU" sz="1200" dirty="0" smtClean="0">
              <a:latin typeface="Courier New" pitchFamily="96" charset="0"/>
            </a:endParaRPr>
          </a:p>
          <a:p>
            <a:pPr>
              <a:buNone/>
            </a:pPr>
            <a:r>
              <a:rPr lang="en-AU" sz="1200" dirty="0" smtClean="0">
                <a:solidFill>
                  <a:schemeClr val="bg1"/>
                </a:solidFill>
                <a:latin typeface="Courier New" pitchFamily="96" charset="0"/>
              </a:rPr>
              <a:t>   </a:t>
            </a:r>
            <a:endParaRPr lang="en-US" sz="1200" dirty="0" smtClean="0">
              <a:latin typeface="Courier New" pitchFamily="96" charset="0"/>
            </a:endParaRPr>
          </a:p>
        </p:txBody>
      </p:sp>
      <p:sp>
        <p:nvSpPr>
          <p:cNvPr id="4" name="Date Placeholder 3"/>
          <p:cNvSpPr>
            <a:spLocks noGrp="1"/>
          </p:cNvSpPr>
          <p:nvPr>
            <p:ph type="dt" sz="half" idx="10"/>
          </p:nvPr>
        </p:nvSpPr>
        <p:spPr/>
        <p:txBody>
          <a:bodyPr/>
          <a:lstStyle/>
          <a:p>
            <a:r>
              <a:rPr lang="en-US" dirty="0" smtClean="0"/>
              <a:t>August 18, 2011</a:t>
            </a:r>
            <a:endParaRPr lang="en-US" dirty="0"/>
          </a:p>
        </p:txBody>
      </p:sp>
      <p:sp>
        <p:nvSpPr>
          <p:cNvPr id="6" name="Footer Placeholder 5"/>
          <p:cNvSpPr>
            <a:spLocks noGrp="1"/>
          </p:cNvSpPr>
          <p:nvPr>
            <p:ph type="ftr" sz="quarter" idx="11"/>
          </p:nvPr>
        </p:nvSpPr>
        <p:spPr/>
        <p:txBody>
          <a:bodyPr/>
          <a:lstStyle/>
          <a:p>
            <a:r>
              <a:rPr lang="en-US" dirty="0" smtClean="0"/>
              <a:t>Rsync on HP-UX Webinar </a:t>
            </a:r>
            <a:endParaRPr lang="en-US" dirty="0"/>
          </a:p>
        </p:txBody>
      </p:sp>
      <p:sp>
        <p:nvSpPr>
          <p:cNvPr id="5" name="Slide Number Placeholder 4"/>
          <p:cNvSpPr>
            <a:spLocks noGrp="1"/>
          </p:cNvSpPr>
          <p:nvPr>
            <p:ph type="sldNum" sz="quarter" idx="12"/>
          </p:nvPr>
        </p:nvSpPr>
        <p:spPr/>
        <p:txBody>
          <a:bodyPr/>
          <a:lstStyle/>
          <a:p>
            <a:fld id="{5B091371-A282-4AD9-8DE8-3EBAEA8E0AB5}" type="slidenum">
              <a:rPr lang="en-US" smtClean="0"/>
              <a:pPr/>
              <a:t>19</a:t>
            </a:fld>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28625" y="114300"/>
            <a:ext cx="7813675" cy="958596"/>
          </a:xfrm>
        </p:spPr>
        <p:txBody>
          <a:bodyPr/>
          <a:lstStyle/>
          <a:p>
            <a:pPr eaLnBrk="1" hangingPunct="1"/>
            <a:r>
              <a:rPr lang="en-US" sz="3000" dirty="0" smtClean="0">
                <a:solidFill>
                  <a:schemeClr val="bg1"/>
                </a:solidFill>
              </a:rPr>
              <a:t>Rsync Example when Previous Run Interrupted or Failed</a:t>
            </a:r>
          </a:p>
        </p:txBody>
      </p:sp>
      <p:sp>
        <p:nvSpPr>
          <p:cNvPr id="45059" name="Rectangle 3"/>
          <p:cNvSpPr>
            <a:spLocks noGrp="1" noChangeArrowheads="1"/>
          </p:cNvSpPr>
          <p:nvPr>
            <p:ph idx="1"/>
          </p:nvPr>
        </p:nvSpPr>
        <p:spPr>
          <a:xfrm>
            <a:off x="400050" y="1207008"/>
            <a:ext cx="8536686" cy="5485892"/>
          </a:xfrm>
        </p:spPr>
        <p:txBody>
          <a:bodyPr/>
          <a:lstStyle/>
          <a:p>
            <a:r>
              <a:rPr lang="en-US" sz="2000" dirty="0" smtClean="0">
                <a:solidFill>
                  <a:schemeClr val="bg1"/>
                </a:solidFill>
              </a:rPr>
              <a:t>The flag “</a:t>
            </a:r>
            <a:r>
              <a:rPr lang="en-US" sz="2000" b="1" dirty="0" smtClean="0">
                <a:solidFill>
                  <a:schemeClr val="bg1"/>
                </a:solidFill>
                <a:latin typeface="Courier New" pitchFamily="49" charset="0"/>
                <a:cs typeface="Courier New" pitchFamily="49" charset="0"/>
              </a:rPr>
              <a:t>–</a:t>
            </a:r>
            <a:r>
              <a:rPr lang="en-US" sz="2000" dirty="0" smtClean="0">
                <a:solidFill>
                  <a:schemeClr val="bg1"/>
                </a:solidFill>
                <a:latin typeface="Courier New" pitchFamily="49" charset="0"/>
                <a:cs typeface="Courier New" pitchFamily="49" charset="0"/>
              </a:rPr>
              <a:t>partial</a:t>
            </a:r>
            <a:r>
              <a:rPr lang="en-US" sz="2000" b="1" dirty="0" smtClean="0">
                <a:solidFill>
                  <a:schemeClr val="bg1"/>
                </a:solidFill>
                <a:latin typeface="Courier New" pitchFamily="49" charset="0"/>
                <a:cs typeface="Courier New" pitchFamily="49" charset="0"/>
              </a:rPr>
              <a:t>”</a:t>
            </a:r>
            <a:r>
              <a:rPr lang="en-US" sz="2000" dirty="0" smtClean="0">
                <a:solidFill>
                  <a:schemeClr val="bg1"/>
                </a:solidFill>
                <a:latin typeface="Courier New" pitchFamily="49" charset="0"/>
                <a:cs typeface="Courier New" pitchFamily="49" charset="0"/>
              </a:rPr>
              <a:t> </a:t>
            </a:r>
            <a:r>
              <a:rPr lang="en-US" sz="2000" dirty="0" smtClean="0">
                <a:solidFill>
                  <a:schemeClr val="bg1"/>
                </a:solidFill>
              </a:rPr>
              <a:t>keeps the partially downloaded files on the target. </a:t>
            </a:r>
          </a:p>
          <a:p>
            <a:pPr>
              <a:buNone/>
            </a:pPr>
            <a:endParaRPr lang="en-US" sz="2000" dirty="0" smtClean="0">
              <a:solidFill>
                <a:schemeClr val="bg1"/>
              </a:solidFill>
            </a:endParaRPr>
          </a:p>
          <a:p>
            <a:r>
              <a:rPr lang="en-US" sz="2000" dirty="0" smtClean="0">
                <a:solidFill>
                  <a:schemeClr val="bg1"/>
                </a:solidFill>
              </a:rPr>
              <a:t>This option is useful if the data transfer process gets interrupted by some error of malfunction.</a:t>
            </a:r>
          </a:p>
          <a:p>
            <a:pPr>
              <a:buNone/>
            </a:pPr>
            <a:endParaRPr lang="en-US" sz="2000" dirty="0" smtClean="0">
              <a:solidFill>
                <a:schemeClr val="bg1"/>
              </a:solidFill>
            </a:endParaRPr>
          </a:p>
          <a:p>
            <a:r>
              <a:rPr lang="en-US" sz="2000" dirty="0" smtClean="0">
                <a:solidFill>
                  <a:schemeClr val="bg1"/>
                </a:solidFill>
              </a:rPr>
              <a:t>For example, if the r</a:t>
            </a:r>
            <a:r>
              <a:rPr lang="en-US" sz="2000" i="1" dirty="0" smtClean="0">
                <a:solidFill>
                  <a:schemeClr val="bg1"/>
                </a:solidFill>
              </a:rPr>
              <a:t>sync</a:t>
            </a:r>
            <a:r>
              <a:rPr lang="en-US" sz="2000" dirty="0" smtClean="0">
                <a:solidFill>
                  <a:schemeClr val="bg1"/>
                </a:solidFill>
              </a:rPr>
              <a:t> command terminated before all the data was transported we could launch the same command again:</a:t>
            </a:r>
          </a:p>
          <a:p>
            <a:pPr>
              <a:buNone/>
            </a:pPr>
            <a:endParaRPr lang="en-US" sz="2000" dirty="0" smtClean="0">
              <a:solidFill>
                <a:schemeClr val="bg1"/>
              </a:solidFill>
            </a:endParaRPr>
          </a:p>
          <a:p>
            <a:pPr>
              <a:buNone/>
            </a:pPr>
            <a:r>
              <a:rPr lang="en-US" sz="2000" dirty="0" smtClean="0">
                <a:solidFill>
                  <a:schemeClr val="bg1"/>
                </a:solidFill>
              </a:rPr>
              <a:t>	srvA# </a:t>
            </a:r>
            <a:r>
              <a:rPr lang="en-US" sz="2000" dirty="0" smtClean="0">
                <a:solidFill>
                  <a:schemeClr val="bg1"/>
                </a:solidFill>
                <a:latin typeface="Courier New" pitchFamily="49" charset="0"/>
                <a:cs typeface="Courier New" pitchFamily="49" charset="0"/>
              </a:rPr>
              <a:t>rsync -P myproject.gz userB@srvB:/somedir</a:t>
            </a:r>
          </a:p>
          <a:p>
            <a:pPr>
              <a:buNone/>
            </a:pPr>
            <a:r>
              <a:rPr lang="en-US" sz="2000" dirty="0" smtClean="0">
                <a:solidFill>
                  <a:schemeClr val="bg1"/>
                </a:solidFill>
              </a:rPr>
              <a:t/>
            </a:r>
            <a:br>
              <a:rPr lang="en-US" sz="2000" dirty="0" smtClean="0">
                <a:solidFill>
                  <a:schemeClr val="bg1"/>
                </a:solidFill>
              </a:rPr>
            </a:br>
            <a:r>
              <a:rPr lang="en-US" sz="2000" dirty="0" smtClean="0">
                <a:solidFill>
                  <a:schemeClr val="bg1"/>
                </a:solidFill>
              </a:rPr>
              <a:t>rsync would use partial check sums to test the validity of that part of the file that was already transported previously and start the actual data transport only for the missing parts of the myproject.gz file.</a:t>
            </a:r>
          </a:p>
        </p:txBody>
      </p:sp>
      <p:sp>
        <p:nvSpPr>
          <p:cNvPr id="4" name="Date Placeholder 3"/>
          <p:cNvSpPr>
            <a:spLocks noGrp="1"/>
          </p:cNvSpPr>
          <p:nvPr>
            <p:ph type="dt" sz="half" idx="10"/>
          </p:nvPr>
        </p:nvSpPr>
        <p:spPr/>
        <p:txBody>
          <a:bodyPr/>
          <a:lstStyle/>
          <a:p>
            <a:r>
              <a:rPr lang="en-US" dirty="0" smtClean="0"/>
              <a:t>August 18, 2011</a:t>
            </a:r>
            <a:endParaRPr lang="en-US" dirty="0"/>
          </a:p>
        </p:txBody>
      </p:sp>
      <p:sp>
        <p:nvSpPr>
          <p:cNvPr id="6" name="Footer Placeholder 5"/>
          <p:cNvSpPr>
            <a:spLocks noGrp="1"/>
          </p:cNvSpPr>
          <p:nvPr>
            <p:ph type="ftr" sz="quarter" idx="11"/>
          </p:nvPr>
        </p:nvSpPr>
        <p:spPr/>
        <p:txBody>
          <a:bodyPr/>
          <a:lstStyle/>
          <a:p>
            <a:r>
              <a:rPr lang="en-US" dirty="0" smtClean="0"/>
              <a:t>Rsync on HP-UX Webinar </a:t>
            </a:r>
            <a:endParaRPr lang="en-US" dirty="0"/>
          </a:p>
        </p:txBody>
      </p:sp>
      <p:sp>
        <p:nvSpPr>
          <p:cNvPr id="5" name="Slide Number Placeholder 4"/>
          <p:cNvSpPr>
            <a:spLocks noGrp="1"/>
          </p:cNvSpPr>
          <p:nvPr>
            <p:ph type="sldNum" sz="quarter" idx="12"/>
          </p:nvPr>
        </p:nvSpPr>
        <p:spPr/>
        <p:txBody>
          <a:bodyPr/>
          <a:lstStyle/>
          <a:p>
            <a:fld id="{5B091371-A282-4AD9-8DE8-3EBAEA8E0AB5}" type="slidenum">
              <a:rPr lang="en-US" smtClean="0"/>
              <a:pPr/>
              <a:t>20</a:t>
            </a:fld>
            <a:endParaRPr 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28625" y="114300"/>
            <a:ext cx="7629525" cy="946404"/>
          </a:xfrm>
        </p:spPr>
        <p:txBody>
          <a:bodyPr/>
          <a:lstStyle/>
          <a:p>
            <a:pPr eaLnBrk="1" hangingPunct="1"/>
            <a:r>
              <a:rPr lang="en-AU" sz="3000" dirty="0" smtClean="0">
                <a:solidFill>
                  <a:schemeClr val="bg1"/>
                </a:solidFill>
              </a:rPr>
              <a:t>Rsync and SSH Key Exchange</a:t>
            </a:r>
            <a:endParaRPr lang="en-US" sz="3000" dirty="0" smtClean="0">
              <a:solidFill>
                <a:schemeClr val="bg1"/>
              </a:solidFill>
            </a:endParaRPr>
          </a:p>
        </p:txBody>
      </p:sp>
      <p:sp>
        <p:nvSpPr>
          <p:cNvPr id="39939" name="Rectangle 3"/>
          <p:cNvSpPr>
            <a:spLocks noGrp="1" noChangeArrowheads="1"/>
          </p:cNvSpPr>
          <p:nvPr>
            <p:ph idx="1"/>
          </p:nvPr>
        </p:nvSpPr>
        <p:spPr>
          <a:xfrm>
            <a:off x="400050" y="1295400"/>
            <a:ext cx="8743950" cy="5578288"/>
          </a:xfrm>
        </p:spPr>
        <p:txBody>
          <a:bodyPr/>
          <a:lstStyle/>
          <a:p>
            <a:pPr>
              <a:buNone/>
            </a:pPr>
            <a:r>
              <a:rPr lang="en-US" sz="1800" dirty="0" smtClean="0">
                <a:solidFill>
                  <a:schemeClr val="bg1"/>
                </a:solidFill>
                <a:cs typeface="Courier New" pitchFamily="49" charset="0"/>
              </a:rPr>
              <a:t>userA@srvA#</a:t>
            </a:r>
            <a:r>
              <a:rPr lang="en-US" sz="1800" dirty="0" smtClean="0">
                <a:solidFill>
                  <a:schemeClr val="bg1"/>
                </a:solidFill>
                <a:latin typeface="Courier New" pitchFamily="49" charset="0"/>
                <a:cs typeface="Courier New" pitchFamily="49" charset="0"/>
              </a:rPr>
              <a:t> ssh-keygen -t rsa</a:t>
            </a:r>
          </a:p>
          <a:p>
            <a:pPr>
              <a:buNone/>
            </a:pPr>
            <a:r>
              <a:rPr lang="en-US" sz="1800" dirty="0" smtClean="0">
                <a:solidFill>
                  <a:schemeClr val="bg1"/>
                </a:solidFill>
                <a:cs typeface="Courier New" pitchFamily="49" charset="0"/>
              </a:rPr>
              <a:t>Do not enter a passphrase, or use </a:t>
            </a:r>
            <a:r>
              <a:rPr lang="en-US" sz="1800" dirty="0" smtClean="0">
                <a:solidFill>
                  <a:schemeClr val="bg1"/>
                </a:solidFill>
              </a:rPr>
              <a:t>ssh-agent is passphrase is important</a:t>
            </a:r>
            <a:r>
              <a:rPr lang="en-US" sz="1800" dirty="0" smtClean="0">
                <a:solidFill>
                  <a:schemeClr val="bg1"/>
                </a:solidFill>
                <a:cs typeface="Courier New" pitchFamily="49" charset="0"/>
              </a:rPr>
              <a:t>.</a:t>
            </a:r>
          </a:p>
          <a:p>
            <a:pPr>
              <a:buNone/>
            </a:pPr>
            <a:r>
              <a:rPr lang="en-US" sz="1800" dirty="0" smtClean="0">
                <a:solidFill>
                  <a:schemeClr val="bg1"/>
                </a:solidFill>
                <a:latin typeface="Courier New" pitchFamily="49" charset="0"/>
                <a:cs typeface="Courier New" pitchFamily="49" charset="0"/>
              </a:rPr>
              <a:t>  </a:t>
            </a:r>
          </a:p>
          <a:p>
            <a:pPr>
              <a:buNone/>
            </a:pPr>
            <a:r>
              <a:rPr lang="en-US" sz="1800" dirty="0" smtClean="0">
                <a:solidFill>
                  <a:schemeClr val="bg1"/>
                </a:solidFill>
                <a:cs typeface="Courier New" pitchFamily="49" charset="0"/>
              </a:rPr>
              <a:t>userA@srvA#</a:t>
            </a:r>
            <a:r>
              <a:rPr lang="en-US" sz="1800" dirty="0" smtClean="0">
                <a:solidFill>
                  <a:schemeClr val="bg1"/>
                </a:solidFill>
                <a:latin typeface="Courier New" pitchFamily="49" charset="0"/>
                <a:cs typeface="Courier New" pitchFamily="49" charset="0"/>
              </a:rPr>
              <a:t> ssh userB@serverB mkdir -p .ssh</a:t>
            </a:r>
          </a:p>
          <a:p>
            <a:pPr>
              <a:buNone/>
            </a:pPr>
            <a:r>
              <a:rPr lang="en-US" sz="1800" dirty="0" smtClean="0">
                <a:solidFill>
                  <a:schemeClr val="bg1"/>
                </a:solidFill>
                <a:latin typeface="Courier New" pitchFamily="49" charset="0"/>
                <a:cs typeface="Courier New" pitchFamily="49" charset="0"/>
              </a:rPr>
              <a:t> </a:t>
            </a:r>
          </a:p>
          <a:p>
            <a:pPr>
              <a:buNone/>
            </a:pPr>
            <a:r>
              <a:rPr lang="en-US" sz="1800" dirty="0" smtClean="0">
                <a:solidFill>
                  <a:schemeClr val="bg1"/>
                </a:solidFill>
                <a:cs typeface="Courier New" pitchFamily="49" charset="0"/>
              </a:rPr>
              <a:t>userA@srvA#</a:t>
            </a:r>
            <a:r>
              <a:rPr lang="en-US" sz="1800" dirty="0" smtClean="0">
                <a:solidFill>
                  <a:schemeClr val="bg1"/>
                </a:solidFill>
                <a:latin typeface="Courier New" pitchFamily="49" charset="0"/>
                <a:cs typeface="Courier New" pitchFamily="49" charset="0"/>
              </a:rPr>
              <a:t> cat .ssh/id_rsa.pub | ssh userB@srvB \</a:t>
            </a:r>
          </a:p>
          <a:p>
            <a:pPr>
              <a:buNone/>
            </a:pPr>
            <a:r>
              <a:rPr lang="en-US" sz="1800" dirty="0" smtClean="0">
                <a:solidFill>
                  <a:schemeClr val="bg1"/>
                </a:solidFill>
                <a:latin typeface="Courier New" pitchFamily="49" charset="0"/>
                <a:cs typeface="Courier New" pitchFamily="49" charset="0"/>
              </a:rPr>
              <a:t>		    cat &gt;&gt; .ssh/authorized_keys</a:t>
            </a:r>
          </a:p>
          <a:p>
            <a:pPr>
              <a:buNone/>
            </a:pPr>
            <a:endParaRPr lang="en-US" sz="1800" dirty="0" smtClean="0">
              <a:solidFill>
                <a:schemeClr val="bg1"/>
              </a:solidFill>
              <a:latin typeface="Courier New" pitchFamily="49" charset="0"/>
              <a:cs typeface="Courier New" pitchFamily="49" charset="0"/>
            </a:endParaRPr>
          </a:p>
          <a:p>
            <a:pPr>
              <a:buNone/>
            </a:pPr>
            <a:r>
              <a:rPr lang="en-US" sz="1800" dirty="0" smtClean="0">
                <a:solidFill>
                  <a:schemeClr val="bg1"/>
                </a:solidFill>
                <a:cs typeface="Courier New" pitchFamily="49" charset="0"/>
              </a:rPr>
              <a:t>userA@srvA#</a:t>
            </a:r>
            <a:r>
              <a:rPr lang="en-US" sz="1800" dirty="0" smtClean="0">
                <a:solidFill>
                  <a:schemeClr val="bg1"/>
                </a:solidFill>
                <a:latin typeface="Courier New" pitchFamily="49" charset="0"/>
                <a:cs typeface="Courier New" pitchFamily="49" charset="0"/>
              </a:rPr>
              <a:t> ssh userB@srvB chmod 0700 .ssh/</a:t>
            </a:r>
          </a:p>
          <a:p>
            <a:pPr>
              <a:buNone/>
            </a:pPr>
            <a:endParaRPr lang="en-US" sz="1800" dirty="0" smtClean="0">
              <a:solidFill>
                <a:schemeClr val="bg1"/>
              </a:solidFill>
              <a:latin typeface="Courier New" pitchFamily="49" charset="0"/>
              <a:cs typeface="Courier New" pitchFamily="49" charset="0"/>
            </a:endParaRPr>
          </a:p>
          <a:p>
            <a:pPr>
              <a:buNone/>
            </a:pPr>
            <a:r>
              <a:rPr lang="en-US" sz="1800" dirty="0" smtClean="0">
                <a:solidFill>
                  <a:schemeClr val="bg1"/>
                </a:solidFill>
                <a:cs typeface="Courier New" pitchFamily="49" charset="0"/>
              </a:rPr>
              <a:t>userA@srvA#</a:t>
            </a:r>
            <a:r>
              <a:rPr lang="en-US" sz="1800" dirty="0" smtClean="0">
                <a:solidFill>
                  <a:schemeClr val="bg1"/>
                </a:solidFill>
                <a:latin typeface="Courier New" pitchFamily="49" charset="0"/>
                <a:cs typeface="Courier New" pitchFamily="49" charset="0"/>
              </a:rPr>
              <a:t> ssh userB@srvB chmod 0600 .ssh/authorized_keys</a:t>
            </a:r>
          </a:p>
          <a:p>
            <a:pPr>
              <a:buNone/>
            </a:pPr>
            <a:endParaRPr lang="en-US" sz="1800" dirty="0" smtClean="0">
              <a:solidFill>
                <a:schemeClr val="bg1"/>
              </a:solidFill>
              <a:latin typeface="Courier New" pitchFamily="49" charset="0"/>
              <a:cs typeface="Courier New" pitchFamily="49" charset="0"/>
            </a:endParaRPr>
          </a:p>
          <a:p>
            <a:pPr>
              <a:buNone/>
            </a:pPr>
            <a:r>
              <a:rPr lang="en-US" sz="1800" dirty="0" smtClean="0">
                <a:solidFill>
                  <a:schemeClr val="bg1"/>
                </a:solidFill>
                <a:cs typeface="Courier New" pitchFamily="49" charset="0"/>
              </a:rPr>
              <a:t>userA@srvA#</a:t>
            </a:r>
            <a:r>
              <a:rPr lang="en-US" sz="1800" dirty="0" smtClean="0">
                <a:solidFill>
                  <a:schemeClr val="bg1"/>
                </a:solidFill>
                <a:latin typeface="Courier New" pitchFamily="49" charset="0"/>
                <a:cs typeface="Courier New" pitchFamily="49" charset="0"/>
              </a:rPr>
              <a:t> rsync -a -r -v -t -z --stats --progress \</a:t>
            </a:r>
          </a:p>
          <a:p>
            <a:pPr>
              <a:buNone/>
            </a:pPr>
            <a:r>
              <a:rPr lang="en-US" sz="1800" dirty="0" smtClean="0">
                <a:solidFill>
                  <a:schemeClr val="bg1"/>
                </a:solidFill>
                <a:latin typeface="Courier New" pitchFamily="49" charset="0"/>
                <a:cs typeface="Courier New" pitchFamily="49" charset="0"/>
              </a:rPr>
              <a:t>		    -e ssh /sourcedir/ userB@srvB:/targetdir/</a:t>
            </a:r>
            <a:endParaRPr lang="en-US" sz="1800" dirty="0">
              <a:solidFill>
                <a:schemeClr val="bg1"/>
              </a:solidFill>
              <a:latin typeface="Courier New" pitchFamily="49" charset="0"/>
              <a:cs typeface="Courier New" pitchFamily="49" charset="0"/>
            </a:endParaRPr>
          </a:p>
        </p:txBody>
      </p:sp>
      <p:sp>
        <p:nvSpPr>
          <p:cNvPr id="4" name="Date Placeholder 3"/>
          <p:cNvSpPr>
            <a:spLocks noGrp="1"/>
          </p:cNvSpPr>
          <p:nvPr>
            <p:ph type="dt" sz="half" idx="10"/>
          </p:nvPr>
        </p:nvSpPr>
        <p:spPr/>
        <p:txBody>
          <a:bodyPr/>
          <a:lstStyle/>
          <a:p>
            <a:r>
              <a:rPr lang="en-US" dirty="0" smtClean="0"/>
              <a:t>August 18, 2011</a:t>
            </a:r>
            <a:endParaRPr lang="en-US" dirty="0"/>
          </a:p>
        </p:txBody>
      </p:sp>
      <p:sp>
        <p:nvSpPr>
          <p:cNvPr id="6" name="Footer Placeholder 5"/>
          <p:cNvSpPr>
            <a:spLocks noGrp="1"/>
          </p:cNvSpPr>
          <p:nvPr>
            <p:ph type="ftr" sz="quarter" idx="11"/>
          </p:nvPr>
        </p:nvSpPr>
        <p:spPr/>
        <p:txBody>
          <a:bodyPr/>
          <a:lstStyle/>
          <a:p>
            <a:r>
              <a:rPr lang="en-US" dirty="0" smtClean="0"/>
              <a:t>Rsync on HP-UX Webinar </a:t>
            </a:r>
            <a:endParaRPr lang="en-US" dirty="0"/>
          </a:p>
        </p:txBody>
      </p:sp>
      <p:sp>
        <p:nvSpPr>
          <p:cNvPr id="5" name="Slide Number Placeholder 4"/>
          <p:cNvSpPr>
            <a:spLocks noGrp="1"/>
          </p:cNvSpPr>
          <p:nvPr>
            <p:ph type="sldNum" sz="quarter" idx="12"/>
          </p:nvPr>
        </p:nvSpPr>
        <p:spPr/>
        <p:txBody>
          <a:bodyPr/>
          <a:lstStyle/>
          <a:p>
            <a:fld id="{5B091371-A282-4AD9-8DE8-3EBAEA8E0AB5}" type="slidenum">
              <a:rPr lang="en-US" smtClean="0"/>
              <a:pPr/>
              <a:t>21</a:t>
            </a:fld>
            <a:endParaRPr 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28625" y="114300"/>
            <a:ext cx="7629525" cy="958596"/>
          </a:xfrm>
        </p:spPr>
        <p:txBody>
          <a:bodyPr/>
          <a:lstStyle/>
          <a:p>
            <a:pPr eaLnBrk="1" hangingPunct="1"/>
            <a:r>
              <a:rPr lang="en-US" sz="3000" dirty="0" smtClean="0">
                <a:solidFill>
                  <a:schemeClr val="bg1"/>
                </a:solidFill>
              </a:rPr>
              <a:t>Rsync – SSH Chains and Different Port</a:t>
            </a:r>
          </a:p>
        </p:txBody>
      </p:sp>
      <p:sp>
        <p:nvSpPr>
          <p:cNvPr id="45059" name="Rectangle 3"/>
          <p:cNvSpPr>
            <a:spLocks noGrp="1" noChangeArrowheads="1"/>
          </p:cNvSpPr>
          <p:nvPr>
            <p:ph idx="1"/>
          </p:nvPr>
        </p:nvSpPr>
        <p:spPr>
          <a:xfrm>
            <a:off x="400050" y="1409700"/>
            <a:ext cx="8536686" cy="5065713"/>
          </a:xfrm>
        </p:spPr>
        <p:txBody>
          <a:bodyPr/>
          <a:lstStyle/>
          <a:p>
            <a:r>
              <a:rPr lang="en-US" sz="2400" dirty="0" smtClean="0">
                <a:solidFill>
                  <a:schemeClr val="bg1"/>
                </a:solidFill>
              </a:rPr>
              <a:t>rsync files between hosts that can not talk directly – use ssh</a:t>
            </a:r>
          </a:p>
          <a:p>
            <a:pPr>
              <a:buNone/>
            </a:pPr>
            <a:r>
              <a:rPr lang="en-US" sz="2400" dirty="0" smtClean="0">
                <a:solidFill>
                  <a:schemeClr val="bg1"/>
                </a:solidFill>
              </a:rPr>
              <a:t>chain):</a:t>
            </a:r>
          </a:p>
          <a:p>
            <a:pPr>
              <a:buNone/>
            </a:pPr>
            <a:endParaRPr lang="en-US" sz="2400" dirty="0" smtClean="0">
              <a:solidFill>
                <a:schemeClr val="bg1"/>
              </a:solidFill>
            </a:endParaRPr>
          </a:p>
          <a:p>
            <a:pPr>
              <a:buNone/>
            </a:pPr>
            <a:r>
              <a:rPr lang="en-US" sz="2400" dirty="0" smtClean="0">
                <a:solidFill>
                  <a:schemeClr val="bg1"/>
                </a:solidFill>
              </a:rPr>
              <a:t># </a:t>
            </a:r>
            <a:r>
              <a:rPr lang="en-US" sz="1900" dirty="0" smtClean="0">
                <a:solidFill>
                  <a:schemeClr val="bg1"/>
                </a:solidFill>
                <a:latin typeface="Courier New" pitchFamily="49" charset="0"/>
                <a:cs typeface="Courier New" pitchFamily="49" charset="0"/>
              </a:rPr>
              <a:t>rsync -av --rsh="ssh -TA userA@srvA ssh -TA -l userB" \</a:t>
            </a:r>
          </a:p>
          <a:p>
            <a:pPr>
              <a:buNone/>
            </a:pPr>
            <a:r>
              <a:rPr lang="en-US" sz="1900" dirty="0" smtClean="0">
                <a:solidFill>
                  <a:schemeClr val="bg1"/>
                </a:solidFill>
                <a:latin typeface="Courier New" pitchFamily="49" charset="0"/>
                <a:cs typeface="Courier New" pitchFamily="49" charset="0"/>
              </a:rPr>
              <a:t>  /mydir/ srvB:/somedir/</a:t>
            </a:r>
          </a:p>
          <a:p>
            <a:pPr>
              <a:buNone/>
            </a:pPr>
            <a:endParaRPr lang="en-AU" sz="1800" dirty="0" smtClean="0">
              <a:solidFill>
                <a:schemeClr val="bg1"/>
              </a:solidFill>
              <a:latin typeface="Courier New" pitchFamily="49" charset="0"/>
              <a:cs typeface="Courier New" pitchFamily="49" charset="0"/>
            </a:endParaRPr>
          </a:p>
          <a:p>
            <a:r>
              <a:rPr lang="en-AU" sz="2400" dirty="0" smtClean="0">
                <a:solidFill>
                  <a:schemeClr val="bg1"/>
                </a:solidFill>
                <a:cs typeface="Courier New" pitchFamily="49" charset="0"/>
              </a:rPr>
              <a:t>rsync on different port and forcing IP protocol:</a:t>
            </a:r>
          </a:p>
          <a:p>
            <a:pPr>
              <a:buNone/>
            </a:pPr>
            <a:endParaRPr lang="en-AU" sz="1800" dirty="0" smtClean="0">
              <a:solidFill>
                <a:schemeClr val="bg1"/>
              </a:solidFill>
              <a:cs typeface="Courier New" pitchFamily="49" charset="0"/>
            </a:endParaRPr>
          </a:p>
          <a:p>
            <a:pPr>
              <a:buNone/>
            </a:pPr>
            <a:r>
              <a:rPr lang="en-AU" sz="1800" dirty="0" smtClean="0">
                <a:solidFill>
                  <a:schemeClr val="bg1"/>
                </a:solidFill>
                <a:latin typeface="Courier New" pitchFamily="49" charset="0"/>
                <a:cs typeface="Courier New" pitchFamily="49" charset="0"/>
              </a:rPr>
              <a:t># </a:t>
            </a:r>
            <a:r>
              <a:rPr lang="en-US" sz="2000" dirty="0" smtClean="0">
                <a:solidFill>
                  <a:schemeClr val="bg1"/>
                </a:solidFill>
                <a:latin typeface="Courier New" pitchFamily="49" charset="0"/>
                <a:cs typeface="Courier New" pitchFamily="49" charset="0"/>
              </a:rPr>
              <a:t>rsync --progress --partial --rsh="ssh -p 8322" \</a:t>
            </a:r>
          </a:p>
          <a:p>
            <a:pPr>
              <a:buNone/>
            </a:pPr>
            <a:r>
              <a:rPr lang="en-US" sz="2000" dirty="0" smtClean="0">
                <a:solidFill>
                  <a:schemeClr val="bg1"/>
                </a:solidFill>
                <a:latin typeface="Courier New" pitchFamily="49" charset="0"/>
                <a:cs typeface="Courier New" pitchFamily="49" charset="0"/>
              </a:rPr>
              <a:t>	--bwlimit=300 --ipv4 remuser@remsrv:~/myfile.tgz .</a:t>
            </a:r>
          </a:p>
          <a:p>
            <a:pPr>
              <a:buNone/>
            </a:pPr>
            <a:endParaRPr lang="en-US" sz="1800" dirty="0" smtClean="0">
              <a:solidFill>
                <a:schemeClr val="bg1"/>
              </a:solidFill>
              <a:latin typeface="Courier New" pitchFamily="49" charset="0"/>
              <a:cs typeface="Courier New" pitchFamily="49" charset="0"/>
            </a:endParaRPr>
          </a:p>
        </p:txBody>
      </p:sp>
      <p:sp>
        <p:nvSpPr>
          <p:cNvPr id="4" name="Date Placeholder 3"/>
          <p:cNvSpPr>
            <a:spLocks noGrp="1"/>
          </p:cNvSpPr>
          <p:nvPr>
            <p:ph type="dt" sz="half" idx="10"/>
          </p:nvPr>
        </p:nvSpPr>
        <p:spPr/>
        <p:txBody>
          <a:bodyPr/>
          <a:lstStyle/>
          <a:p>
            <a:r>
              <a:rPr lang="en-US" dirty="0" smtClean="0"/>
              <a:t>August 18, 2011</a:t>
            </a:r>
            <a:endParaRPr lang="en-US" dirty="0"/>
          </a:p>
        </p:txBody>
      </p:sp>
      <p:sp>
        <p:nvSpPr>
          <p:cNvPr id="6" name="Footer Placeholder 5"/>
          <p:cNvSpPr>
            <a:spLocks noGrp="1"/>
          </p:cNvSpPr>
          <p:nvPr>
            <p:ph type="ftr" sz="quarter" idx="11"/>
          </p:nvPr>
        </p:nvSpPr>
        <p:spPr/>
        <p:txBody>
          <a:bodyPr/>
          <a:lstStyle/>
          <a:p>
            <a:r>
              <a:rPr lang="en-US" dirty="0" smtClean="0"/>
              <a:t>Rsync on HP-UX Webinar </a:t>
            </a:r>
            <a:endParaRPr lang="en-US" dirty="0"/>
          </a:p>
        </p:txBody>
      </p:sp>
      <p:sp>
        <p:nvSpPr>
          <p:cNvPr id="5" name="Slide Number Placeholder 4"/>
          <p:cNvSpPr>
            <a:spLocks noGrp="1"/>
          </p:cNvSpPr>
          <p:nvPr>
            <p:ph type="sldNum" sz="quarter" idx="12"/>
          </p:nvPr>
        </p:nvSpPr>
        <p:spPr/>
        <p:txBody>
          <a:bodyPr/>
          <a:lstStyle/>
          <a:p>
            <a:fld id="{5B091371-A282-4AD9-8DE8-3EBAEA8E0AB5}" type="slidenum">
              <a:rPr lang="en-US" smtClean="0"/>
              <a:pPr/>
              <a:t>22</a:t>
            </a:fld>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28625" y="114300"/>
            <a:ext cx="7629525" cy="958596"/>
          </a:xfrm>
        </p:spPr>
        <p:txBody>
          <a:bodyPr/>
          <a:lstStyle/>
          <a:p>
            <a:pPr eaLnBrk="1" hangingPunct="1"/>
            <a:r>
              <a:rPr lang="en-US" sz="3000" dirty="0" smtClean="0">
                <a:solidFill>
                  <a:schemeClr val="bg1"/>
                </a:solidFill>
              </a:rPr>
              <a:t>Rsync Example with Full Copy</a:t>
            </a:r>
          </a:p>
        </p:txBody>
      </p:sp>
      <p:sp>
        <p:nvSpPr>
          <p:cNvPr id="45059" name="Rectangle 3"/>
          <p:cNvSpPr>
            <a:spLocks noGrp="1" noChangeArrowheads="1"/>
          </p:cNvSpPr>
          <p:nvPr>
            <p:ph idx="1"/>
          </p:nvPr>
        </p:nvSpPr>
        <p:spPr>
          <a:xfrm>
            <a:off x="400050" y="1244600"/>
            <a:ext cx="8536686" cy="5448300"/>
          </a:xfrm>
        </p:spPr>
        <p:txBody>
          <a:bodyPr/>
          <a:lstStyle/>
          <a:p>
            <a:pPr>
              <a:buNone/>
            </a:pPr>
            <a:r>
              <a:rPr lang="en-US" sz="2000" dirty="0" smtClean="0">
                <a:solidFill>
                  <a:schemeClr val="bg1"/>
                </a:solidFill>
              </a:rPr>
              <a:t>srvA# </a:t>
            </a:r>
            <a:r>
              <a:rPr lang="en-US" sz="2000" dirty="0" smtClean="0">
                <a:solidFill>
                  <a:schemeClr val="bg1"/>
                </a:solidFill>
                <a:latin typeface="Courier New" pitchFamily="49" charset="0"/>
                <a:cs typeface="Courier New" pitchFamily="49" charset="0"/>
              </a:rPr>
              <a:t>/usr/local/bin/rsync -a -r -v -t -z --stats \</a:t>
            </a:r>
          </a:p>
          <a:p>
            <a:pPr>
              <a:buNone/>
            </a:pPr>
            <a:r>
              <a:rPr lang="en-US" sz="2000" dirty="0" smtClean="0">
                <a:solidFill>
                  <a:schemeClr val="bg1"/>
                </a:solidFill>
                <a:latin typeface="Courier New" pitchFamily="49" charset="0"/>
                <a:cs typeface="Courier New" pitchFamily="49" charset="0"/>
              </a:rPr>
              <a:t>  --progress --rsh=/usr/bin/ssh \</a:t>
            </a:r>
          </a:p>
          <a:p>
            <a:pPr>
              <a:buNone/>
            </a:pPr>
            <a:r>
              <a:rPr lang="en-US" sz="2000" dirty="0" smtClean="0">
                <a:solidFill>
                  <a:schemeClr val="bg1"/>
                </a:solidFill>
                <a:latin typeface="Courier New" pitchFamily="49" charset="0"/>
                <a:cs typeface="Courier New" pitchFamily="49" charset="0"/>
              </a:rPr>
              <a:t>  --rsync-path=/usr/local/bin/rsync /labs srvB:</a:t>
            </a:r>
          </a:p>
          <a:p>
            <a:pPr>
              <a:buNone/>
            </a:pPr>
            <a:endParaRPr lang="en-AU" sz="1200" dirty="0" smtClean="0">
              <a:latin typeface="Courier New" pitchFamily="96" charset="0"/>
            </a:endParaRPr>
          </a:p>
          <a:p>
            <a:pPr>
              <a:buNone/>
            </a:pPr>
            <a:r>
              <a:rPr lang="en-AU" sz="1200" dirty="0" smtClean="0">
                <a:solidFill>
                  <a:schemeClr val="bg1"/>
                </a:solidFill>
                <a:latin typeface="Courier New" pitchFamily="96" charset="0"/>
              </a:rPr>
              <a:t>   ...</a:t>
            </a:r>
          </a:p>
          <a:p>
            <a:pPr>
              <a:buNone/>
            </a:pPr>
            <a:r>
              <a:rPr lang="en-AU" sz="1200" dirty="0" smtClean="0">
                <a:latin typeface="Courier New" pitchFamily="96" charset="0"/>
              </a:rPr>
              <a:t>	</a:t>
            </a:r>
            <a:r>
              <a:rPr lang="en-US" sz="1600" dirty="0" smtClean="0">
                <a:solidFill>
                  <a:schemeClr val="bg1"/>
                </a:solidFill>
                <a:latin typeface="Courier New" pitchFamily="96" charset="0"/>
              </a:rPr>
              <a:t>Number of files: 118</a:t>
            </a:r>
          </a:p>
          <a:p>
            <a:pPr>
              <a:buNone/>
            </a:pPr>
            <a:r>
              <a:rPr lang="en-US" sz="1600" dirty="0" smtClean="0">
                <a:solidFill>
                  <a:schemeClr val="bg1"/>
                </a:solidFill>
                <a:latin typeface="Courier New" pitchFamily="96" charset="0"/>
              </a:rPr>
              <a:t>	Number of files transferred: 109</a:t>
            </a:r>
          </a:p>
          <a:p>
            <a:pPr>
              <a:buNone/>
            </a:pPr>
            <a:r>
              <a:rPr lang="en-US" sz="1600" dirty="0" smtClean="0">
                <a:solidFill>
                  <a:schemeClr val="bg1"/>
                </a:solidFill>
                <a:latin typeface="Courier New" pitchFamily="96" charset="0"/>
              </a:rPr>
              <a:t>	Total file size: 483583369 bytes</a:t>
            </a:r>
          </a:p>
          <a:p>
            <a:pPr>
              <a:buNone/>
            </a:pPr>
            <a:r>
              <a:rPr lang="en-US" sz="1600" dirty="0" smtClean="0">
                <a:solidFill>
                  <a:schemeClr val="bg1"/>
                </a:solidFill>
                <a:latin typeface="Courier New" pitchFamily="96" charset="0"/>
              </a:rPr>
              <a:t>	Total transferred file size: 483583369 bytes</a:t>
            </a:r>
          </a:p>
          <a:p>
            <a:pPr>
              <a:buNone/>
            </a:pPr>
            <a:r>
              <a:rPr lang="en-US" sz="1600" dirty="0" smtClean="0">
                <a:solidFill>
                  <a:schemeClr val="bg1"/>
                </a:solidFill>
                <a:latin typeface="Courier New" pitchFamily="96" charset="0"/>
              </a:rPr>
              <a:t>	Literal data: 483583369 bytes</a:t>
            </a:r>
          </a:p>
          <a:p>
            <a:pPr>
              <a:buNone/>
            </a:pPr>
            <a:r>
              <a:rPr lang="en-US" sz="1600" dirty="0" smtClean="0">
                <a:solidFill>
                  <a:schemeClr val="bg1"/>
                </a:solidFill>
                <a:latin typeface="Courier New" pitchFamily="96" charset="0"/>
              </a:rPr>
              <a:t>	Matched data: 0 bytes</a:t>
            </a:r>
          </a:p>
          <a:p>
            <a:pPr>
              <a:buNone/>
            </a:pPr>
            <a:r>
              <a:rPr lang="en-US" sz="1600" dirty="0" smtClean="0">
                <a:solidFill>
                  <a:schemeClr val="bg1"/>
                </a:solidFill>
                <a:latin typeface="Courier New" pitchFamily="96" charset="0"/>
              </a:rPr>
              <a:t>	File list size: 2002</a:t>
            </a:r>
          </a:p>
          <a:p>
            <a:pPr>
              <a:buNone/>
            </a:pPr>
            <a:r>
              <a:rPr lang="en-US" sz="1600" dirty="0" smtClean="0">
                <a:solidFill>
                  <a:schemeClr val="bg1"/>
                </a:solidFill>
                <a:latin typeface="Courier New" pitchFamily="96" charset="0"/>
              </a:rPr>
              <a:t>	File list generation time: 0.016 seconds</a:t>
            </a:r>
          </a:p>
          <a:p>
            <a:pPr>
              <a:buNone/>
            </a:pPr>
            <a:r>
              <a:rPr lang="en-US" sz="1600" dirty="0" smtClean="0">
                <a:solidFill>
                  <a:schemeClr val="bg1"/>
                </a:solidFill>
                <a:latin typeface="Courier New" pitchFamily="96" charset="0"/>
              </a:rPr>
              <a:t>	File list transfer time: 0.000 seconds</a:t>
            </a:r>
          </a:p>
          <a:p>
            <a:pPr>
              <a:buNone/>
            </a:pPr>
            <a:r>
              <a:rPr lang="en-US" sz="1600" dirty="0" smtClean="0">
                <a:solidFill>
                  <a:schemeClr val="bg1"/>
                </a:solidFill>
                <a:latin typeface="Courier New" pitchFamily="96" charset="0"/>
              </a:rPr>
              <a:t>	Total bytes sent: 393465005</a:t>
            </a:r>
          </a:p>
          <a:p>
            <a:pPr>
              <a:buNone/>
            </a:pPr>
            <a:r>
              <a:rPr lang="en-US" sz="1600" dirty="0" smtClean="0">
                <a:solidFill>
                  <a:schemeClr val="bg1"/>
                </a:solidFill>
                <a:latin typeface="Courier New" pitchFamily="96" charset="0"/>
              </a:rPr>
              <a:t>	Total bytes received: 2119</a:t>
            </a:r>
          </a:p>
          <a:p>
            <a:pPr>
              <a:buNone/>
            </a:pPr>
            <a:endParaRPr lang="en-US" sz="1200" dirty="0" smtClean="0">
              <a:latin typeface="Courier New" pitchFamily="96" charset="0"/>
            </a:endParaRPr>
          </a:p>
        </p:txBody>
      </p:sp>
      <p:sp>
        <p:nvSpPr>
          <p:cNvPr id="4" name="Date Placeholder 3"/>
          <p:cNvSpPr>
            <a:spLocks noGrp="1"/>
          </p:cNvSpPr>
          <p:nvPr>
            <p:ph type="dt" sz="half" idx="10"/>
          </p:nvPr>
        </p:nvSpPr>
        <p:spPr/>
        <p:txBody>
          <a:bodyPr/>
          <a:lstStyle/>
          <a:p>
            <a:r>
              <a:rPr lang="en-US" dirty="0" smtClean="0"/>
              <a:t>August 18, 2011</a:t>
            </a:r>
            <a:endParaRPr lang="en-US" dirty="0"/>
          </a:p>
        </p:txBody>
      </p:sp>
      <p:sp>
        <p:nvSpPr>
          <p:cNvPr id="6" name="Footer Placeholder 5"/>
          <p:cNvSpPr>
            <a:spLocks noGrp="1"/>
          </p:cNvSpPr>
          <p:nvPr>
            <p:ph type="ftr" sz="quarter" idx="11"/>
          </p:nvPr>
        </p:nvSpPr>
        <p:spPr/>
        <p:txBody>
          <a:bodyPr/>
          <a:lstStyle/>
          <a:p>
            <a:r>
              <a:rPr lang="en-US" dirty="0" smtClean="0"/>
              <a:t>Rsync on HP-UX Webinar </a:t>
            </a:r>
            <a:endParaRPr lang="en-US" dirty="0"/>
          </a:p>
        </p:txBody>
      </p:sp>
      <p:sp>
        <p:nvSpPr>
          <p:cNvPr id="5" name="Slide Number Placeholder 4"/>
          <p:cNvSpPr>
            <a:spLocks noGrp="1"/>
          </p:cNvSpPr>
          <p:nvPr>
            <p:ph type="sldNum" sz="quarter" idx="12"/>
          </p:nvPr>
        </p:nvSpPr>
        <p:spPr/>
        <p:txBody>
          <a:bodyPr/>
          <a:lstStyle/>
          <a:p>
            <a:fld id="{5B091371-A282-4AD9-8DE8-3EBAEA8E0AB5}" type="slidenum">
              <a:rPr lang="en-US" smtClean="0"/>
              <a:pPr/>
              <a:t>23</a:t>
            </a:fld>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28625" y="114300"/>
            <a:ext cx="7629525" cy="812800"/>
          </a:xfrm>
        </p:spPr>
        <p:txBody>
          <a:bodyPr/>
          <a:lstStyle/>
          <a:p>
            <a:pPr eaLnBrk="1" hangingPunct="1"/>
            <a:r>
              <a:rPr lang="en-US" sz="3000" dirty="0" smtClean="0">
                <a:solidFill>
                  <a:schemeClr val="bg1"/>
                </a:solidFill>
              </a:rPr>
              <a:t>Rsync Example with Sparse Files * – Part 1</a:t>
            </a:r>
          </a:p>
        </p:txBody>
      </p:sp>
      <p:sp>
        <p:nvSpPr>
          <p:cNvPr id="45059" name="Rectangle 3"/>
          <p:cNvSpPr>
            <a:spLocks noGrp="1" noChangeArrowheads="1"/>
          </p:cNvSpPr>
          <p:nvPr>
            <p:ph idx="1"/>
          </p:nvPr>
        </p:nvSpPr>
        <p:spPr>
          <a:xfrm>
            <a:off x="400050" y="1155700"/>
            <a:ext cx="8536686" cy="5537200"/>
          </a:xfrm>
        </p:spPr>
        <p:txBody>
          <a:bodyPr/>
          <a:lstStyle/>
          <a:p>
            <a:pPr>
              <a:buNone/>
            </a:pPr>
            <a:r>
              <a:rPr lang="en-AU" sz="2000" dirty="0" smtClean="0">
                <a:solidFill>
                  <a:schemeClr val="bg1"/>
                </a:solidFill>
              </a:rPr>
              <a:t>srvA# </a:t>
            </a:r>
            <a:r>
              <a:rPr lang="en-AU" sz="2000" dirty="0" smtClean="0">
                <a:solidFill>
                  <a:schemeClr val="bg1"/>
                </a:solidFill>
                <a:latin typeface="Courier New" pitchFamily="49" charset="0"/>
                <a:cs typeface="Courier New" pitchFamily="49" charset="0"/>
              </a:rPr>
              <a:t>prealloc sparsefile1 1024000</a:t>
            </a:r>
          </a:p>
          <a:p>
            <a:pPr>
              <a:buNone/>
            </a:pPr>
            <a:endParaRPr lang="en-AU" sz="2000" dirty="0" smtClean="0">
              <a:solidFill>
                <a:schemeClr val="bg1"/>
              </a:solidFill>
              <a:latin typeface="Courier New" pitchFamily="49" charset="0"/>
              <a:cs typeface="Courier New" pitchFamily="49" charset="0"/>
            </a:endParaRPr>
          </a:p>
          <a:p>
            <a:pPr>
              <a:buNone/>
            </a:pPr>
            <a:r>
              <a:rPr lang="en-AU" sz="2000" dirty="0" smtClean="0">
                <a:solidFill>
                  <a:schemeClr val="bg1"/>
                </a:solidFill>
                <a:latin typeface="Courier New" pitchFamily="49" charset="0"/>
                <a:cs typeface="Courier New" pitchFamily="49" charset="0"/>
              </a:rPr>
              <a:t>srvA# /usr/local/bin/rsync -a -A -r -v -t -z \</a:t>
            </a:r>
          </a:p>
          <a:p>
            <a:pPr>
              <a:buNone/>
            </a:pPr>
            <a:r>
              <a:rPr lang="en-AU" sz="2000" dirty="0" smtClean="0">
                <a:solidFill>
                  <a:schemeClr val="bg1"/>
                </a:solidFill>
                <a:latin typeface="Courier New" pitchFamily="49" charset="0"/>
                <a:cs typeface="Courier New" pitchFamily="49" charset="0"/>
              </a:rPr>
              <a:t>      --stats --progress \</a:t>
            </a:r>
          </a:p>
          <a:p>
            <a:pPr>
              <a:buNone/>
            </a:pPr>
            <a:r>
              <a:rPr lang="en-AU" sz="2000" dirty="0" smtClean="0">
                <a:solidFill>
                  <a:schemeClr val="bg1"/>
                </a:solidFill>
                <a:latin typeface="Courier New" pitchFamily="49" charset="0"/>
                <a:cs typeface="Courier New" pitchFamily="49" charset="0"/>
              </a:rPr>
              <a:t>      --r sync-path=/usr/local/bin/rsync /src srvB:</a:t>
            </a:r>
          </a:p>
          <a:p>
            <a:pPr>
              <a:buNone/>
            </a:pPr>
            <a:endParaRPr lang="en-AU" sz="2000" dirty="0" smtClean="0">
              <a:solidFill>
                <a:schemeClr val="bg1"/>
              </a:solidFill>
              <a:latin typeface="Courier New" pitchFamily="49" charset="0"/>
              <a:cs typeface="Courier New" pitchFamily="49" charset="0"/>
            </a:endParaRPr>
          </a:p>
          <a:p>
            <a:pPr>
              <a:buNone/>
            </a:pPr>
            <a:r>
              <a:rPr lang="en-AU" sz="2000" dirty="0" smtClean="0">
                <a:solidFill>
                  <a:schemeClr val="bg1"/>
                </a:solidFill>
                <a:latin typeface="Courier New" pitchFamily="49" charset="0"/>
                <a:cs typeface="Courier New" pitchFamily="49" charset="0"/>
              </a:rPr>
              <a:t>srvB# ll sparsefile1</a:t>
            </a:r>
          </a:p>
          <a:p>
            <a:pPr>
              <a:buNone/>
            </a:pPr>
            <a:r>
              <a:rPr lang="en-AU" sz="2000" dirty="0" smtClean="0">
                <a:solidFill>
                  <a:schemeClr val="bg1"/>
                </a:solidFill>
                <a:latin typeface="Courier New" pitchFamily="49" charset="0"/>
                <a:cs typeface="Courier New" pitchFamily="49" charset="0"/>
              </a:rPr>
              <a:t>2000 -rw-r-----  1 root sys  1024000 Aug 18 14:50 sparsefile3</a:t>
            </a:r>
          </a:p>
        </p:txBody>
      </p:sp>
      <p:sp>
        <p:nvSpPr>
          <p:cNvPr id="4" name="Date Placeholder 3"/>
          <p:cNvSpPr>
            <a:spLocks noGrp="1"/>
          </p:cNvSpPr>
          <p:nvPr>
            <p:ph type="dt" sz="half" idx="10"/>
          </p:nvPr>
        </p:nvSpPr>
        <p:spPr/>
        <p:txBody>
          <a:bodyPr/>
          <a:lstStyle/>
          <a:p>
            <a:r>
              <a:rPr lang="en-US" dirty="0" smtClean="0"/>
              <a:t>August 18, 2011</a:t>
            </a:r>
            <a:endParaRPr lang="en-US" dirty="0"/>
          </a:p>
        </p:txBody>
      </p:sp>
      <p:sp>
        <p:nvSpPr>
          <p:cNvPr id="6" name="Footer Placeholder 5"/>
          <p:cNvSpPr>
            <a:spLocks noGrp="1"/>
          </p:cNvSpPr>
          <p:nvPr>
            <p:ph type="ftr" sz="quarter" idx="11"/>
          </p:nvPr>
        </p:nvSpPr>
        <p:spPr/>
        <p:txBody>
          <a:bodyPr/>
          <a:lstStyle/>
          <a:p>
            <a:r>
              <a:rPr lang="en-US" dirty="0" smtClean="0"/>
              <a:t>Rsync on HP-UX Webinar </a:t>
            </a:r>
            <a:endParaRPr lang="en-US" dirty="0"/>
          </a:p>
        </p:txBody>
      </p:sp>
      <p:sp>
        <p:nvSpPr>
          <p:cNvPr id="5" name="Slide Number Placeholder 4"/>
          <p:cNvSpPr>
            <a:spLocks noGrp="1"/>
          </p:cNvSpPr>
          <p:nvPr>
            <p:ph type="sldNum" sz="quarter" idx="12"/>
          </p:nvPr>
        </p:nvSpPr>
        <p:spPr/>
        <p:txBody>
          <a:bodyPr/>
          <a:lstStyle/>
          <a:p>
            <a:fld id="{5B091371-A282-4AD9-8DE8-3EBAEA8E0AB5}" type="slidenum">
              <a:rPr lang="en-US" smtClean="0"/>
              <a:pPr/>
              <a:t>24</a:t>
            </a:fld>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28625" y="114300"/>
            <a:ext cx="7629525" cy="812800"/>
          </a:xfrm>
        </p:spPr>
        <p:txBody>
          <a:bodyPr/>
          <a:lstStyle/>
          <a:p>
            <a:pPr eaLnBrk="1" hangingPunct="1"/>
            <a:r>
              <a:rPr lang="en-US" sz="3000" dirty="0" smtClean="0">
                <a:solidFill>
                  <a:schemeClr val="bg1"/>
                </a:solidFill>
              </a:rPr>
              <a:t>Rsync Example with Sparse Files * – Part 2</a:t>
            </a:r>
          </a:p>
        </p:txBody>
      </p:sp>
      <p:sp>
        <p:nvSpPr>
          <p:cNvPr id="45059" name="Rectangle 3"/>
          <p:cNvSpPr>
            <a:spLocks noGrp="1" noChangeArrowheads="1"/>
          </p:cNvSpPr>
          <p:nvPr>
            <p:ph idx="1"/>
          </p:nvPr>
        </p:nvSpPr>
        <p:spPr>
          <a:xfrm>
            <a:off x="400050" y="1092200"/>
            <a:ext cx="8536686" cy="5600700"/>
          </a:xfrm>
        </p:spPr>
        <p:txBody>
          <a:bodyPr/>
          <a:lstStyle/>
          <a:p>
            <a:pPr>
              <a:buNone/>
            </a:pPr>
            <a:r>
              <a:rPr lang="en-AU" sz="1800" dirty="0" smtClean="0">
                <a:solidFill>
                  <a:schemeClr val="bg1"/>
                </a:solidFill>
              </a:rPr>
              <a:t>srvA# </a:t>
            </a:r>
            <a:r>
              <a:rPr lang="en-AU" sz="1800" dirty="0" smtClean="0">
                <a:solidFill>
                  <a:schemeClr val="bg1"/>
                </a:solidFill>
                <a:latin typeface="Courier New" pitchFamily="49" charset="0"/>
                <a:cs typeface="Courier New" pitchFamily="49" charset="0"/>
              </a:rPr>
              <a:t>prealloc sparsefile2 1024000</a:t>
            </a:r>
          </a:p>
          <a:p>
            <a:pPr>
              <a:buNone/>
            </a:pPr>
            <a:endParaRPr lang="en-AU" sz="1800" dirty="0" smtClean="0">
              <a:solidFill>
                <a:schemeClr val="bg1"/>
              </a:solidFill>
              <a:latin typeface="Courier New" pitchFamily="49" charset="0"/>
              <a:cs typeface="Courier New" pitchFamily="49" charset="0"/>
            </a:endParaRPr>
          </a:p>
          <a:p>
            <a:pPr>
              <a:buNone/>
            </a:pPr>
            <a:r>
              <a:rPr lang="en-AU" sz="1800" dirty="0" smtClean="0">
                <a:solidFill>
                  <a:schemeClr val="bg1"/>
                </a:solidFill>
                <a:latin typeface="Courier New" pitchFamily="49" charset="0"/>
                <a:cs typeface="Courier New" pitchFamily="49" charset="0"/>
              </a:rPr>
              <a:t>srvA# /usr/local/bin/rsync -a -A -S -r -v -t -z \</a:t>
            </a:r>
          </a:p>
          <a:p>
            <a:pPr>
              <a:buNone/>
            </a:pPr>
            <a:r>
              <a:rPr lang="en-AU" sz="1800" dirty="0" smtClean="0">
                <a:solidFill>
                  <a:schemeClr val="bg1"/>
                </a:solidFill>
                <a:latin typeface="Courier New" pitchFamily="49" charset="0"/>
                <a:cs typeface="Courier New" pitchFamily="49" charset="0"/>
              </a:rPr>
              <a:t>      --stats --progress  \</a:t>
            </a:r>
          </a:p>
          <a:p>
            <a:pPr>
              <a:buNone/>
            </a:pPr>
            <a:r>
              <a:rPr lang="en-AU" sz="1800" dirty="0" smtClean="0">
                <a:solidFill>
                  <a:schemeClr val="bg1"/>
                </a:solidFill>
                <a:latin typeface="Courier New" pitchFamily="49" charset="0"/>
                <a:cs typeface="Courier New" pitchFamily="49" charset="0"/>
              </a:rPr>
              <a:t>      --rsync-path=/usr/local/bin/rsync /src srvB:</a:t>
            </a:r>
          </a:p>
          <a:p>
            <a:pPr>
              <a:buNone/>
            </a:pPr>
            <a:r>
              <a:rPr lang="en-AU" sz="1800" dirty="0" smtClean="0">
                <a:solidFill>
                  <a:schemeClr val="bg1"/>
                </a:solidFill>
                <a:latin typeface="Courier New" pitchFamily="49" charset="0"/>
                <a:cs typeface="Courier New" pitchFamily="49" charset="0"/>
              </a:rPr>
              <a:t>sending incremental file list</a:t>
            </a:r>
          </a:p>
          <a:p>
            <a:pPr>
              <a:buNone/>
            </a:pPr>
            <a:r>
              <a:rPr lang="en-AU" sz="1800" dirty="0" smtClean="0">
                <a:solidFill>
                  <a:schemeClr val="bg1"/>
                </a:solidFill>
                <a:latin typeface="Courier New" pitchFamily="49" charset="0"/>
                <a:cs typeface="Courier New" pitchFamily="49" charset="0"/>
              </a:rPr>
              <a:t>src/sparsefile2</a:t>
            </a:r>
          </a:p>
          <a:p>
            <a:pPr>
              <a:buNone/>
            </a:pPr>
            <a:r>
              <a:rPr lang="en-AU" sz="1800" dirty="0" smtClean="0">
                <a:solidFill>
                  <a:schemeClr val="bg1"/>
                </a:solidFill>
                <a:latin typeface="Courier New" pitchFamily="49" charset="0"/>
                <a:cs typeface="Courier New" pitchFamily="49" charset="0"/>
              </a:rPr>
              <a:t>1024000 100%  24.88MB/s 0:00:00 (xfer#1, to-check=1/8)</a:t>
            </a:r>
          </a:p>
          <a:p>
            <a:pPr>
              <a:buNone/>
            </a:pPr>
            <a:r>
              <a:rPr lang="en-AU" sz="1800" dirty="0" smtClean="0">
                <a:solidFill>
                  <a:schemeClr val="bg1"/>
                </a:solidFill>
                <a:latin typeface="Courier New" pitchFamily="49" charset="0"/>
                <a:cs typeface="Courier New" pitchFamily="49" charset="0"/>
              </a:rPr>
              <a:t>Total transferred file size: 1024000 bytes</a:t>
            </a:r>
          </a:p>
          <a:p>
            <a:pPr>
              <a:buNone/>
            </a:pPr>
            <a:r>
              <a:rPr lang="en-AU" sz="1800" dirty="0" smtClean="0">
                <a:solidFill>
                  <a:schemeClr val="bg1"/>
                </a:solidFill>
                <a:latin typeface="Courier New" pitchFamily="49" charset="0"/>
                <a:cs typeface="Courier New" pitchFamily="49" charset="0"/>
              </a:rPr>
              <a:t>Literal data: 1024000 bytes</a:t>
            </a:r>
          </a:p>
          <a:p>
            <a:pPr>
              <a:buNone/>
            </a:pPr>
            <a:r>
              <a:rPr lang="en-AU" sz="1800" dirty="0" smtClean="0">
                <a:solidFill>
                  <a:schemeClr val="bg1"/>
                </a:solidFill>
                <a:latin typeface="Courier New" pitchFamily="49" charset="0"/>
                <a:cs typeface="Courier New" pitchFamily="49" charset="0"/>
              </a:rPr>
              <a:t>...</a:t>
            </a:r>
          </a:p>
          <a:p>
            <a:pPr>
              <a:buNone/>
            </a:pPr>
            <a:r>
              <a:rPr lang="en-AU" sz="1800" dirty="0" smtClean="0">
                <a:solidFill>
                  <a:schemeClr val="bg1"/>
                </a:solidFill>
                <a:latin typeface="Courier New" pitchFamily="49" charset="0"/>
                <a:cs typeface="Courier New" pitchFamily="49" charset="0"/>
              </a:rPr>
              <a:t>Total bytes sent: 1329</a:t>
            </a:r>
          </a:p>
          <a:p>
            <a:pPr>
              <a:buNone/>
            </a:pPr>
            <a:r>
              <a:rPr lang="en-AU" sz="1800" dirty="0" smtClean="0">
                <a:solidFill>
                  <a:schemeClr val="bg1"/>
                </a:solidFill>
                <a:latin typeface="Courier New" pitchFamily="49" charset="0"/>
                <a:cs typeface="Courier New" pitchFamily="49" charset="0"/>
              </a:rPr>
              <a:t>Total bytes received: 35</a:t>
            </a:r>
          </a:p>
          <a:p>
            <a:pPr>
              <a:buNone/>
            </a:pPr>
            <a:r>
              <a:rPr lang="en-AU" sz="1800" dirty="0" smtClean="0">
                <a:solidFill>
                  <a:schemeClr val="bg1"/>
                </a:solidFill>
                <a:latin typeface="Courier New" pitchFamily="49" charset="0"/>
                <a:cs typeface="Courier New" pitchFamily="49" charset="0"/>
              </a:rPr>
              <a:t>sent 1329 bytes  received 35 bytes  2728.00 bytes/sec</a:t>
            </a:r>
          </a:p>
          <a:p>
            <a:pPr>
              <a:buNone/>
            </a:pPr>
            <a:r>
              <a:rPr lang="en-AU" sz="1800" dirty="0" smtClean="0">
                <a:solidFill>
                  <a:schemeClr val="bg1"/>
                </a:solidFill>
                <a:latin typeface="Courier New" pitchFamily="49" charset="0"/>
                <a:cs typeface="Courier New" pitchFamily="49" charset="0"/>
              </a:rPr>
              <a:t>total size is 28825484  speedup is 21133.05</a:t>
            </a:r>
          </a:p>
        </p:txBody>
      </p:sp>
      <p:sp>
        <p:nvSpPr>
          <p:cNvPr id="4" name="Date Placeholder 3"/>
          <p:cNvSpPr>
            <a:spLocks noGrp="1"/>
          </p:cNvSpPr>
          <p:nvPr>
            <p:ph type="dt" sz="half" idx="10"/>
          </p:nvPr>
        </p:nvSpPr>
        <p:spPr/>
        <p:txBody>
          <a:bodyPr/>
          <a:lstStyle/>
          <a:p>
            <a:r>
              <a:rPr lang="en-US" dirty="0" smtClean="0"/>
              <a:t>August 18, 2011</a:t>
            </a:r>
            <a:endParaRPr lang="en-US" dirty="0"/>
          </a:p>
        </p:txBody>
      </p:sp>
      <p:sp>
        <p:nvSpPr>
          <p:cNvPr id="6" name="Footer Placeholder 5"/>
          <p:cNvSpPr>
            <a:spLocks noGrp="1"/>
          </p:cNvSpPr>
          <p:nvPr>
            <p:ph type="ftr" sz="quarter" idx="11"/>
          </p:nvPr>
        </p:nvSpPr>
        <p:spPr/>
        <p:txBody>
          <a:bodyPr/>
          <a:lstStyle/>
          <a:p>
            <a:r>
              <a:rPr lang="en-US" dirty="0" smtClean="0"/>
              <a:t>Rsync on HP-UX Webinar </a:t>
            </a:r>
            <a:endParaRPr lang="en-US" dirty="0"/>
          </a:p>
        </p:txBody>
      </p:sp>
      <p:sp>
        <p:nvSpPr>
          <p:cNvPr id="5" name="Slide Number Placeholder 4"/>
          <p:cNvSpPr>
            <a:spLocks noGrp="1"/>
          </p:cNvSpPr>
          <p:nvPr>
            <p:ph type="sldNum" sz="quarter" idx="12"/>
          </p:nvPr>
        </p:nvSpPr>
        <p:spPr/>
        <p:txBody>
          <a:bodyPr/>
          <a:lstStyle/>
          <a:p>
            <a:fld id="{5B091371-A282-4AD9-8DE8-3EBAEA8E0AB5}" type="slidenum">
              <a:rPr lang="en-US" smtClean="0"/>
              <a:pPr/>
              <a:t>25</a:t>
            </a:fld>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28625" y="114300"/>
            <a:ext cx="7629525" cy="812800"/>
          </a:xfrm>
        </p:spPr>
        <p:txBody>
          <a:bodyPr/>
          <a:lstStyle/>
          <a:p>
            <a:pPr eaLnBrk="1" hangingPunct="1"/>
            <a:r>
              <a:rPr lang="en-US" sz="3000" dirty="0" smtClean="0">
                <a:solidFill>
                  <a:schemeClr val="bg1"/>
                </a:solidFill>
              </a:rPr>
              <a:t>Rsync Example with Sparse Files – Part 3</a:t>
            </a:r>
          </a:p>
        </p:txBody>
      </p:sp>
      <p:sp>
        <p:nvSpPr>
          <p:cNvPr id="45059" name="Rectangle 3"/>
          <p:cNvSpPr>
            <a:spLocks noGrp="1" noChangeArrowheads="1"/>
          </p:cNvSpPr>
          <p:nvPr>
            <p:ph idx="1"/>
          </p:nvPr>
        </p:nvSpPr>
        <p:spPr>
          <a:xfrm>
            <a:off x="400050" y="1155700"/>
            <a:ext cx="8536686" cy="5537200"/>
          </a:xfrm>
        </p:spPr>
        <p:txBody>
          <a:bodyPr/>
          <a:lstStyle/>
          <a:p>
            <a:pPr>
              <a:buNone/>
            </a:pPr>
            <a:endParaRPr lang="en-AU" sz="1400" dirty="0" smtClean="0">
              <a:solidFill>
                <a:schemeClr val="bg1"/>
              </a:solidFill>
              <a:latin typeface="Courier New" pitchFamily="49" charset="0"/>
              <a:cs typeface="Courier New" pitchFamily="49" charset="0"/>
            </a:endParaRPr>
          </a:p>
          <a:p>
            <a:pPr>
              <a:buNone/>
            </a:pPr>
            <a:r>
              <a:rPr lang="en-AU" sz="1600" dirty="0" smtClean="0">
                <a:solidFill>
                  <a:schemeClr val="bg1"/>
                </a:solidFill>
                <a:latin typeface="Courier New" pitchFamily="49" charset="0"/>
                <a:cs typeface="Courier New" pitchFamily="49" charset="0"/>
              </a:rPr>
              <a:t>srvA# ll sparsefile*</a:t>
            </a:r>
          </a:p>
          <a:p>
            <a:pPr>
              <a:buNone/>
            </a:pPr>
            <a:r>
              <a:rPr lang="en-AU" sz="1600" dirty="0" smtClean="0">
                <a:solidFill>
                  <a:schemeClr val="bg1"/>
                </a:solidFill>
                <a:latin typeface="Courier New" pitchFamily="49" charset="0"/>
                <a:cs typeface="Courier New" pitchFamily="49" charset="0"/>
              </a:rPr>
              <a:t>2000 -rw-r-----   1 root   sys   1024000 Aug 18 14:45 sparsefile1</a:t>
            </a:r>
          </a:p>
          <a:p>
            <a:pPr>
              <a:buNone/>
            </a:pPr>
            <a:r>
              <a:rPr lang="en-AU" sz="1600" dirty="0" smtClean="0">
                <a:solidFill>
                  <a:schemeClr val="bg1"/>
                </a:solidFill>
                <a:latin typeface="Courier New" pitchFamily="49" charset="0"/>
                <a:cs typeface="Courier New" pitchFamily="49" charset="0"/>
              </a:rPr>
              <a:t>2000 -rw-r-----   1 root   sys   1024000 Aug 18 14:50 sparsefile2</a:t>
            </a:r>
          </a:p>
          <a:p>
            <a:pPr>
              <a:buNone/>
            </a:pPr>
            <a:endParaRPr lang="en-AU" sz="1600" dirty="0" smtClean="0">
              <a:solidFill>
                <a:schemeClr val="bg1"/>
              </a:solidFill>
              <a:latin typeface="Courier New" pitchFamily="49" charset="0"/>
              <a:cs typeface="Courier New" pitchFamily="49" charset="0"/>
            </a:endParaRPr>
          </a:p>
          <a:p>
            <a:pPr>
              <a:buNone/>
            </a:pPr>
            <a:endParaRPr lang="en-AU" sz="1600" dirty="0" smtClean="0">
              <a:solidFill>
                <a:schemeClr val="bg1"/>
              </a:solidFill>
              <a:latin typeface="Courier New" pitchFamily="49" charset="0"/>
              <a:cs typeface="Courier New" pitchFamily="49" charset="0"/>
            </a:endParaRPr>
          </a:p>
          <a:p>
            <a:pPr>
              <a:buNone/>
            </a:pPr>
            <a:r>
              <a:rPr lang="en-AU" sz="1600" dirty="0" smtClean="0">
                <a:solidFill>
                  <a:schemeClr val="bg1"/>
                </a:solidFill>
                <a:latin typeface="Courier New" pitchFamily="49" charset="0"/>
                <a:cs typeface="Courier New" pitchFamily="49" charset="0"/>
              </a:rPr>
              <a:t>srvB# ll sparsefile*</a:t>
            </a:r>
          </a:p>
          <a:p>
            <a:pPr>
              <a:buNone/>
            </a:pPr>
            <a:r>
              <a:rPr lang="en-AU" sz="1600" dirty="0" smtClean="0">
                <a:solidFill>
                  <a:schemeClr val="bg1"/>
                </a:solidFill>
                <a:latin typeface="Courier New" pitchFamily="49" charset="0"/>
                <a:cs typeface="Courier New" pitchFamily="49" charset="0"/>
              </a:rPr>
              <a:t>2000 -rw-r-----   1 root   sys    1024000 Aug 18 14:45 sparsefile1</a:t>
            </a:r>
          </a:p>
          <a:p>
            <a:pPr>
              <a:buNone/>
            </a:pPr>
            <a:r>
              <a:rPr lang="en-AU" sz="1600" dirty="0" smtClean="0">
                <a:solidFill>
                  <a:schemeClr val="bg1"/>
                </a:solidFill>
                <a:latin typeface="Courier New" pitchFamily="49" charset="0"/>
                <a:cs typeface="Courier New" pitchFamily="49" charset="0"/>
              </a:rPr>
              <a:t>   0 -rw-r-----   1 root   sys    1024000 Aug 18 14:50 sparsefile2</a:t>
            </a:r>
          </a:p>
        </p:txBody>
      </p:sp>
      <p:sp>
        <p:nvSpPr>
          <p:cNvPr id="4" name="Date Placeholder 3"/>
          <p:cNvSpPr>
            <a:spLocks noGrp="1"/>
          </p:cNvSpPr>
          <p:nvPr>
            <p:ph type="dt" sz="half" idx="10"/>
          </p:nvPr>
        </p:nvSpPr>
        <p:spPr/>
        <p:txBody>
          <a:bodyPr/>
          <a:lstStyle/>
          <a:p>
            <a:r>
              <a:rPr lang="en-US" dirty="0" smtClean="0"/>
              <a:t>August 18, 2011</a:t>
            </a:r>
            <a:endParaRPr lang="en-US" dirty="0"/>
          </a:p>
        </p:txBody>
      </p:sp>
      <p:sp>
        <p:nvSpPr>
          <p:cNvPr id="6" name="Footer Placeholder 5"/>
          <p:cNvSpPr>
            <a:spLocks noGrp="1"/>
          </p:cNvSpPr>
          <p:nvPr>
            <p:ph type="ftr" sz="quarter" idx="11"/>
          </p:nvPr>
        </p:nvSpPr>
        <p:spPr/>
        <p:txBody>
          <a:bodyPr/>
          <a:lstStyle/>
          <a:p>
            <a:r>
              <a:rPr lang="en-US" dirty="0" smtClean="0"/>
              <a:t>Rsync on HP-UX Webinar </a:t>
            </a:r>
            <a:endParaRPr lang="en-US" dirty="0"/>
          </a:p>
        </p:txBody>
      </p:sp>
      <p:sp>
        <p:nvSpPr>
          <p:cNvPr id="5" name="Slide Number Placeholder 4"/>
          <p:cNvSpPr>
            <a:spLocks noGrp="1"/>
          </p:cNvSpPr>
          <p:nvPr>
            <p:ph type="sldNum" sz="quarter" idx="12"/>
          </p:nvPr>
        </p:nvSpPr>
        <p:spPr/>
        <p:txBody>
          <a:bodyPr/>
          <a:lstStyle/>
          <a:p>
            <a:fld id="{5B091371-A282-4AD9-8DE8-3EBAEA8E0AB5}" type="slidenum">
              <a:rPr lang="en-US" smtClean="0"/>
              <a:pPr/>
              <a:t>26</a:t>
            </a:fld>
            <a:endParaRPr lang="en-US"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28625" y="114300"/>
            <a:ext cx="7629525" cy="604157"/>
          </a:xfrm>
        </p:spPr>
        <p:txBody>
          <a:bodyPr/>
          <a:lstStyle/>
          <a:p>
            <a:pPr eaLnBrk="1" hangingPunct="1"/>
            <a:r>
              <a:rPr lang="en-US" sz="3000" dirty="0" smtClean="0">
                <a:solidFill>
                  <a:schemeClr val="bg1"/>
                </a:solidFill>
              </a:rPr>
              <a:t>Rsync Example with ACLs * – Part 1</a:t>
            </a:r>
          </a:p>
        </p:txBody>
      </p:sp>
      <p:sp>
        <p:nvSpPr>
          <p:cNvPr id="45059" name="Rectangle 3"/>
          <p:cNvSpPr>
            <a:spLocks noGrp="1" noChangeArrowheads="1"/>
          </p:cNvSpPr>
          <p:nvPr>
            <p:ph idx="1"/>
          </p:nvPr>
        </p:nvSpPr>
        <p:spPr>
          <a:xfrm>
            <a:off x="400050" y="783771"/>
            <a:ext cx="8536686" cy="5909129"/>
          </a:xfrm>
        </p:spPr>
        <p:txBody>
          <a:bodyPr/>
          <a:lstStyle/>
          <a:p>
            <a:pPr>
              <a:buNone/>
            </a:pPr>
            <a:r>
              <a:rPr lang="en-US" sz="1300" dirty="0" smtClean="0">
                <a:solidFill>
                  <a:schemeClr val="bg1"/>
                </a:solidFill>
              </a:rPr>
              <a:t>srvA# </a:t>
            </a:r>
            <a:r>
              <a:rPr lang="en-US" sz="1300" dirty="0" smtClean="0">
                <a:solidFill>
                  <a:schemeClr val="bg1"/>
                </a:solidFill>
                <a:latin typeface="Courier New" pitchFamily="49" charset="0"/>
                <a:cs typeface="Courier New" pitchFamily="49" charset="0"/>
              </a:rPr>
              <a:t>getacl vxdump</a:t>
            </a:r>
          </a:p>
          <a:p>
            <a:pPr>
              <a:buNone/>
            </a:pPr>
            <a:r>
              <a:rPr lang="en-US" sz="1300" dirty="0" smtClean="0">
                <a:solidFill>
                  <a:schemeClr val="bg1"/>
                </a:solidFill>
                <a:latin typeface="Courier New" pitchFamily="49" charset="0"/>
                <a:cs typeface="Courier New" pitchFamily="49" charset="0"/>
              </a:rPr>
              <a:t># file: vxdump</a:t>
            </a:r>
          </a:p>
          <a:p>
            <a:pPr>
              <a:buNone/>
            </a:pPr>
            <a:r>
              <a:rPr lang="en-US" sz="1300" dirty="0" smtClean="0">
                <a:solidFill>
                  <a:schemeClr val="bg1"/>
                </a:solidFill>
                <a:latin typeface="Courier New" pitchFamily="49" charset="0"/>
                <a:cs typeface="Courier New" pitchFamily="49" charset="0"/>
              </a:rPr>
              <a:t># owner: root</a:t>
            </a:r>
          </a:p>
          <a:p>
            <a:pPr>
              <a:buNone/>
            </a:pPr>
            <a:r>
              <a:rPr lang="en-US" sz="1300" dirty="0" smtClean="0">
                <a:solidFill>
                  <a:schemeClr val="bg1"/>
                </a:solidFill>
                <a:latin typeface="Courier New" pitchFamily="49" charset="0"/>
                <a:cs typeface="Courier New" pitchFamily="49" charset="0"/>
              </a:rPr>
              <a:t># group: sys</a:t>
            </a:r>
          </a:p>
          <a:p>
            <a:pPr>
              <a:buNone/>
            </a:pPr>
            <a:r>
              <a:rPr lang="en-US" sz="1300" dirty="0" smtClean="0">
                <a:solidFill>
                  <a:schemeClr val="bg1"/>
                </a:solidFill>
                <a:latin typeface="Courier New" pitchFamily="49" charset="0"/>
                <a:cs typeface="Courier New" pitchFamily="49" charset="0"/>
              </a:rPr>
              <a:t>user::r-x</a:t>
            </a:r>
          </a:p>
          <a:p>
            <a:pPr>
              <a:buNone/>
            </a:pPr>
            <a:r>
              <a:rPr lang="en-US" sz="1300" dirty="0" smtClean="0">
                <a:solidFill>
                  <a:schemeClr val="bg1"/>
                </a:solidFill>
                <a:latin typeface="Courier New" pitchFamily="49" charset="0"/>
                <a:cs typeface="Courier New" pitchFamily="49" charset="0"/>
              </a:rPr>
              <a:t>group::r-x</a:t>
            </a:r>
          </a:p>
          <a:p>
            <a:pPr>
              <a:buNone/>
            </a:pPr>
            <a:r>
              <a:rPr lang="en-US" sz="1300" dirty="0" smtClean="0">
                <a:solidFill>
                  <a:schemeClr val="bg1"/>
                </a:solidFill>
                <a:latin typeface="Courier New" pitchFamily="49" charset="0"/>
                <a:cs typeface="Courier New" pitchFamily="49" charset="0"/>
              </a:rPr>
              <a:t>class:r-x</a:t>
            </a:r>
          </a:p>
          <a:p>
            <a:pPr>
              <a:buNone/>
            </a:pPr>
            <a:r>
              <a:rPr lang="en-US" sz="1300" dirty="0" smtClean="0">
                <a:solidFill>
                  <a:schemeClr val="bg1"/>
                </a:solidFill>
                <a:latin typeface="Courier New" pitchFamily="49" charset="0"/>
                <a:cs typeface="Courier New" pitchFamily="49" charset="0"/>
              </a:rPr>
              <a:t>other:---</a:t>
            </a:r>
          </a:p>
          <a:p>
            <a:pPr>
              <a:buNone/>
            </a:pPr>
            <a:endParaRPr lang="en-US" sz="1300" dirty="0" smtClean="0">
              <a:solidFill>
                <a:schemeClr val="bg1"/>
              </a:solidFill>
              <a:latin typeface="Courier New" pitchFamily="49" charset="0"/>
              <a:cs typeface="Courier New" pitchFamily="49" charset="0"/>
            </a:endParaRPr>
          </a:p>
          <a:p>
            <a:pPr>
              <a:buNone/>
            </a:pPr>
            <a:r>
              <a:rPr lang="en-US" sz="1300" dirty="0" smtClean="0">
                <a:solidFill>
                  <a:schemeClr val="bg1"/>
                </a:solidFill>
                <a:latin typeface="Courier New" pitchFamily="49" charset="0"/>
                <a:cs typeface="Courier New" pitchFamily="49" charset="0"/>
              </a:rPr>
              <a:t>srvA# setacl -m u:dusan:rx vxdump</a:t>
            </a:r>
          </a:p>
          <a:p>
            <a:pPr>
              <a:buNone/>
            </a:pPr>
            <a:endParaRPr lang="en-AU" sz="1300" dirty="0" smtClean="0">
              <a:solidFill>
                <a:schemeClr val="bg1"/>
              </a:solidFill>
              <a:latin typeface="Courier New" pitchFamily="49" charset="0"/>
              <a:cs typeface="Courier New" pitchFamily="49" charset="0"/>
            </a:endParaRPr>
          </a:p>
          <a:p>
            <a:pPr>
              <a:buNone/>
            </a:pPr>
            <a:r>
              <a:rPr lang="en-AU" sz="1300" dirty="0" smtClean="0">
                <a:solidFill>
                  <a:schemeClr val="bg1"/>
                </a:solidFill>
                <a:latin typeface="Courier New" pitchFamily="49" charset="0"/>
                <a:cs typeface="Courier New" pitchFamily="49" charset="0"/>
              </a:rPr>
              <a:t>srvA# </a:t>
            </a:r>
            <a:r>
              <a:rPr lang="pt-BR" sz="1300" dirty="0" smtClean="0">
                <a:solidFill>
                  <a:schemeClr val="bg1"/>
                </a:solidFill>
                <a:latin typeface="Courier New" pitchFamily="49" charset="0"/>
                <a:cs typeface="Courier New" pitchFamily="49" charset="0"/>
              </a:rPr>
              <a:t>pwget -n dusan</a:t>
            </a:r>
          </a:p>
          <a:p>
            <a:pPr>
              <a:buNone/>
            </a:pPr>
            <a:r>
              <a:rPr lang="pt-BR" sz="1300" dirty="0" smtClean="0">
                <a:solidFill>
                  <a:schemeClr val="bg1"/>
                </a:solidFill>
                <a:latin typeface="Courier New" pitchFamily="49" charset="0"/>
                <a:cs typeface="Courier New" pitchFamily="49" charset="0"/>
              </a:rPr>
              <a:t>dusan:*:111:1::/home/dusan:/usr/bin/sh   (User “dusan” has UID 111)</a:t>
            </a:r>
          </a:p>
          <a:p>
            <a:pPr>
              <a:buNone/>
            </a:pPr>
            <a:endParaRPr lang="en-US" sz="1300" dirty="0" smtClean="0">
              <a:solidFill>
                <a:schemeClr val="bg1"/>
              </a:solidFill>
              <a:latin typeface="Courier New" pitchFamily="49" charset="0"/>
              <a:cs typeface="Courier New" pitchFamily="49" charset="0"/>
            </a:endParaRPr>
          </a:p>
          <a:p>
            <a:pPr>
              <a:buNone/>
            </a:pPr>
            <a:r>
              <a:rPr lang="en-US" sz="1300" dirty="0" smtClean="0">
                <a:solidFill>
                  <a:schemeClr val="bg1"/>
                </a:solidFill>
                <a:latin typeface="Courier New" pitchFamily="49" charset="0"/>
                <a:cs typeface="Courier New" pitchFamily="49" charset="0"/>
              </a:rPr>
              <a:t># getacl vxdump</a:t>
            </a:r>
          </a:p>
          <a:p>
            <a:pPr>
              <a:buNone/>
            </a:pPr>
            <a:r>
              <a:rPr lang="en-US" sz="1300" dirty="0" smtClean="0">
                <a:solidFill>
                  <a:schemeClr val="bg1"/>
                </a:solidFill>
                <a:latin typeface="Courier New" pitchFamily="49" charset="0"/>
                <a:cs typeface="Courier New" pitchFamily="49" charset="0"/>
              </a:rPr>
              <a:t># file: vxdump</a:t>
            </a:r>
          </a:p>
          <a:p>
            <a:pPr>
              <a:buNone/>
            </a:pPr>
            <a:r>
              <a:rPr lang="en-US" sz="1300" dirty="0" smtClean="0">
                <a:solidFill>
                  <a:schemeClr val="bg1"/>
                </a:solidFill>
                <a:latin typeface="Courier New" pitchFamily="49" charset="0"/>
                <a:cs typeface="Courier New" pitchFamily="49" charset="0"/>
              </a:rPr>
              <a:t># owner: root</a:t>
            </a:r>
          </a:p>
          <a:p>
            <a:pPr>
              <a:buNone/>
            </a:pPr>
            <a:r>
              <a:rPr lang="en-US" sz="1300" dirty="0" smtClean="0">
                <a:solidFill>
                  <a:schemeClr val="bg1"/>
                </a:solidFill>
                <a:latin typeface="Courier New" pitchFamily="49" charset="0"/>
                <a:cs typeface="Courier New" pitchFamily="49" charset="0"/>
              </a:rPr>
              <a:t># group: sys</a:t>
            </a:r>
          </a:p>
          <a:p>
            <a:pPr>
              <a:buNone/>
            </a:pPr>
            <a:r>
              <a:rPr lang="en-US" sz="1300" dirty="0" smtClean="0">
                <a:solidFill>
                  <a:schemeClr val="bg1"/>
                </a:solidFill>
                <a:latin typeface="Courier New" pitchFamily="49" charset="0"/>
                <a:cs typeface="Courier New" pitchFamily="49" charset="0"/>
              </a:rPr>
              <a:t>user::r-x</a:t>
            </a:r>
          </a:p>
          <a:p>
            <a:pPr>
              <a:buNone/>
            </a:pPr>
            <a:r>
              <a:rPr lang="en-US" sz="1300" b="1" dirty="0" smtClean="0">
                <a:solidFill>
                  <a:schemeClr val="bg1"/>
                </a:solidFill>
                <a:latin typeface="Courier New" pitchFamily="49" charset="0"/>
                <a:cs typeface="Courier New" pitchFamily="49" charset="0"/>
              </a:rPr>
              <a:t>user:dusan:r-x</a:t>
            </a:r>
          </a:p>
          <a:p>
            <a:pPr>
              <a:buNone/>
            </a:pPr>
            <a:r>
              <a:rPr lang="en-US" sz="1300" dirty="0" smtClean="0">
                <a:solidFill>
                  <a:schemeClr val="bg1"/>
                </a:solidFill>
                <a:latin typeface="Courier New" pitchFamily="49" charset="0"/>
                <a:cs typeface="Courier New" pitchFamily="49" charset="0"/>
              </a:rPr>
              <a:t>group::r-x</a:t>
            </a:r>
          </a:p>
          <a:p>
            <a:pPr>
              <a:buNone/>
            </a:pPr>
            <a:r>
              <a:rPr lang="en-US" sz="1300" dirty="0" smtClean="0">
                <a:solidFill>
                  <a:schemeClr val="bg1"/>
                </a:solidFill>
                <a:latin typeface="Courier New" pitchFamily="49" charset="0"/>
                <a:cs typeface="Courier New" pitchFamily="49" charset="0"/>
              </a:rPr>
              <a:t>class:r-x</a:t>
            </a:r>
          </a:p>
          <a:p>
            <a:pPr>
              <a:buNone/>
            </a:pPr>
            <a:r>
              <a:rPr lang="en-US" sz="1300" dirty="0" smtClean="0">
                <a:solidFill>
                  <a:schemeClr val="bg1"/>
                </a:solidFill>
                <a:latin typeface="Courier New" pitchFamily="49" charset="0"/>
                <a:cs typeface="Courier New" pitchFamily="49" charset="0"/>
              </a:rPr>
              <a:t>other:---</a:t>
            </a:r>
          </a:p>
        </p:txBody>
      </p:sp>
      <p:sp>
        <p:nvSpPr>
          <p:cNvPr id="4" name="Date Placeholder 3"/>
          <p:cNvSpPr>
            <a:spLocks noGrp="1"/>
          </p:cNvSpPr>
          <p:nvPr>
            <p:ph type="dt" sz="half" idx="10"/>
          </p:nvPr>
        </p:nvSpPr>
        <p:spPr/>
        <p:txBody>
          <a:bodyPr/>
          <a:lstStyle/>
          <a:p>
            <a:r>
              <a:rPr lang="en-US" dirty="0" smtClean="0"/>
              <a:t>August 18, 2011</a:t>
            </a:r>
            <a:endParaRPr lang="en-US" dirty="0"/>
          </a:p>
        </p:txBody>
      </p:sp>
      <p:sp>
        <p:nvSpPr>
          <p:cNvPr id="6" name="Footer Placeholder 5"/>
          <p:cNvSpPr>
            <a:spLocks noGrp="1"/>
          </p:cNvSpPr>
          <p:nvPr>
            <p:ph type="ftr" sz="quarter" idx="11"/>
          </p:nvPr>
        </p:nvSpPr>
        <p:spPr/>
        <p:txBody>
          <a:bodyPr/>
          <a:lstStyle/>
          <a:p>
            <a:r>
              <a:rPr lang="en-US" dirty="0" smtClean="0"/>
              <a:t>Rsync on HP-UX Webinar </a:t>
            </a:r>
            <a:endParaRPr lang="en-US" dirty="0"/>
          </a:p>
        </p:txBody>
      </p:sp>
      <p:sp>
        <p:nvSpPr>
          <p:cNvPr id="5" name="Slide Number Placeholder 4"/>
          <p:cNvSpPr>
            <a:spLocks noGrp="1"/>
          </p:cNvSpPr>
          <p:nvPr>
            <p:ph type="sldNum" sz="quarter" idx="12"/>
          </p:nvPr>
        </p:nvSpPr>
        <p:spPr/>
        <p:txBody>
          <a:bodyPr/>
          <a:lstStyle/>
          <a:p>
            <a:fld id="{5B091371-A282-4AD9-8DE8-3EBAEA8E0AB5}" type="slidenum">
              <a:rPr lang="en-US" smtClean="0"/>
              <a:pPr/>
              <a:t>27</a:t>
            </a:fld>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28625" y="114300"/>
            <a:ext cx="7629525" cy="723900"/>
          </a:xfrm>
        </p:spPr>
        <p:txBody>
          <a:bodyPr/>
          <a:lstStyle/>
          <a:p>
            <a:pPr eaLnBrk="1" hangingPunct="1"/>
            <a:r>
              <a:rPr lang="en-US" sz="3000" dirty="0" smtClean="0">
                <a:solidFill>
                  <a:schemeClr val="bg1"/>
                </a:solidFill>
              </a:rPr>
              <a:t>Rsync Example with ACLs * – Part 2</a:t>
            </a:r>
          </a:p>
        </p:txBody>
      </p:sp>
      <p:sp>
        <p:nvSpPr>
          <p:cNvPr id="45059" name="Rectangle 3"/>
          <p:cNvSpPr>
            <a:spLocks noGrp="1" noChangeArrowheads="1"/>
          </p:cNvSpPr>
          <p:nvPr>
            <p:ph idx="1"/>
          </p:nvPr>
        </p:nvSpPr>
        <p:spPr>
          <a:xfrm>
            <a:off x="400050" y="1016000"/>
            <a:ext cx="8536686" cy="5676900"/>
          </a:xfrm>
        </p:spPr>
        <p:txBody>
          <a:bodyPr/>
          <a:lstStyle/>
          <a:p>
            <a:pPr>
              <a:buNone/>
            </a:pPr>
            <a:r>
              <a:rPr lang="en-AU" sz="2000" dirty="0" smtClean="0">
                <a:solidFill>
                  <a:schemeClr val="bg1"/>
                </a:solidFill>
              </a:rPr>
              <a:t>srvA# </a:t>
            </a:r>
            <a:r>
              <a:rPr lang="en-AU" sz="2000" dirty="0" smtClean="0">
                <a:solidFill>
                  <a:schemeClr val="bg1"/>
                </a:solidFill>
                <a:latin typeface="Courier New" pitchFamily="49" charset="0"/>
                <a:cs typeface="Courier New" pitchFamily="49" charset="0"/>
              </a:rPr>
              <a:t>/usr/local/bin/rsync -a -r -v -t -z --stats \</a:t>
            </a:r>
          </a:p>
          <a:p>
            <a:pPr>
              <a:buNone/>
            </a:pPr>
            <a:r>
              <a:rPr lang="en-AU" sz="2000" dirty="0" smtClean="0">
                <a:solidFill>
                  <a:schemeClr val="bg1"/>
                </a:solidFill>
                <a:latin typeface="Courier New" pitchFamily="49" charset="0"/>
                <a:cs typeface="Courier New" pitchFamily="49" charset="0"/>
              </a:rPr>
              <a:t>  --progress --rsync-path=/usr/local/bin/rsync \</a:t>
            </a:r>
          </a:p>
          <a:p>
            <a:pPr>
              <a:buNone/>
            </a:pPr>
            <a:r>
              <a:rPr lang="en-AU" sz="2000" dirty="0" smtClean="0">
                <a:solidFill>
                  <a:schemeClr val="bg1"/>
                </a:solidFill>
                <a:latin typeface="Courier New" pitchFamily="49" charset="0"/>
                <a:cs typeface="Courier New" pitchFamily="49" charset="0"/>
              </a:rPr>
              <a:t>  /src srvB:</a:t>
            </a:r>
            <a:endParaRPr lang="en-US" sz="2000" dirty="0" smtClean="0">
              <a:solidFill>
                <a:schemeClr val="bg1"/>
              </a:solidFill>
              <a:latin typeface="Courier New" pitchFamily="49" charset="0"/>
              <a:cs typeface="Courier New" pitchFamily="49" charset="0"/>
            </a:endParaRPr>
          </a:p>
          <a:p>
            <a:pPr>
              <a:buNone/>
            </a:pPr>
            <a:endParaRPr lang="en-AU" sz="2000" dirty="0" smtClean="0">
              <a:solidFill>
                <a:schemeClr val="bg1"/>
              </a:solidFill>
            </a:endParaRPr>
          </a:p>
          <a:p>
            <a:pPr>
              <a:buNone/>
            </a:pPr>
            <a:r>
              <a:rPr lang="en-AU" sz="2000" dirty="0" smtClean="0">
                <a:solidFill>
                  <a:schemeClr val="bg1"/>
                </a:solidFill>
              </a:rPr>
              <a:t>Check the file on the target srvB (ACL is missing):</a:t>
            </a:r>
          </a:p>
          <a:p>
            <a:pPr>
              <a:buNone/>
            </a:pPr>
            <a:r>
              <a:rPr lang="en-AU" sz="2000" dirty="0" smtClean="0">
                <a:solidFill>
                  <a:schemeClr val="bg1"/>
                </a:solidFill>
              </a:rPr>
              <a:t> </a:t>
            </a:r>
            <a:endParaRPr lang="en-US" sz="2000" dirty="0" smtClean="0">
              <a:solidFill>
                <a:schemeClr val="bg1"/>
              </a:solidFill>
            </a:endParaRPr>
          </a:p>
          <a:p>
            <a:pPr>
              <a:buNone/>
            </a:pPr>
            <a:r>
              <a:rPr lang="en-US" sz="2000" dirty="0" smtClean="0">
                <a:solidFill>
                  <a:schemeClr val="bg1"/>
                </a:solidFill>
              </a:rPr>
              <a:t>srvB# </a:t>
            </a:r>
            <a:r>
              <a:rPr lang="en-US" sz="2000" dirty="0" smtClean="0">
                <a:solidFill>
                  <a:schemeClr val="bg1"/>
                </a:solidFill>
                <a:latin typeface="Courier New" pitchFamily="49" charset="0"/>
                <a:cs typeface="Courier New" pitchFamily="49" charset="0"/>
              </a:rPr>
              <a:t>getacl /src/vxdump</a:t>
            </a:r>
          </a:p>
          <a:p>
            <a:pPr>
              <a:buNone/>
            </a:pPr>
            <a:r>
              <a:rPr lang="en-US" sz="2000" dirty="0" smtClean="0">
                <a:solidFill>
                  <a:schemeClr val="bg1"/>
                </a:solidFill>
                <a:latin typeface="Courier New" pitchFamily="49" charset="0"/>
                <a:cs typeface="Courier New" pitchFamily="49" charset="0"/>
              </a:rPr>
              <a:t># file: /src/vxdump</a:t>
            </a:r>
          </a:p>
          <a:p>
            <a:pPr>
              <a:buNone/>
            </a:pPr>
            <a:r>
              <a:rPr lang="en-US" sz="2000" dirty="0" smtClean="0">
                <a:solidFill>
                  <a:schemeClr val="bg1"/>
                </a:solidFill>
                <a:latin typeface="Courier New" pitchFamily="49" charset="0"/>
                <a:cs typeface="Courier New" pitchFamily="49" charset="0"/>
              </a:rPr>
              <a:t># owner: root</a:t>
            </a:r>
          </a:p>
          <a:p>
            <a:pPr>
              <a:buNone/>
            </a:pPr>
            <a:r>
              <a:rPr lang="en-US" sz="2000" dirty="0" smtClean="0">
                <a:solidFill>
                  <a:schemeClr val="bg1"/>
                </a:solidFill>
                <a:latin typeface="Courier New" pitchFamily="49" charset="0"/>
                <a:cs typeface="Courier New" pitchFamily="49" charset="0"/>
              </a:rPr>
              <a:t># group: sys</a:t>
            </a:r>
          </a:p>
          <a:p>
            <a:pPr>
              <a:buNone/>
            </a:pPr>
            <a:r>
              <a:rPr lang="en-US" sz="2000" dirty="0" smtClean="0">
                <a:solidFill>
                  <a:schemeClr val="bg1"/>
                </a:solidFill>
                <a:latin typeface="Courier New" pitchFamily="49" charset="0"/>
                <a:cs typeface="Courier New" pitchFamily="49" charset="0"/>
              </a:rPr>
              <a:t>user::r-x</a:t>
            </a:r>
          </a:p>
          <a:p>
            <a:pPr>
              <a:buNone/>
            </a:pPr>
            <a:r>
              <a:rPr lang="en-US" sz="2000" dirty="0" smtClean="0">
                <a:solidFill>
                  <a:schemeClr val="bg1"/>
                </a:solidFill>
                <a:latin typeface="Courier New" pitchFamily="49" charset="0"/>
                <a:cs typeface="Courier New" pitchFamily="49" charset="0"/>
              </a:rPr>
              <a:t>group::r-x</a:t>
            </a:r>
          </a:p>
          <a:p>
            <a:pPr>
              <a:buNone/>
            </a:pPr>
            <a:r>
              <a:rPr lang="en-US" sz="2000" dirty="0" smtClean="0">
                <a:solidFill>
                  <a:schemeClr val="bg1"/>
                </a:solidFill>
                <a:latin typeface="Courier New" pitchFamily="49" charset="0"/>
                <a:cs typeface="Courier New" pitchFamily="49" charset="0"/>
              </a:rPr>
              <a:t>class:r-x</a:t>
            </a:r>
          </a:p>
          <a:p>
            <a:pPr>
              <a:buNone/>
            </a:pPr>
            <a:r>
              <a:rPr lang="en-US" sz="2000" dirty="0" smtClean="0">
                <a:solidFill>
                  <a:schemeClr val="bg1"/>
                </a:solidFill>
                <a:latin typeface="Courier New" pitchFamily="49" charset="0"/>
                <a:cs typeface="Courier New" pitchFamily="49" charset="0"/>
              </a:rPr>
              <a:t>other:---</a:t>
            </a:r>
          </a:p>
        </p:txBody>
      </p:sp>
      <p:sp>
        <p:nvSpPr>
          <p:cNvPr id="4" name="Date Placeholder 3"/>
          <p:cNvSpPr>
            <a:spLocks noGrp="1"/>
          </p:cNvSpPr>
          <p:nvPr>
            <p:ph type="dt" sz="half" idx="10"/>
          </p:nvPr>
        </p:nvSpPr>
        <p:spPr/>
        <p:txBody>
          <a:bodyPr/>
          <a:lstStyle/>
          <a:p>
            <a:r>
              <a:rPr lang="en-US" dirty="0" smtClean="0"/>
              <a:t>August 18, 2011</a:t>
            </a:r>
            <a:endParaRPr lang="en-US" dirty="0"/>
          </a:p>
        </p:txBody>
      </p:sp>
      <p:sp>
        <p:nvSpPr>
          <p:cNvPr id="6" name="Footer Placeholder 5"/>
          <p:cNvSpPr>
            <a:spLocks noGrp="1"/>
          </p:cNvSpPr>
          <p:nvPr>
            <p:ph type="ftr" sz="quarter" idx="11"/>
          </p:nvPr>
        </p:nvSpPr>
        <p:spPr/>
        <p:txBody>
          <a:bodyPr/>
          <a:lstStyle/>
          <a:p>
            <a:r>
              <a:rPr lang="en-US" dirty="0" smtClean="0"/>
              <a:t>Rsync on HP-UX Webinar </a:t>
            </a:r>
            <a:endParaRPr lang="en-US" dirty="0"/>
          </a:p>
        </p:txBody>
      </p:sp>
      <p:sp>
        <p:nvSpPr>
          <p:cNvPr id="5" name="Slide Number Placeholder 4"/>
          <p:cNvSpPr>
            <a:spLocks noGrp="1"/>
          </p:cNvSpPr>
          <p:nvPr>
            <p:ph type="sldNum" sz="quarter" idx="12"/>
          </p:nvPr>
        </p:nvSpPr>
        <p:spPr/>
        <p:txBody>
          <a:bodyPr/>
          <a:lstStyle/>
          <a:p>
            <a:fld id="{5B091371-A282-4AD9-8DE8-3EBAEA8E0AB5}" type="slidenum">
              <a:rPr lang="en-US" smtClean="0"/>
              <a:pPr/>
              <a:t>28</a:t>
            </a:fld>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28625" y="114300"/>
            <a:ext cx="7629525" cy="711200"/>
          </a:xfrm>
        </p:spPr>
        <p:txBody>
          <a:bodyPr/>
          <a:lstStyle/>
          <a:p>
            <a:pPr eaLnBrk="1" hangingPunct="1"/>
            <a:r>
              <a:rPr lang="en-US" sz="3000" dirty="0" smtClean="0">
                <a:solidFill>
                  <a:schemeClr val="bg1"/>
                </a:solidFill>
              </a:rPr>
              <a:t>Rsync Example with ACLs * – Part 3</a:t>
            </a:r>
          </a:p>
        </p:txBody>
      </p:sp>
      <p:sp>
        <p:nvSpPr>
          <p:cNvPr id="45059" name="Rectangle 3"/>
          <p:cNvSpPr>
            <a:spLocks noGrp="1" noChangeArrowheads="1"/>
          </p:cNvSpPr>
          <p:nvPr>
            <p:ph idx="1"/>
          </p:nvPr>
        </p:nvSpPr>
        <p:spPr>
          <a:xfrm>
            <a:off x="400050" y="990600"/>
            <a:ext cx="8536686" cy="5702300"/>
          </a:xfrm>
        </p:spPr>
        <p:txBody>
          <a:bodyPr/>
          <a:lstStyle/>
          <a:p>
            <a:pPr>
              <a:buNone/>
            </a:pPr>
            <a:r>
              <a:rPr lang="en-AU" sz="1700" dirty="0" smtClean="0">
                <a:solidFill>
                  <a:schemeClr val="bg1"/>
                </a:solidFill>
              </a:rPr>
              <a:t>srvA# </a:t>
            </a:r>
            <a:r>
              <a:rPr lang="en-AU" sz="1700" dirty="0" smtClean="0">
                <a:solidFill>
                  <a:schemeClr val="bg1"/>
                </a:solidFill>
                <a:latin typeface="Courier New" pitchFamily="49" charset="0"/>
                <a:cs typeface="Courier New" pitchFamily="49" charset="0"/>
              </a:rPr>
              <a:t>/usr/local/bin/rsync -a –A -r -v -t -z --stats \</a:t>
            </a:r>
          </a:p>
          <a:p>
            <a:pPr>
              <a:buNone/>
            </a:pPr>
            <a:r>
              <a:rPr lang="en-AU" sz="1700" dirty="0" smtClean="0">
                <a:solidFill>
                  <a:schemeClr val="bg1"/>
                </a:solidFill>
                <a:latin typeface="Courier New" pitchFamily="49" charset="0"/>
                <a:cs typeface="Courier New" pitchFamily="49" charset="0"/>
              </a:rPr>
              <a:t>  --progress --rsync-path=/usr/local/bin/rsync \</a:t>
            </a:r>
          </a:p>
          <a:p>
            <a:pPr>
              <a:buNone/>
            </a:pPr>
            <a:r>
              <a:rPr lang="en-AU" sz="1700" dirty="0" smtClean="0">
                <a:solidFill>
                  <a:schemeClr val="bg1"/>
                </a:solidFill>
                <a:latin typeface="Courier New" pitchFamily="49" charset="0"/>
                <a:cs typeface="Courier New" pitchFamily="49" charset="0"/>
              </a:rPr>
              <a:t>  /src srvB:</a:t>
            </a:r>
            <a:endParaRPr lang="en-US" sz="1700" dirty="0" smtClean="0">
              <a:solidFill>
                <a:schemeClr val="bg1"/>
              </a:solidFill>
              <a:latin typeface="Courier New" pitchFamily="49" charset="0"/>
              <a:cs typeface="Courier New" pitchFamily="49" charset="0"/>
            </a:endParaRPr>
          </a:p>
          <a:p>
            <a:pPr>
              <a:buNone/>
            </a:pPr>
            <a:endParaRPr lang="en-AU" sz="1700" dirty="0" smtClean="0">
              <a:solidFill>
                <a:schemeClr val="bg1"/>
              </a:solidFill>
            </a:endParaRPr>
          </a:p>
          <a:p>
            <a:pPr>
              <a:buNone/>
            </a:pPr>
            <a:r>
              <a:rPr lang="en-AU" sz="1700" dirty="0" smtClean="0">
                <a:solidFill>
                  <a:schemeClr val="bg1"/>
                </a:solidFill>
              </a:rPr>
              <a:t>Check the file on the target srvB (note that the ACL is owned by user “111” because</a:t>
            </a:r>
          </a:p>
          <a:p>
            <a:pPr>
              <a:buNone/>
            </a:pPr>
            <a:r>
              <a:rPr lang="en-AU" sz="1700" dirty="0" smtClean="0">
                <a:solidFill>
                  <a:schemeClr val="bg1"/>
                </a:solidFill>
              </a:rPr>
              <a:t>“dusan” is obviously not in the password database, but the ACL is copied!).</a:t>
            </a:r>
          </a:p>
          <a:p>
            <a:pPr>
              <a:buNone/>
            </a:pPr>
            <a:endParaRPr lang="en-US" sz="1700" dirty="0" smtClean="0">
              <a:solidFill>
                <a:schemeClr val="bg1"/>
              </a:solidFill>
            </a:endParaRPr>
          </a:p>
          <a:p>
            <a:pPr>
              <a:buNone/>
            </a:pPr>
            <a:r>
              <a:rPr lang="en-US" sz="1700" dirty="0" smtClean="0">
                <a:solidFill>
                  <a:schemeClr val="bg1"/>
                </a:solidFill>
              </a:rPr>
              <a:t>srvB# </a:t>
            </a:r>
            <a:r>
              <a:rPr lang="en-US" sz="1700" dirty="0" smtClean="0">
                <a:solidFill>
                  <a:schemeClr val="bg1"/>
                </a:solidFill>
                <a:latin typeface="Courier New" pitchFamily="49" charset="0"/>
                <a:cs typeface="Courier New" pitchFamily="49" charset="0"/>
              </a:rPr>
              <a:t>getacl /src/vxdump</a:t>
            </a:r>
          </a:p>
          <a:p>
            <a:pPr>
              <a:buNone/>
            </a:pPr>
            <a:r>
              <a:rPr lang="en-US" sz="1700" dirty="0" smtClean="0">
                <a:solidFill>
                  <a:schemeClr val="bg1"/>
                </a:solidFill>
                <a:latin typeface="Courier New" pitchFamily="49" charset="0"/>
                <a:cs typeface="Courier New" pitchFamily="49" charset="0"/>
              </a:rPr>
              <a:t># file: /src/vxdump</a:t>
            </a:r>
          </a:p>
          <a:p>
            <a:pPr>
              <a:buNone/>
            </a:pPr>
            <a:r>
              <a:rPr lang="en-US" sz="1700" dirty="0" smtClean="0">
                <a:solidFill>
                  <a:schemeClr val="bg1"/>
                </a:solidFill>
                <a:latin typeface="Courier New" pitchFamily="49" charset="0"/>
                <a:cs typeface="Courier New" pitchFamily="49" charset="0"/>
              </a:rPr>
              <a:t># owner: root</a:t>
            </a:r>
          </a:p>
          <a:p>
            <a:pPr>
              <a:buNone/>
            </a:pPr>
            <a:r>
              <a:rPr lang="en-US" sz="1700" dirty="0" smtClean="0">
                <a:solidFill>
                  <a:schemeClr val="bg1"/>
                </a:solidFill>
                <a:latin typeface="Courier New" pitchFamily="49" charset="0"/>
                <a:cs typeface="Courier New" pitchFamily="49" charset="0"/>
              </a:rPr>
              <a:t># group: sys</a:t>
            </a:r>
          </a:p>
          <a:p>
            <a:pPr>
              <a:buNone/>
            </a:pPr>
            <a:r>
              <a:rPr lang="en-US" sz="1700" dirty="0" smtClean="0">
                <a:solidFill>
                  <a:schemeClr val="bg1"/>
                </a:solidFill>
                <a:latin typeface="Courier New" pitchFamily="49" charset="0"/>
                <a:cs typeface="Courier New" pitchFamily="49" charset="0"/>
              </a:rPr>
              <a:t>user::r-x</a:t>
            </a:r>
          </a:p>
          <a:p>
            <a:pPr>
              <a:buNone/>
            </a:pPr>
            <a:r>
              <a:rPr lang="en-US" sz="1700" b="1" dirty="0" smtClean="0">
                <a:solidFill>
                  <a:schemeClr val="bg1"/>
                </a:solidFill>
                <a:latin typeface="Courier New" pitchFamily="49" charset="0"/>
                <a:cs typeface="Courier New" pitchFamily="49" charset="0"/>
              </a:rPr>
              <a:t>user:111:r-x</a:t>
            </a:r>
          </a:p>
          <a:p>
            <a:pPr>
              <a:buNone/>
            </a:pPr>
            <a:r>
              <a:rPr lang="en-US" sz="1700" dirty="0" smtClean="0">
                <a:solidFill>
                  <a:schemeClr val="bg1"/>
                </a:solidFill>
                <a:latin typeface="Courier New" pitchFamily="49" charset="0"/>
                <a:cs typeface="Courier New" pitchFamily="49" charset="0"/>
              </a:rPr>
              <a:t>group::r-x</a:t>
            </a:r>
          </a:p>
          <a:p>
            <a:pPr>
              <a:buNone/>
            </a:pPr>
            <a:r>
              <a:rPr lang="en-US" sz="1700" dirty="0" smtClean="0">
                <a:solidFill>
                  <a:schemeClr val="bg1"/>
                </a:solidFill>
                <a:latin typeface="Courier New" pitchFamily="49" charset="0"/>
                <a:cs typeface="Courier New" pitchFamily="49" charset="0"/>
              </a:rPr>
              <a:t>class:r-x</a:t>
            </a:r>
          </a:p>
          <a:p>
            <a:pPr>
              <a:buNone/>
            </a:pPr>
            <a:r>
              <a:rPr lang="en-US" sz="1700" dirty="0" smtClean="0">
                <a:solidFill>
                  <a:schemeClr val="bg1"/>
                </a:solidFill>
                <a:latin typeface="Courier New" pitchFamily="49" charset="0"/>
                <a:cs typeface="Courier New" pitchFamily="49" charset="0"/>
              </a:rPr>
              <a:t>other:---</a:t>
            </a:r>
          </a:p>
        </p:txBody>
      </p:sp>
      <p:sp>
        <p:nvSpPr>
          <p:cNvPr id="4" name="Date Placeholder 3"/>
          <p:cNvSpPr>
            <a:spLocks noGrp="1"/>
          </p:cNvSpPr>
          <p:nvPr>
            <p:ph type="dt" sz="half" idx="10"/>
          </p:nvPr>
        </p:nvSpPr>
        <p:spPr/>
        <p:txBody>
          <a:bodyPr/>
          <a:lstStyle/>
          <a:p>
            <a:r>
              <a:rPr lang="en-US" dirty="0" smtClean="0"/>
              <a:t>August 18, 2011</a:t>
            </a:r>
            <a:endParaRPr lang="en-US" dirty="0"/>
          </a:p>
        </p:txBody>
      </p:sp>
      <p:sp>
        <p:nvSpPr>
          <p:cNvPr id="6" name="Footer Placeholder 5"/>
          <p:cNvSpPr>
            <a:spLocks noGrp="1"/>
          </p:cNvSpPr>
          <p:nvPr>
            <p:ph type="ftr" sz="quarter" idx="11"/>
          </p:nvPr>
        </p:nvSpPr>
        <p:spPr/>
        <p:txBody>
          <a:bodyPr/>
          <a:lstStyle/>
          <a:p>
            <a:r>
              <a:rPr lang="en-US" dirty="0" smtClean="0"/>
              <a:t>Rsync on HP-UX Webinar </a:t>
            </a:r>
            <a:endParaRPr lang="en-US" dirty="0"/>
          </a:p>
        </p:txBody>
      </p:sp>
      <p:sp>
        <p:nvSpPr>
          <p:cNvPr id="5" name="Slide Number Placeholder 4"/>
          <p:cNvSpPr>
            <a:spLocks noGrp="1"/>
          </p:cNvSpPr>
          <p:nvPr>
            <p:ph type="sldNum" sz="quarter" idx="12"/>
          </p:nvPr>
        </p:nvSpPr>
        <p:spPr/>
        <p:txBody>
          <a:bodyPr/>
          <a:lstStyle/>
          <a:p>
            <a:fld id="{5B091371-A282-4AD9-8DE8-3EBAEA8E0AB5}" type="slidenum">
              <a:rPr lang="en-US" smtClean="0"/>
              <a:pPr/>
              <a:t>29</a:t>
            </a:fld>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28625" y="114300"/>
            <a:ext cx="7629525" cy="876300"/>
          </a:xfrm>
        </p:spPr>
        <p:txBody>
          <a:bodyPr/>
          <a:lstStyle/>
          <a:p>
            <a:pPr eaLnBrk="1" hangingPunct="1"/>
            <a:r>
              <a:rPr lang="en-US" sz="3000" dirty="0" smtClean="0">
                <a:solidFill>
                  <a:schemeClr val="bg1"/>
                </a:solidFill>
              </a:rPr>
              <a:t>Rsync with Dry Run</a:t>
            </a:r>
          </a:p>
        </p:txBody>
      </p:sp>
      <p:sp>
        <p:nvSpPr>
          <p:cNvPr id="45059" name="Rectangle 3"/>
          <p:cNvSpPr>
            <a:spLocks noGrp="1" noChangeArrowheads="1"/>
          </p:cNvSpPr>
          <p:nvPr>
            <p:ph idx="1"/>
          </p:nvPr>
        </p:nvSpPr>
        <p:spPr>
          <a:xfrm>
            <a:off x="400050" y="1397000"/>
            <a:ext cx="8536686" cy="5295900"/>
          </a:xfrm>
        </p:spPr>
        <p:txBody>
          <a:bodyPr/>
          <a:lstStyle/>
          <a:p>
            <a:r>
              <a:rPr lang="en-US" sz="2400" dirty="0" smtClean="0">
                <a:solidFill>
                  <a:schemeClr val="bg1"/>
                </a:solidFill>
              </a:rPr>
              <a:t>When doing something other than non-trivial copies or using features of rsync that you have never used before, add the </a:t>
            </a:r>
          </a:p>
          <a:p>
            <a:pPr>
              <a:buNone/>
            </a:pPr>
            <a:r>
              <a:rPr lang="en-US" sz="2400" dirty="0" smtClean="0">
                <a:solidFill>
                  <a:schemeClr val="bg1"/>
                </a:solidFill>
              </a:rPr>
              <a:t>	“</a:t>
            </a:r>
            <a:r>
              <a:rPr lang="en-US" sz="2400" dirty="0" smtClean="0">
                <a:solidFill>
                  <a:schemeClr val="bg1"/>
                </a:solidFill>
                <a:latin typeface="Courier New" pitchFamily="49" charset="0"/>
                <a:cs typeface="Courier New" pitchFamily="49" charset="0"/>
              </a:rPr>
              <a:t>-n</a:t>
            </a:r>
            <a:r>
              <a:rPr lang="en-US" sz="2400" dirty="0" smtClean="0">
                <a:solidFill>
                  <a:schemeClr val="bg1"/>
                </a:solidFill>
              </a:rPr>
              <a:t>” or “</a:t>
            </a:r>
            <a:r>
              <a:rPr lang="en-US" sz="2400" dirty="0" smtClean="0">
                <a:solidFill>
                  <a:schemeClr val="bg1"/>
                </a:solidFill>
                <a:latin typeface="Courier New" pitchFamily="49" charset="0"/>
                <a:cs typeface="Courier New" pitchFamily="49" charset="0"/>
              </a:rPr>
              <a:t>--dry-run</a:t>
            </a:r>
            <a:r>
              <a:rPr lang="en-US" sz="2400" dirty="0" smtClean="0">
                <a:solidFill>
                  <a:schemeClr val="bg1"/>
                </a:solidFill>
              </a:rPr>
              <a:t>” switch to make it a dry run.</a:t>
            </a:r>
          </a:p>
          <a:p>
            <a:pPr>
              <a:buNone/>
            </a:pPr>
            <a:endParaRPr lang="en-US" sz="2400" dirty="0" smtClean="0">
              <a:solidFill>
                <a:schemeClr val="bg1"/>
              </a:solidFill>
            </a:endParaRPr>
          </a:p>
          <a:p>
            <a:pPr>
              <a:buNone/>
            </a:pPr>
            <a:r>
              <a:rPr lang="en-US" sz="2400" dirty="0" smtClean="0">
                <a:solidFill>
                  <a:schemeClr val="bg1"/>
                </a:solidFill>
              </a:rPr>
              <a:t>	# </a:t>
            </a:r>
            <a:r>
              <a:rPr lang="en-US" sz="2400" dirty="0" smtClean="0">
                <a:solidFill>
                  <a:schemeClr val="bg1"/>
                </a:solidFill>
                <a:latin typeface="Courier New" pitchFamily="49" charset="0"/>
                <a:cs typeface="Courier New" pitchFamily="49" charset="0"/>
              </a:rPr>
              <a:t>rsync -avhn /mydir /otherdir/ </a:t>
            </a:r>
          </a:p>
          <a:p>
            <a:pPr>
              <a:buNone/>
            </a:pPr>
            <a:endParaRPr lang="en-US" sz="2400" dirty="0" smtClean="0">
              <a:solidFill>
                <a:schemeClr val="bg1"/>
              </a:solidFill>
            </a:endParaRPr>
          </a:p>
          <a:p>
            <a:pPr>
              <a:buNone/>
            </a:pPr>
            <a:r>
              <a:rPr lang="en-US" sz="2400" dirty="0" smtClean="0">
                <a:solidFill>
                  <a:schemeClr val="bg1"/>
                </a:solidFill>
              </a:rPr>
              <a:t>	# </a:t>
            </a:r>
            <a:r>
              <a:rPr lang="en-US" sz="2400" dirty="0" smtClean="0">
                <a:solidFill>
                  <a:schemeClr val="bg1"/>
                </a:solidFill>
                <a:latin typeface="Courier New" pitchFamily="49" charset="0"/>
                <a:cs typeface="Courier New" pitchFamily="49" charset="0"/>
              </a:rPr>
              <a:t>rsync -nbrvvhn --del /mydir /otherdir/ </a:t>
            </a:r>
          </a:p>
          <a:p>
            <a:pPr>
              <a:buNone/>
            </a:pPr>
            <a:endParaRPr lang="en-US" sz="2400" dirty="0" smtClean="0">
              <a:solidFill>
                <a:schemeClr val="bg1"/>
              </a:solidFill>
            </a:endParaRPr>
          </a:p>
          <a:p>
            <a:pPr>
              <a:buNone/>
            </a:pPr>
            <a:r>
              <a:rPr lang="en-US" sz="2400" dirty="0" smtClean="0">
                <a:solidFill>
                  <a:schemeClr val="bg1"/>
                </a:solidFill>
              </a:rPr>
              <a:t>	# </a:t>
            </a:r>
            <a:r>
              <a:rPr lang="en-US" sz="2400" dirty="0" smtClean="0">
                <a:solidFill>
                  <a:schemeClr val="bg1"/>
                </a:solidFill>
                <a:latin typeface="Courier New" pitchFamily="49" charset="0"/>
                <a:cs typeface="Courier New" pitchFamily="49" charset="0"/>
              </a:rPr>
              <a:t>rsync -rn --size-only --exclude=*.iso \</a:t>
            </a:r>
          </a:p>
          <a:p>
            <a:pPr>
              <a:buNone/>
            </a:pPr>
            <a:r>
              <a:rPr lang="en-US" sz="2400" dirty="0" smtClean="0">
                <a:solidFill>
                  <a:schemeClr val="bg1"/>
                </a:solidFill>
                <a:latin typeface="Courier New" pitchFamily="49" charset="0"/>
                <a:cs typeface="Courier New" pitchFamily="49" charset="0"/>
              </a:rPr>
              <a:t> /mydir/ /otherdir/ </a:t>
            </a:r>
          </a:p>
          <a:p>
            <a:pPr>
              <a:buNone/>
            </a:pPr>
            <a:endParaRPr lang="en-US" sz="1200" dirty="0" smtClean="0">
              <a:latin typeface="Courier New" pitchFamily="96" charset="0"/>
            </a:endParaRPr>
          </a:p>
        </p:txBody>
      </p:sp>
      <p:sp>
        <p:nvSpPr>
          <p:cNvPr id="4" name="Date Placeholder 3"/>
          <p:cNvSpPr>
            <a:spLocks noGrp="1"/>
          </p:cNvSpPr>
          <p:nvPr>
            <p:ph type="dt" sz="half" idx="10"/>
          </p:nvPr>
        </p:nvSpPr>
        <p:spPr/>
        <p:txBody>
          <a:bodyPr/>
          <a:lstStyle/>
          <a:p>
            <a:r>
              <a:rPr lang="en-US" dirty="0" smtClean="0"/>
              <a:t>August 18, 2011</a:t>
            </a:r>
            <a:endParaRPr lang="en-US" dirty="0"/>
          </a:p>
        </p:txBody>
      </p:sp>
      <p:sp>
        <p:nvSpPr>
          <p:cNvPr id="6" name="Footer Placeholder 5"/>
          <p:cNvSpPr>
            <a:spLocks noGrp="1"/>
          </p:cNvSpPr>
          <p:nvPr>
            <p:ph type="ftr" sz="quarter" idx="11"/>
          </p:nvPr>
        </p:nvSpPr>
        <p:spPr/>
        <p:txBody>
          <a:bodyPr/>
          <a:lstStyle/>
          <a:p>
            <a:r>
              <a:rPr lang="en-US" dirty="0" smtClean="0"/>
              <a:t>Rsync on HP-UX Webinar </a:t>
            </a:r>
            <a:endParaRPr lang="en-US" dirty="0"/>
          </a:p>
        </p:txBody>
      </p:sp>
      <p:sp>
        <p:nvSpPr>
          <p:cNvPr id="5" name="Slide Number Placeholder 4"/>
          <p:cNvSpPr>
            <a:spLocks noGrp="1"/>
          </p:cNvSpPr>
          <p:nvPr>
            <p:ph type="sldNum" sz="quarter" idx="12"/>
          </p:nvPr>
        </p:nvSpPr>
        <p:spPr/>
        <p:txBody>
          <a:bodyPr/>
          <a:lstStyle/>
          <a:p>
            <a:fld id="{5B091371-A282-4AD9-8DE8-3EBAEA8E0AB5}" type="slidenum">
              <a:rPr lang="en-US" smtClean="0"/>
              <a:pPr/>
              <a:t>30</a:t>
            </a:fld>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28625" y="114300"/>
            <a:ext cx="7629525" cy="876300"/>
          </a:xfrm>
        </p:spPr>
        <p:txBody>
          <a:bodyPr/>
          <a:lstStyle/>
          <a:p>
            <a:pPr eaLnBrk="1" hangingPunct="1"/>
            <a:r>
              <a:rPr lang="en-US" sz="3000" dirty="0" smtClean="0">
                <a:solidFill>
                  <a:schemeClr val="bg1"/>
                </a:solidFill>
              </a:rPr>
              <a:t>Rsync Anonymous Server from Porting and Archiving for HP-UX – Part 1</a:t>
            </a:r>
          </a:p>
        </p:txBody>
      </p:sp>
      <p:sp>
        <p:nvSpPr>
          <p:cNvPr id="45059" name="Rectangle 3"/>
          <p:cNvSpPr>
            <a:spLocks noGrp="1" noChangeArrowheads="1"/>
          </p:cNvSpPr>
          <p:nvPr>
            <p:ph idx="1"/>
          </p:nvPr>
        </p:nvSpPr>
        <p:spPr>
          <a:xfrm>
            <a:off x="400050" y="1123406"/>
            <a:ext cx="8536686" cy="5569494"/>
          </a:xfrm>
        </p:spPr>
        <p:txBody>
          <a:bodyPr/>
          <a:lstStyle/>
          <a:p>
            <a:r>
              <a:rPr lang="en-US" sz="2400" dirty="0" smtClean="0">
                <a:solidFill>
                  <a:schemeClr val="bg1"/>
                </a:solidFill>
              </a:rPr>
              <a:t>Install the depot.</a:t>
            </a:r>
          </a:p>
          <a:p>
            <a:pPr>
              <a:buNone/>
            </a:pPr>
            <a:endParaRPr lang="en-US" sz="2400" dirty="0" smtClean="0">
              <a:solidFill>
                <a:schemeClr val="bg1"/>
              </a:solidFill>
            </a:endParaRPr>
          </a:p>
          <a:p>
            <a:r>
              <a:rPr lang="en-AU" sz="2400" dirty="0" smtClean="0">
                <a:solidFill>
                  <a:schemeClr val="bg1"/>
                </a:solidFill>
              </a:rPr>
              <a:t>Add into </a:t>
            </a:r>
            <a:r>
              <a:rPr lang="en-AU" sz="2400" dirty="0" smtClean="0">
                <a:solidFill>
                  <a:schemeClr val="bg1"/>
                </a:solidFill>
                <a:latin typeface="Courier New" pitchFamily="49" charset="0"/>
                <a:cs typeface="Courier New" pitchFamily="49" charset="0"/>
              </a:rPr>
              <a:t>/etc/group</a:t>
            </a:r>
          </a:p>
          <a:p>
            <a:pPr>
              <a:buNone/>
            </a:pPr>
            <a:r>
              <a:rPr lang="en-AU" sz="2400" dirty="0" smtClean="0">
                <a:solidFill>
                  <a:schemeClr val="bg1"/>
                </a:solidFill>
              </a:rPr>
              <a:t>	</a:t>
            </a:r>
            <a:r>
              <a:rPr lang="en-AU" sz="2400" dirty="0" smtClean="0">
                <a:solidFill>
                  <a:schemeClr val="bg1"/>
                </a:solidFill>
                <a:latin typeface="Courier New" pitchFamily="49" charset="0"/>
                <a:cs typeface="Courier New" pitchFamily="49" charset="0"/>
              </a:rPr>
              <a:t>nobody::-2:</a:t>
            </a:r>
          </a:p>
          <a:p>
            <a:pPr>
              <a:buNone/>
            </a:pPr>
            <a:endParaRPr lang="en-AU" sz="2400" dirty="0" smtClean="0">
              <a:solidFill>
                <a:schemeClr val="bg1"/>
              </a:solidFill>
              <a:latin typeface="Courier New" pitchFamily="49" charset="0"/>
              <a:cs typeface="Courier New" pitchFamily="49" charset="0"/>
            </a:endParaRPr>
          </a:p>
          <a:p>
            <a:r>
              <a:rPr lang="en-AU" sz="2400" dirty="0" smtClean="0">
                <a:solidFill>
                  <a:schemeClr val="bg1"/>
                </a:solidFill>
                <a:cs typeface="Courier New" pitchFamily="49" charset="0"/>
              </a:rPr>
              <a:t>Add into </a:t>
            </a:r>
            <a:r>
              <a:rPr lang="en-AU" sz="2400" dirty="0" smtClean="0">
                <a:solidFill>
                  <a:schemeClr val="bg1"/>
                </a:solidFill>
                <a:latin typeface="Courier New" pitchFamily="49" charset="0"/>
                <a:cs typeface="Courier New" pitchFamily="49" charset="0"/>
              </a:rPr>
              <a:t>/etc/services</a:t>
            </a:r>
          </a:p>
          <a:p>
            <a:pPr>
              <a:buNone/>
            </a:pPr>
            <a:r>
              <a:rPr lang="en-AU" sz="2400" dirty="0" smtClean="0">
                <a:solidFill>
                  <a:schemeClr val="bg1"/>
                </a:solidFill>
                <a:latin typeface="Courier New" pitchFamily="49" charset="0"/>
                <a:cs typeface="Courier New" pitchFamily="49" charset="0"/>
              </a:rPr>
              <a:t>	</a:t>
            </a:r>
            <a:r>
              <a:rPr lang="en-US" sz="2400" dirty="0" smtClean="0">
                <a:solidFill>
                  <a:schemeClr val="bg1"/>
                </a:solidFill>
                <a:latin typeface="Courier New" pitchFamily="49" charset="0"/>
                <a:cs typeface="Courier New" pitchFamily="49" charset="0"/>
              </a:rPr>
              <a:t>rsync           873/tcp</a:t>
            </a:r>
          </a:p>
          <a:p>
            <a:pPr>
              <a:buNone/>
            </a:pPr>
            <a:endParaRPr lang="en-AU" sz="2400" dirty="0" smtClean="0">
              <a:solidFill>
                <a:schemeClr val="bg1"/>
              </a:solidFill>
              <a:latin typeface="Courier New" pitchFamily="49" charset="0"/>
              <a:cs typeface="Courier New" pitchFamily="49" charset="0"/>
            </a:endParaRPr>
          </a:p>
          <a:p>
            <a:r>
              <a:rPr lang="en-AU" sz="2400" dirty="0" smtClean="0">
                <a:solidFill>
                  <a:schemeClr val="bg1"/>
                </a:solidFill>
              </a:rPr>
              <a:t>Add into </a:t>
            </a:r>
            <a:r>
              <a:rPr lang="en-AU" sz="2400" dirty="0" smtClean="0">
                <a:solidFill>
                  <a:schemeClr val="bg1"/>
                </a:solidFill>
                <a:latin typeface="Courier New" pitchFamily="49" charset="0"/>
                <a:cs typeface="Courier New" pitchFamily="49" charset="0"/>
              </a:rPr>
              <a:t>/etc/inetd.conf</a:t>
            </a:r>
            <a:endParaRPr lang="en-US" sz="2400" dirty="0" smtClean="0">
              <a:solidFill>
                <a:schemeClr val="bg1"/>
              </a:solidFill>
              <a:latin typeface="Courier New" pitchFamily="49" charset="0"/>
              <a:cs typeface="Courier New" pitchFamily="49" charset="0"/>
            </a:endParaRPr>
          </a:p>
          <a:p>
            <a:pPr>
              <a:buNone/>
            </a:pPr>
            <a:r>
              <a:rPr lang="en-AU" sz="2400" dirty="0" smtClean="0">
                <a:solidFill>
                  <a:schemeClr val="bg1"/>
                </a:solidFill>
              </a:rPr>
              <a:t>	</a:t>
            </a:r>
            <a:r>
              <a:rPr lang="en-US" sz="1600" dirty="0" smtClean="0">
                <a:solidFill>
                  <a:schemeClr val="bg1"/>
                </a:solidFill>
                <a:latin typeface="Courier New" pitchFamily="49" charset="0"/>
                <a:cs typeface="Courier New" pitchFamily="49" charset="0"/>
              </a:rPr>
              <a:t>rsync stream tcp nowait root /usr/local/bin/rsync rsyncd –daemon</a:t>
            </a:r>
          </a:p>
          <a:p>
            <a:pPr>
              <a:buNone/>
            </a:pPr>
            <a:endParaRPr lang="en-AU" sz="1600" dirty="0" smtClean="0">
              <a:solidFill>
                <a:schemeClr val="bg1"/>
              </a:solidFill>
              <a:latin typeface="Courier New" pitchFamily="49" charset="0"/>
              <a:cs typeface="Courier New" pitchFamily="49" charset="0"/>
            </a:endParaRPr>
          </a:p>
          <a:p>
            <a:pPr>
              <a:buNone/>
            </a:pPr>
            <a:r>
              <a:rPr lang="en-AU" sz="1600" dirty="0" smtClean="0">
                <a:solidFill>
                  <a:schemeClr val="bg1"/>
                </a:solidFill>
                <a:latin typeface="Courier New" pitchFamily="49" charset="0"/>
                <a:cs typeface="Courier New" pitchFamily="49" charset="0"/>
              </a:rPr>
              <a:t>	</a:t>
            </a:r>
            <a:r>
              <a:rPr lang="en-AU" sz="2000" dirty="0" smtClean="0">
                <a:solidFill>
                  <a:schemeClr val="bg1"/>
                </a:solidFill>
                <a:cs typeface="Courier New" pitchFamily="49" charset="0"/>
              </a:rPr>
              <a:t>... And reload the daemon </a:t>
            </a:r>
            <a:r>
              <a:rPr lang="en-AU" sz="2000" dirty="0" smtClean="0">
                <a:solidFill>
                  <a:schemeClr val="bg1"/>
                </a:solidFill>
                <a:latin typeface="Courier New" pitchFamily="49" charset="0"/>
                <a:cs typeface="Courier New" pitchFamily="49" charset="0"/>
              </a:rPr>
              <a:t>(inetd –c)</a:t>
            </a:r>
            <a:endParaRPr lang="en-US" sz="2000" dirty="0" smtClean="0">
              <a:solidFill>
                <a:schemeClr val="bg1"/>
              </a:solidFill>
              <a:latin typeface="Courier New" pitchFamily="49" charset="0"/>
              <a:cs typeface="Courier New" pitchFamily="49" charset="0"/>
            </a:endParaRPr>
          </a:p>
          <a:p>
            <a:pPr>
              <a:buNone/>
            </a:pPr>
            <a:endParaRPr lang="en-AU" sz="1600" dirty="0" smtClean="0">
              <a:solidFill>
                <a:schemeClr val="bg1"/>
              </a:solidFill>
              <a:latin typeface="Courier New" pitchFamily="49" charset="0"/>
              <a:cs typeface="Courier New" pitchFamily="49" charset="0"/>
            </a:endParaRPr>
          </a:p>
        </p:txBody>
      </p:sp>
      <p:sp>
        <p:nvSpPr>
          <p:cNvPr id="4" name="Date Placeholder 3"/>
          <p:cNvSpPr>
            <a:spLocks noGrp="1"/>
          </p:cNvSpPr>
          <p:nvPr>
            <p:ph type="dt" sz="half" idx="10"/>
          </p:nvPr>
        </p:nvSpPr>
        <p:spPr/>
        <p:txBody>
          <a:bodyPr/>
          <a:lstStyle/>
          <a:p>
            <a:r>
              <a:rPr lang="en-US" dirty="0" smtClean="0"/>
              <a:t>August 18, 2011</a:t>
            </a:r>
            <a:endParaRPr lang="en-US" dirty="0"/>
          </a:p>
        </p:txBody>
      </p:sp>
      <p:sp>
        <p:nvSpPr>
          <p:cNvPr id="6" name="Footer Placeholder 5"/>
          <p:cNvSpPr>
            <a:spLocks noGrp="1"/>
          </p:cNvSpPr>
          <p:nvPr>
            <p:ph type="ftr" sz="quarter" idx="11"/>
          </p:nvPr>
        </p:nvSpPr>
        <p:spPr/>
        <p:txBody>
          <a:bodyPr/>
          <a:lstStyle/>
          <a:p>
            <a:r>
              <a:rPr lang="en-US" dirty="0" smtClean="0"/>
              <a:t>Rsync on HP-UX Webinar </a:t>
            </a:r>
            <a:endParaRPr lang="en-US" dirty="0"/>
          </a:p>
        </p:txBody>
      </p:sp>
      <p:sp>
        <p:nvSpPr>
          <p:cNvPr id="5" name="Slide Number Placeholder 4"/>
          <p:cNvSpPr>
            <a:spLocks noGrp="1"/>
          </p:cNvSpPr>
          <p:nvPr>
            <p:ph type="sldNum" sz="quarter" idx="12"/>
          </p:nvPr>
        </p:nvSpPr>
        <p:spPr/>
        <p:txBody>
          <a:bodyPr/>
          <a:lstStyle/>
          <a:p>
            <a:fld id="{5B091371-A282-4AD9-8DE8-3EBAEA8E0AB5}" type="slidenum">
              <a:rPr lang="en-US" smtClean="0"/>
              <a:pPr/>
              <a:t>31</a:t>
            </a:fld>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28625" y="114300"/>
            <a:ext cx="7629525" cy="876300"/>
          </a:xfrm>
        </p:spPr>
        <p:txBody>
          <a:bodyPr/>
          <a:lstStyle/>
          <a:p>
            <a:pPr eaLnBrk="1" hangingPunct="1"/>
            <a:r>
              <a:rPr lang="en-US" sz="3000" dirty="0" smtClean="0">
                <a:solidFill>
                  <a:schemeClr val="bg1"/>
                </a:solidFill>
              </a:rPr>
              <a:t>Rsync Anonymous Server from Porting and Archiving for HP-UX – Part 2</a:t>
            </a:r>
          </a:p>
        </p:txBody>
      </p:sp>
      <p:sp>
        <p:nvSpPr>
          <p:cNvPr id="45059" name="Rectangle 3"/>
          <p:cNvSpPr>
            <a:spLocks noGrp="1" noChangeArrowheads="1"/>
          </p:cNvSpPr>
          <p:nvPr>
            <p:ph idx="1"/>
          </p:nvPr>
        </p:nvSpPr>
        <p:spPr>
          <a:xfrm>
            <a:off x="400050" y="1280160"/>
            <a:ext cx="8536686" cy="5159829"/>
          </a:xfrm>
        </p:spPr>
        <p:txBody>
          <a:bodyPr/>
          <a:lstStyle/>
          <a:p>
            <a:r>
              <a:rPr lang="en-AU" sz="2000" dirty="0" smtClean="0">
                <a:solidFill>
                  <a:schemeClr val="bg1"/>
                </a:solidFill>
                <a:cs typeface="Courier New" pitchFamily="49" charset="0"/>
              </a:rPr>
              <a:t>Create</a:t>
            </a:r>
            <a:r>
              <a:rPr lang="en-AU" sz="2000" dirty="0" smtClean="0">
                <a:solidFill>
                  <a:schemeClr val="bg1"/>
                </a:solidFill>
                <a:latin typeface="Courier New" pitchFamily="49" charset="0"/>
                <a:cs typeface="Courier New" pitchFamily="49" charset="0"/>
              </a:rPr>
              <a:t> /etc/rsyncd.conf</a:t>
            </a:r>
          </a:p>
          <a:p>
            <a:pPr>
              <a:buNone/>
            </a:pPr>
            <a:r>
              <a:rPr lang="en-AU" sz="2000" dirty="0" smtClean="0">
                <a:solidFill>
                  <a:schemeClr val="bg1"/>
                </a:solidFill>
                <a:latin typeface="Courier New" pitchFamily="49" charset="0"/>
                <a:cs typeface="Courier New" pitchFamily="49" charset="0"/>
              </a:rPr>
              <a:t>	</a:t>
            </a:r>
            <a:endParaRPr lang="en-US" sz="2000" dirty="0" smtClean="0">
              <a:solidFill>
                <a:schemeClr val="bg1"/>
              </a:solidFill>
              <a:latin typeface="Courier New" pitchFamily="49" charset="0"/>
              <a:cs typeface="Courier New" pitchFamily="49" charset="0"/>
            </a:endParaRPr>
          </a:p>
          <a:p>
            <a:pPr>
              <a:buNone/>
            </a:pPr>
            <a:r>
              <a:rPr lang="en-US" sz="2000" dirty="0" smtClean="0">
                <a:solidFill>
                  <a:schemeClr val="bg1"/>
                </a:solidFill>
                <a:latin typeface="Courier New" pitchFamily="49" charset="0"/>
                <a:cs typeface="Courier New" pitchFamily="49" charset="0"/>
              </a:rPr>
              <a:t>	uid = nobody</a:t>
            </a:r>
          </a:p>
          <a:p>
            <a:pPr>
              <a:buNone/>
            </a:pPr>
            <a:r>
              <a:rPr lang="en-US" sz="2000" dirty="0" smtClean="0">
                <a:solidFill>
                  <a:schemeClr val="bg1"/>
                </a:solidFill>
                <a:latin typeface="Courier New" pitchFamily="49" charset="0"/>
                <a:cs typeface="Courier New" pitchFamily="49" charset="0"/>
              </a:rPr>
              <a:t>	gid = nobody</a:t>
            </a:r>
          </a:p>
          <a:p>
            <a:pPr>
              <a:buNone/>
            </a:pPr>
            <a:r>
              <a:rPr lang="en-US" sz="2000" dirty="0" smtClean="0">
                <a:solidFill>
                  <a:schemeClr val="bg1"/>
                </a:solidFill>
                <a:latin typeface="Courier New" pitchFamily="49" charset="0"/>
                <a:cs typeface="Courier New" pitchFamily="49" charset="0"/>
              </a:rPr>
              <a:t>	use chroot = yes</a:t>
            </a:r>
          </a:p>
          <a:p>
            <a:pPr>
              <a:buNone/>
            </a:pPr>
            <a:r>
              <a:rPr lang="en-US" sz="2000" dirty="0" smtClean="0">
                <a:solidFill>
                  <a:schemeClr val="bg1"/>
                </a:solidFill>
                <a:latin typeface="Courier New" pitchFamily="49" charset="0"/>
                <a:cs typeface="Courier New" pitchFamily="49" charset="0"/>
              </a:rPr>
              <a:t>	read only=yes</a:t>
            </a:r>
          </a:p>
          <a:p>
            <a:pPr>
              <a:buNone/>
            </a:pPr>
            <a:r>
              <a:rPr lang="en-US" sz="2000" dirty="0" smtClean="0">
                <a:solidFill>
                  <a:schemeClr val="bg1"/>
                </a:solidFill>
                <a:latin typeface="Courier New" pitchFamily="49" charset="0"/>
                <a:cs typeface="Courier New" pitchFamily="49" charset="0"/>
              </a:rPr>
              <a:t>	max connections = 5</a:t>
            </a:r>
          </a:p>
          <a:p>
            <a:pPr>
              <a:buNone/>
            </a:pPr>
            <a:r>
              <a:rPr lang="en-US" sz="2000" dirty="0" smtClean="0">
                <a:solidFill>
                  <a:schemeClr val="bg1"/>
                </a:solidFill>
                <a:latin typeface="Courier New" pitchFamily="49" charset="0"/>
                <a:cs typeface="Courier New" pitchFamily="49" charset="0"/>
              </a:rPr>
              <a:t>	log file = /var/adm/syslog/rsyncd.log</a:t>
            </a:r>
          </a:p>
          <a:p>
            <a:pPr>
              <a:buNone/>
            </a:pPr>
            <a:r>
              <a:rPr lang="en-US" sz="2000" dirty="0" smtClean="0">
                <a:solidFill>
                  <a:schemeClr val="bg1"/>
                </a:solidFill>
                <a:latin typeface="Courier New" pitchFamily="49" charset="0"/>
                <a:cs typeface="Courier New" pitchFamily="49" charset="0"/>
              </a:rPr>
              <a:t>	[ftp] path = /src</a:t>
            </a:r>
          </a:p>
          <a:p>
            <a:pPr>
              <a:buNone/>
            </a:pPr>
            <a:r>
              <a:rPr lang="en-US" sz="2000" dirty="0" smtClean="0">
                <a:solidFill>
                  <a:schemeClr val="bg1"/>
                </a:solidFill>
                <a:latin typeface="Courier New" pitchFamily="49" charset="0"/>
                <a:cs typeface="Courier New" pitchFamily="49" charset="0"/>
              </a:rPr>
              <a:t>     comment = HP-UX Source export area </a:t>
            </a:r>
          </a:p>
          <a:p>
            <a:pPr>
              <a:buNone/>
            </a:pPr>
            <a:endParaRPr lang="en-AU" sz="2000" dirty="0" smtClean="0">
              <a:solidFill>
                <a:schemeClr val="bg1"/>
              </a:solidFill>
              <a:latin typeface="Courier New" pitchFamily="49" charset="0"/>
              <a:cs typeface="Courier New" pitchFamily="49" charset="0"/>
            </a:endParaRPr>
          </a:p>
          <a:p>
            <a:r>
              <a:rPr lang="en-AU" sz="2000" dirty="0" smtClean="0">
                <a:solidFill>
                  <a:schemeClr val="bg1"/>
                </a:solidFill>
                <a:cs typeface="Courier New" pitchFamily="49" charset="0"/>
              </a:rPr>
              <a:t>Check Bastille or disable it.</a:t>
            </a:r>
            <a:endParaRPr lang="en-US" sz="2000" dirty="0" smtClean="0">
              <a:solidFill>
                <a:schemeClr val="bg1"/>
              </a:solidFill>
              <a:cs typeface="Courier New" pitchFamily="49" charset="0"/>
            </a:endParaRPr>
          </a:p>
        </p:txBody>
      </p:sp>
      <p:sp>
        <p:nvSpPr>
          <p:cNvPr id="4" name="Date Placeholder 3"/>
          <p:cNvSpPr>
            <a:spLocks noGrp="1"/>
          </p:cNvSpPr>
          <p:nvPr>
            <p:ph type="dt" sz="half" idx="10"/>
          </p:nvPr>
        </p:nvSpPr>
        <p:spPr/>
        <p:txBody>
          <a:bodyPr/>
          <a:lstStyle/>
          <a:p>
            <a:r>
              <a:rPr lang="en-US" dirty="0" smtClean="0"/>
              <a:t>August 18, 2011</a:t>
            </a:r>
            <a:endParaRPr lang="en-US" dirty="0"/>
          </a:p>
        </p:txBody>
      </p:sp>
      <p:sp>
        <p:nvSpPr>
          <p:cNvPr id="6" name="Footer Placeholder 5"/>
          <p:cNvSpPr>
            <a:spLocks noGrp="1"/>
          </p:cNvSpPr>
          <p:nvPr>
            <p:ph type="ftr" sz="quarter" idx="11"/>
          </p:nvPr>
        </p:nvSpPr>
        <p:spPr/>
        <p:txBody>
          <a:bodyPr/>
          <a:lstStyle/>
          <a:p>
            <a:r>
              <a:rPr lang="en-US" dirty="0" smtClean="0"/>
              <a:t>Rsync on HP-UX Webinar </a:t>
            </a:r>
            <a:endParaRPr lang="en-US" dirty="0"/>
          </a:p>
        </p:txBody>
      </p:sp>
      <p:sp>
        <p:nvSpPr>
          <p:cNvPr id="5" name="Slide Number Placeholder 4"/>
          <p:cNvSpPr>
            <a:spLocks noGrp="1"/>
          </p:cNvSpPr>
          <p:nvPr>
            <p:ph type="sldNum" sz="quarter" idx="12"/>
          </p:nvPr>
        </p:nvSpPr>
        <p:spPr/>
        <p:txBody>
          <a:bodyPr/>
          <a:lstStyle/>
          <a:p>
            <a:fld id="{5B091371-A282-4AD9-8DE8-3EBAEA8E0AB5}" type="slidenum">
              <a:rPr lang="en-US" smtClean="0"/>
              <a:pPr/>
              <a:t>32</a:t>
            </a:fld>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28625" y="114300"/>
            <a:ext cx="7629525" cy="876300"/>
          </a:xfrm>
        </p:spPr>
        <p:txBody>
          <a:bodyPr/>
          <a:lstStyle/>
          <a:p>
            <a:pPr eaLnBrk="1" hangingPunct="1"/>
            <a:r>
              <a:rPr lang="en-US" sz="3000" dirty="0" smtClean="0">
                <a:solidFill>
                  <a:schemeClr val="bg1"/>
                </a:solidFill>
              </a:rPr>
              <a:t>Rsync Anonymous Server from Porting and Archiving for HP-UX – Part 3</a:t>
            </a:r>
          </a:p>
        </p:txBody>
      </p:sp>
      <p:sp>
        <p:nvSpPr>
          <p:cNvPr id="45059" name="Rectangle 3"/>
          <p:cNvSpPr>
            <a:spLocks noGrp="1" noChangeArrowheads="1"/>
          </p:cNvSpPr>
          <p:nvPr>
            <p:ph idx="1"/>
          </p:nvPr>
        </p:nvSpPr>
        <p:spPr>
          <a:xfrm>
            <a:off x="400050" y="1358536"/>
            <a:ext cx="8536686" cy="4924697"/>
          </a:xfrm>
        </p:spPr>
        <p:txBody>
          <a:bodyPr/>
          <a:lstStyle/>
          <a:p>
            <a:pPr>
              <a:buNone/>
            </a:pPr>
            <a:r>
              <a:rPr lang="en-AU" sz="2400" dirty="0" smtClean="0">
                <a:solidFill>
                  <a:schemeClr val="bg1"/>
                </a:solidFill>
                <a:cs typeface="Courier New" pitchFamily="49" charset="0"/>
              </a:rPr>
              <a:t>To check what is available on the rsync server:</a:t>
            </a:r>
            <a:endParaRPr lang="en-US" sz="2400" dirty="0" smtClean="0">
              <a:solidFill>
                <a:schemeClr val="bg1"/>
              </a:solidFill>
              <a:cs typeface="Courier New" pitchFamily="49" charset="0"/>
            </a:endParaRPr>
          </a:p>
          <a:p>
            <a:pPr>
              <a:buNone/>
            </a:pPr>
            <a:endParaRPr lang="en-US" sz="1900" dirty="0" smtClean="0">
              <a:solidFill>
                <a:schemeClr val="bg1"/>
              </a:solidFill>
              <a:latin typeface="Courier New" pitchFamily="49" charset="0"/>
              <a:cs typeface="Courier New" pitchFamily="49" charset="0"/>
            </a:endParaRPr>
          </a:p>
          <a:p>
            <a:pPr>
              <a:buNone/>
            </a:pPr>
            <a:r>
              <a:rPr lang="en-US" sz="2400" dirty="0" smtClean="0">
                <a:solidFill>
                  <a:schemeClr val="bg1"/>
                </a:solidFill>
                <a:latin typeface="Courier New" pitchFamily="49" charset="0"/>
                <a:cs typeface="Courier New" pitchFamily="49" charset="0"/>
              </a:rPr>
              <a:t># /usr/local/bin/rsync -avlH rsync://myhost</a:t>
            </a:r>
          </a:p>
          <a:p>
            <a:pPr>
              <a:buNone/>
            </a:pPr>
            <a:r>
              <a:rPr lang="en-US" sz="2400" dirty="0" smtClean="0">
                <a:solidFill>
                  <a:schemeClr val="bg1"/>
                </a:solidFill>
                <a:latin typeface="Courier New" pitchFamily="49" charset="0"/>
                <a:cs typeface="Courier New" pitchFamily="49" charset="0"/>
              </a:rPr>
              <a:t>src             HP-UX Source export area</a:t>
            </a:r>
          </a:p>
          <a:p>
            <a:endParaRPr lang="en-US" sz="2000" dirty="0" smtClean="0">
              <a:solidFill>
                <a:schemeClr val="bg1"/>
              </a:solidFill>
              <a:cs typeface="Courier New" pitchFamily="49" charset="0"/>
            </a:endParaRPr>
          </a:p>
        </p:txBody>
      </p:sp>
      <p:sp>
        <p:nvSpPr>
          <p:cNvPr id="4" name="Date Placeholder 3"/>
          <p:cNvSpPr>
            <a:spLocks noGrp="1"/>
          </p:cNvSpPr>
          <p:nvPr>
            <p:ph type="dt" sz="half" idx="10"/>
          </p:nvPr>
        </p:nvSpPr>
        <p:spPr/>
        <p:txBody>
          <a:bodyPr/>
          <a:lstStyle/>
          <a:p>
            <a:r>
              <a:rPr lang="en-US" dirty="0" smtClean="0"/>
              <a:t>August 18, 2011</a:t>
            </a:r>
            <a:endParaRPr lang="en-US" dirty="0"/>
          </a:p>
        </p:txBody>
      </p:sp>
      <p:sp>
        <p:nvSpPr>
          <p:cNvPr id="6" name="Footer Placeholder 5"/>
          <p:cNvSpPr>
            <a:spLocks noGrp="1"/>
          </p:cNvSpPr>
          <p:nvPr>
            <p:ph type="ftr" sz="quarter" idx="11"/>
          </p:nvPr>
        </p:nvSpPr>
        <p:spPr/>
        <p:txBody>
          <a:bodyPr/>
          <a:lstStyle/>
          <a:p>
            <a:r>
              <a:rPr lang="en-US" dirty="0" smtClean="0"/>
              <a:t>Rsync on HP-UX Webinar </a:t>
            </a:r>
            <a:endParaRPr lang="en-US" dirty="0"/>
          </a:p>
        </p:txBody>
      </p:sp>
      <p:sp>
        <p:nvSpPr>
          <p:cNvPr id="5" name="Slide Number Placeholder 4"/>
          <p:cNvSpPr>
            <a:spLocks noGrp="1"/>
          </p:cNvSpPr>
          <p:nvPr>
            <p:ph type="sldNum" sz="quarter" idx="12"/>
          </p:nvPr>
        </p:nvSpPr>
        <p:spPr/>
        <p:txBody>
          <a:bodyPr/>
          <a:lstStyle/>
          <a:p>
            <a:fld id="{5B091371-A282-4AD9-8DE8-3EBAEA8E0AB5}" type="slidenum">
              <a:rPr lang="en-US" smtClean="0"/>
              <a:pPr/>
              <a:t>33</a:t>
            </a:fld>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28625" y="114300"/>
            <a:ext cx="7629525" cy="876300"/>
          </a:xfrm>
        </p:spPr>
        <p:txBody>
          <a:bodyPr/>
          <a:lstStyle/>
          <a:p>
            <a:pPr eaLnBrk="1" hangingPunct="1"/>
            <a:r>
              <a:rPr lang="en-US" sz="3000" dirty="0" smtClean="0">
                <a:solidFill>
                  <a:schemeClr val="bg1"/>
                </a:solidFill>
              </a:rPr>
              <a:t>Mirror By Rsync</a:t>
            </a:r>
          </a:p>
        </p:txBody>
      </p:sp>
      <p:sp>
        <p:nvSpPr>
          <p:cNvPr id="45059" name="Rectangle 3"/>
          <p:cNvSpPr>
            <a:spLocks noGrp="1" noChangeArrowheads="1"/>
          </p:cNvSpPr>
          <p:nvPr>
            <p:ph idx="1"/>
          </p:nvPr>
        </p:nvSpPr>
        <p:spPr>
          <a:xfrm>
            <a:off x="400050" y="1149531"/>
            <a:ext cx="8536686" cy="5421086"/>
          </a:xfrm>
        </p:spPr>
        <p:txBody>
          <a:bodyPr/>
          <a:lstStyle/>
          <a:p>
            <a:pPr>
              <a:buNone/>
            </a:pPr>
            <a:r>
              <a:rPr lang="en-AU" sz="2400" dirty="0" smtClean="0">
                <a:solidFill>
                  <a:schemeClr val="bg1"/>
                </a:solidFill>
              </a:rPr>
              <a:t>If a remote server runs anonymous rsync server, mirroring is </a:t>
            </a:r>
          </a:p>
          <a:p>
            <a:pPr>
              <a:buNone/>
            </a:pPr>
            <a:r>
              <a:rPr lang="en-AU" sz="2400" dirty="0" smtClean="0">
                <a:solidFill>
                  <a:schemeClr val="bg1"/>
                </a:solidFill>
              </a:rPr>
              <a:t>achieved in the following manner:</a:t>
            </a:r>
          </a:p>
          <a:p>
            <a:pPr>
              <a:buNone/>
            </a:pPr>
            <a:endParaRPr lang="en-US" sz="2400" b="1" dirty="0" smtClean="0"/>
          </a:p>
          <a:p>
            <a:pPr>
              <a:buNone/>
            </a:pPr>
            <a:r>
              <a:rPr lang="en-US" sz="1200" b="1" dirty="0" smtClean="0">
                <a:solidFill>
                  <a:schemeClr val="bg1"/>
                </a:solidFill>
              </a:rPr>
              <a:t># </a:t>
            </a:r>
            <a:r>
              <a:rPr lang="en-US" sz="1600" dirty="0" smtClean="0">
                <a:solidFill>
                  <a:schemeClr val="bg1"/>
                </a:solidFill>
                <a:latin typeface="Courier New" pitchFamily="49" charset="0"/>
                <a:cs typeface="Courier New" pitchFamily="49" charset="0"/>
              </a:rPr>
              <a:t>/usr/local/bin/rsync -avvlH --rsync-path=/usr/local/bin/rsync \</a:t>
            </a:r>
          </a:p>
          <a:p>
            <a:pPr>
              <a:buNone/>
            </a:pPr>
            <a:r>
              <a:rPr lang="en-US" sz="1600" dirty="0" smtClean="0">
                <a:solidFill>
                  <a:schemeClr val="bg1"/>
                </a:solidFill>
                <a:latin typeface="Courier New" pitchFamily="49" charset="0"/>
                <a:cs typeface="Courier New" pitchFamily="49" charset="0"/>
              </a:rPr>
              <a:t>  myhost:/src/ /src</a:t>
            </a:r>
          </a:p>
          <a:p>
            <a:pPr>
              <a:buNone/>
            </a:pPr>
            <a:r>
              <a:rPr lang="en-US" sz="1400" dirty="0" smtClean="0">
                <a:solidFill>
                  <a:schemeClr val="bg1"/>
                </a:solidFill>
                <a:latin typeface="Courier New" pitchFamily="49" charset="0"/>
                <a:cs typeface="Courier New" pitchFamily="49" charset="0"/>
              </a:rPr>
              <a:t>opening connection using: ssh myhost /usr/local/bin/rsync --server --sender -vvlHogDtpre.isf . /src/</a:t>
            </a:r>
          </a:p>
          <a:p>
            <a:pPr>
              <a:buNone/>
            </a:pPr>
            <a:r>
              <a:rPr lang="en-US" sz="1400" dirty="0" smtClean="0">
                <a:solidFill>
                  <a:schemeClr val="bg1"/>
                </a:solidFill>
                <a:latin typeface="Courier New" pitchFamily="49" charset="0"/>
                <a:cs typeface="Courier New" pitchFamily="49" charset="0"/>
              </a:rPr>
              <a:t>Password:</a:t>
            </a:r>
          </a:p>
          <a:p>
            <a:pPr>
              <a:buNone/>
            </a:pPr>
            <a:r>
              <a:rPr lang="en-US" sz="1400" dirty="0" smtClean="0">
                <a:solidFill>
                  <a:schemeClr val="bg1"/>
                </a:solidFill>
                <a:latin typeface="Courier New" pitchFamily="49" charset="0"/>
                <a:cs typeface="Courier New" pitchFamily="49" charset="0"/>
              </a:rPr>
              <a:t>receiving incremental file list</a:t>
            </a:r>
          </a:p>
          <a:p>
            <a:pPr>
              <a:buNone/>
            </a:pPr>
            <a:r>
              <a:rPr lang="en-US" sz="1400" dirty="0" smtClean="0">
                <a:solidFill>
                  <a:schemeClr val="bg1"/>
                </a:solidFill>
                <a:latin typeface="Courier New" pitchFamily="49" charset="0"/>
                <a:cs typeface="Courier New" pitchFamily="49" charset="0"/>
              </a:rPr>
              <a:t>created directory /src</a:t>
            </a:r>
          </a:p>
          <a:p>
            <a:pPr>
              <a:buNone/>
            </a:pPr>
            <a:r>
              <a:rPr lang="en-US" sz="1400" dirty="0" smtClean="0">
                <a:solidFill>
                  <a:schemeClr val="bg1"/>
                </a:solidFill>
                <a:latin typeface="Courier New" pitchFamily="49" charset="0"/>
                <a:cs typeface="Courier New" pitchFamily="49" charset="0"/>
              </a:rPr>
              <a:t>delta-transmission enabled</a:t>
            </a:r>
          </a:p>
          <a:p>
            <a:pPr>
              <a:buNone/>
            </a:pPr>
            <a:r>
              <a:rPr lang="en-US" sz="1400" dirty="0" smtClean="0">
                <a:solidFill>
                  <a:schemeClr val="bg1"/>
                </a:solidFill>
                <a:latin typeface="Courier New" pitchFamily="49" charset="0"/>
                <a:cs typeface="Courier New" pitchFamily="49" charset="0"/>
              </a:rPr>
              <a:t>rsync-3.0.8-ia64-11.31.depot</a:t>
            </a:r>
          </a:p>
          <a:p>
            <a:pPr>
              <a:buNone/>
            </a:pPr>
            <a:r>
              <a:rPr lang="en-US" sz="1400" dirty="0" smtClean="0">
                <a:solidFill>
                  <a:schemeClr val="bg1"/>
                </a:solidFill>
                <a:latin typeface="Courier New" pitchFamily="49" charset="0"/>
                <a:cs typeface="Courier New" pitchFamily="49" charset="0"/>
              </a:rPr>
              <a:t>sparsefile2</a:t>
            </a:r>
          </a:p>
          <a:p>
            <a:pPr>
              <a:buNone/>
            </a:pPr>
            <a:r>
              <a:rPr lang="en-US" sz="1400" dirty="0" smtClean="0">
                <a:solidFill>
                  <a:schemeClr val="bg1"/>
                </a:solidFill>
                <a:latin typeface="Courier New" pitchFamily="49" charset="0"/>
                <a:cs typeface="Courier New" pitchFamily="49" charset="0"/>
              </a:rPr>
              <a:t>sparsefile3</a:t>
            </a:r>
          </a:p>
          <a:p>
            <a:pPr>
              <a:buNone/>
            </a:pPr>
            <a:r>
              <a:rPr lang="en-US" sz="1400" dirty="0" smtClean="0">
                <a:solidFill>
                  <a:schemeClr val="bg1"/>
                </a:solidFill>
                <a:latin typeface="Courier New" pitchFamily="49" charset="0"/>
                <a:cs typeface="Courier New" pitchFamily="49" charset="0"/>
              </a:rPr>
              <a:t>total: matches=0  hash_hits=0  false_alarms=0 data=29849484 </a:t>
            </a:r>
          </a:p>
          <a:p>
            <a:r>
              <a:rPr lang="en-US" sz="1400" dirty="0" smtClean="0">
                <a:solidFill>
                  <a:schemeClr val="bg1"/>
                </a:solidFill>
                <a:latin typeface="Courier New" pitchFamily="49" charset="0"/>
                <a:cs typeface="Courier New" pitchFamily="49" charset="0"/>
              </a:rPr>
              <a:t>sent 166 bytes  received 29853794 bytes  5427992.73 bytes/sec</a:t>
            </a:r>
          </a:p>
          <a:p>
            <a:r>
              <a:rPr lang="en-US" sz="1400" dirty="0" smtClean="0">
                <a:solidFill>
                  <a:schemeClr val="bg1"/>
                </a:solidFill>
                <a:latin typeface="Courier New" pitchFamily="49" charset="0"/>
                <a:cs typeface="Courier New" pitchFamily="49" charset="0"/>
              </a:rPr>
              <a:t>total size is 29849484  speedup is 1.00</a:t>
            </a:r>
          </a:p>
          <a:p>
            <a:pPr>
              <a:buNone/>
            </a:pPr>
            <a:endParaRPr lang="en-US" sz="1200" b="1" dirty="0" smtClean="0">
              <a:solidFill>
                <a:schemeClr val="bg1"/>
              </a:solidFill>
            </a:endParaRPr>
          </a:p>
        </p:txBody>
      </p:sp>
      <p:sp>
        <p:nvSpPr>
          <p:cNvPr id="4" name="Date Placeholder 3"/>
          <p:cNvSpPr>
            <a:spLocks noGrp="1"/>
          </p:cNvSpPr>
          <p:nvPr>
            <p:ph type="dt" sz="half" idx="10"/>
          </p:nvPr>
        </p:nvSpPr>
        <p:spPr/>
        <p:txBody>
          <a:bodyPr/>
          <a:lstStyle/>
          <a:p>
            <a:r>
              <a:rPr lang="en-US" dirty="0" smtClean="0"/>
              <a:t>August 18, 2011</a:t>
            </a:r>
            <a:endParaRPr lang="en-US" dirty="0"/>
          </a:p>
        </p:txBody>
      </p:sp>
      <p:sp>
        <p:nvSpPr>
          <p:cNvPr id="6" name="Footer Placeholder 5"/>
          <p:cNvSpPr>
            <a:spLocks noGrp="1"/>
          </p:cNvSpPr>
          <p:nvPr>
            <p:ph type="ftr" sz="quarter" idx="11"/>
          </p:nvPr>
        </p:nvSpPr>
        <p:spPr/>
        <p:txBody>
          <a:bodyPr/>
          <a:lstStyle/>
          <a:p>
            <a:r>
              <a:rPr lang="en-US" dirty="0" smtClean="0"/>
              <a:t>Rsync on HP-UX Webinar </a:t>
            </a:r>
            <a:endParaRPr lang="en-US" dirty="0"/>
          </a:p>
        </p:txBody>
      </p:sp>
      <p:sp>
        <p:nvSpPr>
          <p:cNvPr id="5" name="Slide Number Placeholder 4"/>
          <p:cNvSpPr>
            <a:spLocks noGrp="1"/>
          </p:cNvSpPr>
          <p:nvPr>
            <p:ph type="sldNum" sz="quarter" idx="12"/>
          </p:nvPr>
        </p:nvSpPr>
        <p:spPr/>
        <p:txBody>
          <a:bodyPr/>
          <a:lstStyle/>
          <a:p>
            <a:fld id="{5B091371-A282-4AD9-8DE8-3EBAEA8E0AB5}" type="slidenum">
              <a:rPr lang="en-US" smtClean="0"/>
              <a:pPr/>
              <a:t>34</a:t>
            </a:fld>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28625" y="114300"/>
            <a:ext cx="7629525" cy="958596"/>
          </a:xfrm>
        </p:spPr>
        <p:txBody>
          <a:bodyPr/>
          <a:lstStyle/>
          <a:p>
            <a:pPr eaLnBrk="1" hangingPunct="1"/>
            <a:r>
              <a:rPr lang="en-US" sz="3000" dirty="0" smtClean="0">
                <a:solidFill>
                  <a:schemeClr val="bg1"/>
                </a:solidFill>
              </a:rPr>
              <a:t>Rsync and LVM Snapshots – Part 1</a:t>
            </a:r>
          </a:p>
        </p:txBody>
      </p:sp>
      <p:sp>
        <p:nvSpPr>
          <p:cNvPr id="45059" name="Rectangle 3"/>
          <p:cNvSpPr>
            <a:spLocks noGrp="1" noChangeArrowheads="1"/>
          </p:cNvSpPr>
          <p:nvPr>
            <p:ph idx="1"/>
          </p:nvPr>
        </p:nvSpPr>
        <p:spPr>
          <a:xfrm>
            <a:off x="400050" y="1320800"/>
            <a:ext cx="8536686" cy="5154613"/>
          </a:xfrm>
        </p:spPr>
        <p:txBody>
          <a:bodyPr/>
          <a:lstStyle/>
          <a:p>
            <a:r>
              <a:rPr lang="en-US" sz="2000" dirty="0" smtClean="0">
                <a:solidFill>
                  <a:schemeClr val="bg1"/>
                </a:solidFill>
              </a:rPr>
              <a:t>There is no official way to copy data from a snapshot back to the original volume. Here is how I normally accomplish this task, although it depends on what kind of files I am trying to copy, any special file attributes, and the amount of data</a:t>
            </a:r>
          </a:p>
          <a:p>
            <a:pPr>
              <a:buNone/>
            </a:pPr>
            <a:endParaRPr lang="en-US" sz="2000" dirty="0" smtClean="0">
              <a:solidFill>
                <a:schemeClr val="bg1"/>
              </a:solidFill>
            </a:endParaRPr>
          </a:p>
          <a:p>
            <a:r>
              <a:rPr lang="en-US" sz="2000" dirty="0" smtClean="0">
                <a:solidFill>
                  <a:schemeClr val="bg1"/>
                </a:solidFill>
              </a:rPr>
              <a:t>If the amount of data is not massive, and there are not many files in the file system), use rsync to re-synchronize data between a snapshot and the original. Be very careful about the command line, because if you use the wrong order of the volumes, the copy of the data goes in the wrong direction!</a:t>
            </a:r>
          </a:p>
          <a:p>
            <a:pPr>
              <a:buNone/>
            </a:pPr>
            <a:endParaRPr lang="en-US" sz="2000" dirty="0" smtClean="0">
              <a:solidFill>
                <a:schemeClr val="bg1"/>
              </a:solidFill>
            </a:endParaRPr>
          </a:p>
          <a:p>
            <a:pPr>
              <a:buNone/>
            </a:pPr>
            <a:r>
              <a:rPr lang="en-US" sz="2000" dirty="0" smtClean="0">
                <a:solidFill>
                  <a:schemeClr val="bg1"/>
                </a:solidFill>
              </a:rPr>
              <a:t>	# </a:t>
            </a:r>
            <a:r>
              <a:rPr lang="en-US" sz="2000" dirty="0" smtClean="0">
                <a:solidFill>
                  <a:schemeClr val="bg1"/>
                </a:solidFill>
                <a:latin typeface="Courier New" pitchFamily="49" charset="0"/>
                <a:cs typeface="Courier New" pitchFamily="49" charset="0"/>
              </a:rPr>
              <a:t>rsync -aHv /snap/ /orig</a:t>
            </a:r>
          </a:p>
          <a:p>
            <a:pPr>
              <a:buNone/>
            </a:pPr>
            <a:r>
              <a:rPr lang="en-US" sz="2000" dirty="0" smtClean="0">
                <a:solidFill>
                  <a:schemeClr val="bg1"/>
                </a:solidFill>
              </a:rPr>
              <a:t> </a:t>
            </a:r>
          </a:p>
          <a:p>
            <a:pPr>
              <a:buNone/>
            </a:pPr>
            <a:r>
              <a:rPr lang="en-US" sz="2000" dirty="0" smtClean="0">
                <a:solidFill>
                  <a:schemeClr val="bg1"/>
                </a:solidFill>
              </a:rPr>
              <a:t>	Rsync is known to be VERY slow for big file transfers and when there are lot of files.</a:t>
            </a:r>
          </a:p>
          <a:p>
            <a:pPr>
              <a:buNone/>
            </a:pPr>
            <a:endParaRPr lang="en-US" sz="1200" dirty="0" smtClean="0">
              <a:latin typeface="Courier New" pitchFamily="96" charset="0"/>
            </a:endParaRPr>
          </a:p>
        </p:txBody>
      </p:sp>
      <p:sp>
        <p:nvSpPr>
          <p:cNvPr id="4" name="Date Placeholder 3"/>
          <p:cNvSpPr>
            <a:spLocks noGrp="1"/>
          </p:cNvSpPr>
          <p:nvPr>
            <p:ph type="dt" sz="half" idx="10"/>
          </p:nvPr>
        </p:nvSpPr>
        <p:spPr/>
        <p:txBody>
          <a:bodyPr/>
          <a:lstStyle/>
          <a:p>
            <a:r>
              <a:rPr lang="en-US" dirty="0" smtClean="0"/>
              <a:t>August 18, 2011</a:t>
            </a:r>
            <a:endParaRPr lang="en-US" dirty="0"/>
          </a:p>
        </p:txBody>
      </p:sp>
      <p:sp>
        <p:nvSpPr>
          <p:cNvPr id="6" name="Footer Placeholder 5"/>
          <p:cNvSpPr>
            <a:spLocks noGrp="1"/>
          </p:cNvSpPr>
          <p:nvPr>
            <p:ph type="ftr" sz="quarter" idx="11"/>
          </p:nvPr>
        </p:nvSpPr>
        <p:spPr/>
        <p:txBody>
          <a:bodyPr/>
          <a:lstStyle/>
          <a:p>
            <a:r>
              <a:rPr lang="en-US" dirty="0" smtClean="0"/>
              <a:t>Rsync on HP-UX Webinar </a:t>
            </a:r>
            <a:endParaRPr lang="en-US" dirty="0"/>
          </a:p>
        </p:txBody>
      </p:sp>
      <p:sp>
        <p:nvSpPr>
          <p:cNvPr id="5" name="Slide Number Placeholder 4"/>
          <p:cNvSpPr>
            <a:spLocks noGrp="1"/>
          </p:cNvSpPr>
          <p:nvPr>
            <p:ph type="sldNum" sz="quarter" idx="12"/>
          </p:nvPr>
        </p:nvSpPr>
        <p:spPr/>
        <p:txBody>
          <a:bodyPr/>
          <a:lstStyle/>
          <a:p>
            <a:fld id="{5B091371-A282-4AD9-8DE8-3EBAEA8E0AB5}" type="slidenum">
              <a:rPr lang="en-US" smtClean="0"/>
              <a:pPr/>
              <a:t>35</a:t>
            </a:fld>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28625" y="114300"/>
            <a:ext cx="7629525" cy="958596"/>
          </a:xfrm>
        </p:spPr>
        <p:txBody>
          <a:bodyPr/>
          <a:lstStyle/>
          <a:p>
            <a:pPr eaLnBrk="1" hangingPunct="1"/>
            <a:r>
              <a:rPr lang="en-US" sz="3000" dirty="0" smtClean="0">
                <a:solidFill>
                  <a:schemeClr val="bg1"/>
                </a:solidFill>
              </a:rPr>
              <a:t>Rsync and LVM Snapshots – Part 2</a:t>
            </a:r>
          </a:p>
        </p:txBody>
      </p:sp>
      <p:sp>
        <p:nvSpPr>
          <p:cNvPr id="45059" name="Rectangle 3"/>
          <p:cNvSpPr>
            <a:spLocks noGrp="1" noChangeArrowheads="1"/>
          </p:cNvSpPr>
          <p:nvPr>
            <p:ph idx="1"/>
          </p:nvPr>
        </p:nvSpPr>
        <p:spPr>
          <a:xfrm>
            <a:off x="400050" y="1397000"/>
            <a:ext cx="8536686" cy="5078413"/>
          </a:xfrm>
        </p:spPr>
        <p:txBody>
          <a:bodyPr/>
          <a:lstStyle/>
          <a:p>
            <a:r>
              <a:rPr lang="en-US" sz="2000" dirty="0" smtClean="0">
                <a:solidFill>
                  <a:schemeClr val="bg1"/>
                </a:solidFill>
              </a:rPr>
              <a:t> Since file systems are VxFS, vxdump(1M) and vxrestore(1M) are very convenient. Much faster:</a:t>
            </a:r>
          </a:p>
          <a:p>
            <a:pPr>
              <a:buNone/>
            </a:pPr>
            <a:endParaRPr lang="en-US" sz="2000" dirty="0" smtClean="0">
              <a:solidFill>
                <a:schemeClr val="bg1"/>
              </a:solidFill>
            </a:endParaRPr>
          </a:p>
          <a:p>
            <a:pPr>
              <a:buNone/>
            </a:pPr>
            <a:r>
              <a:rPr lang="en-US" sz="2000" dirty="0" smtClean="0">
                <a:solidFill>
                  <a:schemeClr val="bg1"/>
                </a:solidFill>
              </a:rPr>
              <a:t>	# </a:t>
            </a:r>
            <a:r>
              <a:rPr lang="en-US" sz="2000" dirty="0" smtClean="0">
                <a:solidFill>
                  <a:schemeClr val="bg1"/>
                </a:solidFill>
                <a:latin typeface="Courier New" pitchFamily="49" charset="0"/>
                <a:cs typeface="Courier New" pitchFamily="49" charset="0"/>
              </a:rPr>
              <a:t>fsck /snap</a:t>
            </a:r>
          </a:p>
          <a:p>
            <a:pPr>
              <a:buNone/>
            </a:pPr>
            <a:r>
              <a:rPr lang="en-US" sz="2000" dirty="0" smtClean="0">
                <a:solidFill>
                  <a:schemeClr val="bg1"/>
                </a:solidFill>
              </a:rPr>
              <a:t>	# </a:t>
            </a:r>
            <a:r>
              <a:rPr lang="en-US" sz="2000" dirty="0" smtClean="0">
                <a:solidFill>
                  <a:schemeClr val="bg1"/>
                </a:solidFill>
                <a:latin typeface="Courier New" pitchFamily="49" charset="0"/>
                <a:cs typeface="Courier New" pitchFamily="49" charset="0"/>
              </a:rPr>
              <a:t>vxdump 0f - /snap | (cd /orig &amp;&amp; vxrestore xf -)</a:t>
            </a:r>
          </a:p>
          <a:p>
            <a:pPr>
              <a:buNone/>
            </a:pPr>
            <a:r>
              <a:rPr lang="en-US" sz="2000" dirty="0" smtClean="0">
                <a:solidFill>
                  <a:schemeClr val="bg1"/>
                </a:solidFill>
              </a:rPr>
              <a:t> </a:t>
            </a:r>
          </a:p>
          <a:p>
            <a:r>
              <a:rPr lang="en-US" sz="2000" dirty="0" smtClean="0">
                <a:solidFill>
                  <a:schemeClr val="bg1"/>
                </a:solidFill>
              </a:rPr>
              <a:t>Use native HP-UX tools, like tar(1M), pax(1M), fbackup(1M), and cpio(1M). Here are some simple examples:</a:t>
            </a:r>
          </a:p>
          <a:p>
            <a:pPr>
              <a:buNone/>
            </a:pPr>
            <a:r>
              <a:rPr lang="en-US" sz="2000" dirty="0" smtClean="0">
                <a:solidFill>
                  <a:schemeClr val="bg1"/>
                </a:solidFill>
              </a:rPr>
              <a:t> </a:t>
            </a:r>
          </a:p>
          <a:p>
            <a:pPr>
              <a:buNone/>
            </a:pPr>
            <a:r>
              <a:rPr lang="en-US" sz="2000" dirty="0" smtClean="0">
                <a:solidFill>
                  <a:schemeClr val="bg1"/>
                </a:solidFill>
              </a:rPr>
              <a:t>	</a:t>
            </a:r>
            <a:r>
              <a:rPr lang="en-US" sz="1500" dirty="0" smtClean="0">
                <a:solidFill>
                  <a:schemeClr val="bg1"/>
                </a:solidFill>
              </a:rPr>
              <a:t># </a:t>
            </a:r>
            <a:r>
              <a:rPr lang="en-US" sz="1500" dirty="0" smtClean="0">
                <a:solidFill>
                  <a:schemeClr val="bg1"/>
                </a:solidFill>
                <a:latin typeface="Courier New" pitchFamily="49" charset="0"/>
                <a:cs typeface="Courier New" pitchFamily="49" charset="0"/>
              </a:rPr>
              <a:t>cd /snap &amp;&amp; tar cpf - * | (cd /orig &amp;&amp; tar xvpf -) </a:t>
            </a:r>
          </a:p>
          <a:p>
            <a:pPr>
              <a:buNone/>
            </a:pPr>
            <a:r>
              <a:rPr lang="en-US" sz="1500" dirty="0" smtClean="0">
                <a:solidFill>
                  <a:schemeClr val="bg1"/>
                </a:solidFill>
              </a:rPr>
              <a:t>	# </a:t>
            </a:r>
            <a:r>
              <a:rPr lang="en-US" sz="1500" dirty="0" smtClean="0">
                <a:solidFill>
                  <a:schemeClr val="bg1"/>
                </a:solidFill>
                <a:latin typeface="Courier New" pitchFamily="49" charset="0"/>
                <a:cs typeface="Courier New" pitchFamily="49" charset="0"/>
              </a:rPr>
              <a:t>cd /snap &amp;&amp; fbackup -i . -f - | ( cd /orig &amp;&amp; frecover -Xsrf - ) </a:t>
            </a:r>
          </a:p>
          <a:p>
            <a:pPr>
              <a:buNone/>
            </a:pPr>
            <a:r>
              <a:rPr lang="en-US" sz="1500" dirty="0" smtClean="0">
                <a:solidFill>
                  <a:schemeClr val="bg1"/>
                </a:solidFill>
              </a:rPr>
              <a:t>	# </a:t>
            </a:r>
            <a:r>
              <a:rPr lang="en-US" sz="1500" dirty="0" smtClean="0">
                <a:solidFill>
                  <a:schemeClr val="bg1"/>
                </a:solidFill>
                <a:latin typeface="Courier New" pitchFamily="49" charset="0"/>
                <a:cs typeface="Courier New" pitchFamily="49" charset="0"/>
              </a:rPr>
              <a:t>cd /snap &amp;&amp; pax -w . | ( cd /orig &amp;&amp; pax -r -pe )</a:t>
            </a:r>
          </a:p>
          <a:p>
            <a:pPr marL="461963" lvl="1" indent="-347663" eaLnBrk="1" hangingPunct="1">
              <a:lnSpc>
                <a:spcPct val="90000"/>
              </a:lnSpc>
              <a:spcAft>
                <a:spcPct val="0"/>
              </a:spcAft>
              <a:buFont typeface="Futura Bk" pitchFamily="96" charset="0"/>
              <a:buNone/>
              <a:tabLst>
                <a:tab pos="3657600" algn="l"/>
              </a:tabLst>
            </a:pPr>
            <a:endParaRPr lang="en-US" sz="1200" dirty="0" smtClean="0">
              <a:latin typeface="Courier New" pitchFamily="96" charset="0"/>
            </a:endParaRPr>
          </a:p>
        </p:txBody>
      </p:sp>
      <p:sp>
        <p:nvSpPr>
          <p:cNvPr id="4" name="Date Placeholder 3"/>
          <p:cNvSpPr>
            <a:spLocks noGrp="1"/>
          </p:cNvSpPr>
          <p:nvPr>
            <p:ph type="dt" sz="half" idx="10"/>
          </p:nvPr>
        </p:nvSpPr>
        <p:spPr/>
        <p:txBody>
          <a:bodyPr/>
          <a:lstStyle/>
          <a:p>
            <a:r>
              <a:rPr lang="en-US" dirty="0" smtClean="0"/>
              <a:t>August 18, 2011</a:t>
            </a:r>
            <a:endParaRPr lang="en-US" dirty="0"/>
          </a:p>
        </p:txBody>
      </p:sp>
      <p:sp>
        <p:nvSpPr>
          <p:cNvPr id="6" name="Footer Placeholder 5"/>
          <p:cNvSpPr>
            <a:spLocks noGrp="1"/>
          </p:cNvSpPr>
          <p:nvPr>
            <p:ph type="ftr" sz="quarter" idx="11"/>
          </p:nvPr>
        </p:nvSpPr>
        <p:spPr/>
        <p:txBody>
          <a:bodyPr/>
          <a:lstStyle/>
          <a:p>
            <a:r>
              <a:rPr lang="en-US" dirty="0" smtClean="0"/>
              <a:t>Rsync on HP-UX Webinar </a:t>
            </a:r>
            <a:endParaRPr lang="en-US" dirty="0"/>
          </a:p>
        </p:txBody>
      </p:sp>
      <p:sp>
        <p:nvSpPr>
          <p:cNvPr id="5" name="Slide Number Placeholder 4"/>
          <p:cNvSpPr>
            <a:spLocks noGrp="1"/>
          </p:cNvSpPr>
          <p:nvPr>
            <p:ph type="sldNum" sz="quarter" idx="12"/>
          </p:nvPr>
        </p:nvSpPr>
        <p:spPr/>
        <p:txBody>
          <a:bodyPr/>
          <a:lstStyle/>
          <a:p>
            <a:fld id="{5B091371-A282-4AD9-8DE8-3EBAEA8E0AB5}" type="slidenum">
              <a:rPr lang="en-US" smtClean="0"/>
              <a:pPr/>
              <a:t>36</a:t>
            </a:fld>
            <a:endParaRPr lang="en-US"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28625" y="114300"/>
            <a:ext cx="7629525" cy="958596"/>
          </a:xfrm>
        </p:spPr>
        <p:txBody>
          <a:bodyPr/>
          <a:lstStyle/>
          <a:p>
            <a:pPr eaLnBrk="1" hangingPunct="1"/>
            <a:r>
              <a:rPr lang="en-US" sz="3000" dirty="0" smtClean="0">
                <a:solidFill>
                  <a:schemeClr val="bg1"/>
                </a:solidFill>
              </a:rPr>
              <a:t>Rsync and Expanded Remote File List</a:t>
            </a:r>
          </a:p>
        </p:txBody>
      </p:sp>
      <p:sp>
        <p:nvSpPr>
          <p:cNvPr id="45059" name="Rectangle 3"/>
          <p:cNvSpPr>
            <a:spLocks noGrp="1" noChangeArrowheads="1"/>
          </p:cNvSpPr>
          <p:nvPr>
            <p:ph idx="1"/>
          </p:nvPr>
        </p:nvSpPr>
        <p:spPr>
          <a:xfrm>
            <a:off x="400050" y="1207008"/>
            <a:ext cx="8536686" cy="5268405"/>
          </a:xfrm>
        </p:spPr>
        <p:txBody>
          <a:bodyPr/>
          <a:lstStyle/>
          <a:p>
            <a:pPr>
              <a:buNone/>
            </a:pPr>
            <a:endParaRPr lang="en-US" sz="2000" dirty="0" smtClean="0">
              <a:solidFill>
                <a:schemeClr val="bg1"/>
              </a:solidFill>
            </a:endParaRPr>
          </a:p>
          <a:p>
            <a:pPr>
              <a:buNone/>
            </a:pPr>
            <a:r>
              <a:rPr lang="en-US" sz="2400" dirty="0" smtClean="0">
                <a:solidFill>
                  <a:schemeClr val="bg1"/>
                </a:solidFill>
              </a:rPr>
              <a:t>Pass the listing of remote command as list of files to rsync.</a:t>
            </a:r>
          </a:p>
          <a:p>
            <a:pPr>
              <a:buNone/>
            </a:pPr>
            <a:endParaRPr lang="en-AU" sz="2400" dirty="0" smtClean="0">
              <a:solidFill>
                <a:schemeClr val="bg1"/>
              </a:solidFill>
            </a:endParaRPr>
          </a:p>
          <a:p>
            <a:pPr>
              <a:buNone/>
            </a:pPr>
            <a:r>
              <a:rPr lang="en-US" sz="2400" dirty="0" smtClean="0">
                <a:solidFill>
                  <a:schemeClr val="bg1"/>
                </a:solidFill>
              </a:rPr>
              <a:t>The following line will run the find command on the remote </a:t>
            </a:r>
          </a:p>
          <a:p>
            <a:pPr>
              <a:buNone/>
            </a:pPr>
            <a:r>
              <a:rPr lang="en-US" sz="2400" dirty="0" smtClean="0">
                <a:solidFill>
                  <a:schemeClr val="bg1"/>
                </a:solidFill>
              </a:rPr>
              <a:t>machine in the </a:t>
            </a:r>
            <a:r>
              <a:rPr lang="en-US" sz="2400" dirty="0" smtClean="0">
                <a:solidFill>
                  <a:schemeClr val="bg1"/>
                </a:solidFill>
                <a:latin typeface="Courier New" pitchFamily="49" charset="0"/>
                <a:cs typeface="Courier New" pitchFamily="49" charset="0"/>
              </a:rPr>
              <a:t>/remdir </a:t>
            </a:r>
            <a:r>
              <a:rPr lang="en-US" sz="2400" dirty="0" smtClean="0">
                <a:solidFill>
                  <a:schemeClr val="bg1"/>
                </a:solidFill>
              </a:rPr>
              <a:t>directory and rsync all “</a:t>
            </a:r>
            <a:r>
              <a:rPr lang="en-US" sz="2400" dirty="0" smtClean="0">
                <a:solidFill>
                  <a:schemeClr val="bg1"/>
                </a:solidFill>
                <a:latin typeface="Courier New" pitchFamily="49" charset="0"/>
                <a:cs typeface="Courier New" pitchFamily="49" charset="0"/>
              </a:rPr>
              <a:t>*.conf</a:t>
            </a:r>
            <a:r>
              <a:rPr lang="en-US" sz="2400" dirty="0" smtClean="0">
                <a:solidFill>
                  <a:schemeClr val="bg1"/>
                </a:solidFill>
              </a:rPr>
              <a:t>" </a:t>
            </a:r>
          </a:p>
          <a:p>
            <a:pPr>
              <a:buNone/>
            </a:pPr>
            <a:r>
              <a:rPr lang="en-US" sz="2400" dirty="0" smtClean="0">
                <a:solidFill>
                  <a:schemeClr val="bg1"/>
                </a:solidFill>
              </a:rPr>
              <a:t>files it finds to the local machine in the </a:t>
            </a:r>
            <a:r>
              <a:rPr lang="en-US" sz="2400" dirty="0" smtClean="0">
                <a:solidFill>
                  <a:schemeClr val="bg1"/>
                </a:solidFill>
                <a:latin typeface="Courier New" pitchFamily="49" charset="0"/>
                <a:cs typeface="Courier New" pitchFamily="49" charset="0"/>
              </a:rPr>
              <a:t>/somedir </a:t>
            </a:r>
            <a:r>
              <a:rPr lang="en-US" sz="2400" dirty="0" smtClean="0">
                <a:solidFill>
                  <a:schemeClr val="bg1"/>
                </a:solidFill>
              </a:rPr>
              <a:t>directory. </a:t>
            </a:r>
          </a:p>
          <a:p>
            <a:pPr>
              <a:buNone/>
            </a:pPr>
            <a:endParaRPr lang="en-US" sz="2000" dirty="0" smtClean="0">
              <a:solidFill>
                <a:schemeClr val="bg1"/>
              </a:solidFill>
            </a:endParaRPr>
          </a:p>
          <a:p>
            <a:pPr>
              <a:buNone/>
            </a:pPr>
            <a:r>
              <a:rPr lang="en-US" sz="2000" dirty="0" smtClean="0">
                <a:solidFill>
                  <a:schemeClr val="bg1"/>
                </a:solidFill>
              </a:rPr>
              <a:t># </a:t>
            </a:r>
            <a:r>
              <a:rPr lang="en-US" sz="2000" dirty="0" smtClean="0">
                <a:solidFill>
                  <a:schemeClr val="bg1"/>
                </a:solidFill>
                <a:latin typeface="Courier New" pitchFamily="49" charset="0"/>
                <a:cs typeface="Courier New" pitchFamily="49" charset="0"/>
              </a:rPr>
              <a:t>rsync -avR remsrv:'`find /remdir -name "*.[conf]"`‘ \</a:t>
            </a:r>
          </a:p>
          <a:p>
            <a:pPr>
              <a:buNone/>
            </a:pPr>
            <a:r>
              <a:rPr lang="en-US" sz="2000" dirty="0" smtClean="0">
                <a:solidFill>
                  <a:schemeClr val="bg1"/>
                </a:solidFill>
                <a:latin typeface="Courier New" pitchFamily="49" charset="0"/>
                <a:cs typeface="Courier New" pitchFamily="49" charset="0"/>
              </a:rPr>
              <a:t> /somedir/</a:t>
            </a:r>
          </a:p>
        </p:txBody>
      </p:sp>
      <p:sp>
        <p:nvSpPr>
          <p:cNvPr id="4" name="Date Placeholder 3"/>
          <p:cNvSpPr>
            <a:spLocks noGrp="1"/>
          </p:cNvSpPr>
          <p:nvPr>
            <p:ph type="dt" sz="half" idx="10"/>
          </p:nvPr>
        </p:nvSpPr>
        <p:spPr/>
        <p:txBody>
          <a:bodyPr/>
          <a:lstStyle/>
          <a:p>
            <a:r>
              <a:rPr lang="en-US" dirty="0" smtClean="0"/>
              <a:t>August 18, 2011</a:t>
            </a:r>
            <a:endParaRPr lang="en-US" dirty="0"/>
          </a:p>
        </p:txBody>
      </p:sp>
      <p:sp>
        <p:nvSpPr>
          <p:cNvPr id="6" name="Footer Placeholder 5"/>
          <p:cNvSpPr>
            <a:spLocks noGrp="1"/>
          </p:cNvSpPr>
          <p:nvPr>
            <p:ph type="ftr" sz="quarter" idx="11"/>
          </p:nvPr>
        </p:nvSpPr>
        <p:spPr/>
        <p:txBody>
          <a:bodyPr/>
          <a:lstStyle/>
          <a:p>
            <a:r>
              <a:rPr lang="en-US" dirty="0" smtClean="0"/>
              <a:t>Rsync on HP-UX Webinar </a:t>
            </a:r>
            <a:endParaRPr lang="en-US" dirty="0"/>
          </a:p>
        </p:txBody>
      </p:sp>
      <p:sp>
        <p:nvSpPr>
          <p:cNvPr id="5" name="Slide Number Placeholder 4"/>
          <p:cNvSpPr>
            <a:spLocks noGrp="1"/>
          </p:cNvSpPr>
          <p:nvPr>
            <p:ph type="sldNum" sz="quarter" idx="12"/>
          </p:nvPr>
        </p:nvSpPr>
        <p:spPr/>
        <p:txBody>
          <a:bodyPr/>
          <a:lstStyle/>
          <a:p>
            <a:fld id="{5B091371-A282-4AD9-8DE8-3EBAEA8E0AB5}" type="slidenum">
              <a:rPr lang="en-US" smtClean="0"/>
              <a:pPr/>
              <a:t>37</a:t>
            </a:fld>
            <a:endParaRPr lang="en-US"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28625" y="114300"/>
            <a:ext cx="7629525" cy="958596"/>
          </a:xfrm>
        </p:spPr>
        <p:txBody>
          <a:bodyPr/>
          <a:lstStyle/>
          <a:p>
            <a:pPr eaLnBrk="1" hangingPunct="1"/>
            <a:r>
              <a:rPr lang="en-US" sz="3000" dirty="0" smtClean="0">
                <a:solidFill>
                  <a:schemeClr val="bg1"/>
                </a:solidFill>
              </a:rPr>
              <a:t>Rsync and Relative Directory</a:t>
            </a:r>
          </a:p>
        </p:txBody>
      </p:sp>
      <p:sp>
        <p:nvSpPr>
          <p:cNvPr id="45059" name="Rectangle 3"/>
          <p:cNvSpPr>
            <a:spLocks noGrp="1" noChangeArrowheads="1"/>
          </p:cNvSpPr>
          <p:nvPr>
            <p:ph idx="1"/>
          </p:nvPr>
        </p:nvSpPr>
        <p:spPr>
          <a:xfrm>
            <a:off x="400050" y="1207008"/>
            <a:ext cx="8536686" cy="5268405"/>
          </a:xfrm>
        </p:spPr>
        <p:txBody>
          <a:bodyPr/>
          <a:lstStyle/>
          <a:p>
            <a:pPr>
              <a:buNone/>
            </a:pPr>
            <a:endParaRPr lang="en-US" sz="2000" dirty="0" smtClean="0">
              <a:solidFill>
                <a:schemeClr val="bg1"/>
              </a:solidFill>
            </a:endParaRPr>
          </a:p>
          <a:p>
            <a:r>
              <a:rPr lang="en-US" sz="2400" dirty="0" smtClean="0">
                <a:solidFill>
                  <a:schemeClr val="bg1"/>
                </a:solidFill>
              </a:rPr>
              <a:t>If you want the target directory structure to be relative (chroot in a way) you can add flag"</a:t>
            </a:r>
            <a:r>
              <a:rPr lang="en-US" sz="2400" dirty="0" smtClean="0">
                <a:solidFill>
                  <a:schemeClr val="bg1"/>
                </a:solidFill>
                <a:latin typeface="Courier New" pitchFamily="49" charset="0"/>
                <a:cs typeface="Courier New" pitchFamily="49" charset="0"/>
              </a:rPr>
              <a:t>-R</a:t>
            </a:r>
            <a:r>
              <a:rPr lang="en-US" sz="2400" dirty="0" smtClean="0">
                <a:solidFill>
                  <a:schemeClr val="bg1"/>
                </a:solidFill>
              </a:rPr>
              <a:t>". </a:t>
            </a:r>
          </a:p>
          <a:p>
            <a:endParaRPr lang="en-US" sz="2400" dirty="0" smtClean="0">
              <a:solidFill>
                <a:schemeClr val="bg1"/>
              </a:solidFill>
            </a:endParaRPr>
          </a:p>
          <a:p>
            <a:r>
              <a:rPr lang="en-US" sz="2400" dirty="0" smtClean="0">
                <a:solidFill>
                  <a:schemeClr val="bg1"/>
                </a:solidFill>
              </a:rPr>
              <a:t>The directory structure </a:t>
            </a:r>
            <a:r>
              <a:rPr lang="en-US" sz="2400" dirty="0" smtClean="0">
                <a:solidFill>
                  <a:schemeClr val="bg1"/>
                </a:solidFill>
                <a:latin typeface="Courier New" pitchFamily="49" charset="0"/>
                <a:cs typeface="Courier New" pitchFamily="49" charset="0"/>
              </a:rPr>
              <a:t>/mydir/data </a:t>
            </a:r>
            <a:r>
              <a:rPr lang="en-US" sz="2400" dirty="0" smtClean="0">
                <a:solidFill>
                  <a:schemeClr val="bg1"/>
                </a:solidFill>
              </a:rPr>
              <a:t>would then look like </a:t>
            </a:r>
            <a:r>
              <a:rPr lang="en-US" sz="2400" dirty="0" smtClean="0">
                <a:solidFill>
                  <a:schemeClr val="bg1"/>
                </a:solidFill>
                <a:latin typeface="Courier New" pitchFamily="49" charset="0"/>
                <a:cs typeface="Courier New" pitchFamily="49" charset="0"/>
              </a:rPr>
              <a:t>/BACKUP/mydir/data/ </a:t>
            </a:r>
            <a:r>
              <a:rPr lang="en-US" sz="2400" dirty="0" smtClean="0">
                <a:solidFill>
                  <a:schemeClr val="bg1"/>
                </a:solidFill>
              </a:rPr>
              <a:t>as the sync path name starts from / on the source machine:</a:t>
            </a:r>
          </a:p>
          <a:p>
            <a:pPr>
              <a:buNone/>
            </a:pPr>
            <a:endParaRPr lang="en-US" sz="2400" dirty="0" smtClean="0">
              <a:solidFill>
                <a:schemeClr val="bg1"/>
              </a:solidFill>
            </a:endParaRPr>
          </a:p>
          <a:p>
            <a:pPr>
              <a:buNone/>
            </a:pPr>
            <a:r>
              <a:rPr lang="en-US" sz="2400" dirty="0" smtClean="0">
                <a:solidFill>
                  <a:schemeClr val="bg1"/>
                </a:solidFill>
              </a:rPr>
              <a:t># </a:t>
            </a:r>
            <a:r>
              <a:rPr lang="en-US" sz="2400" dirty="0" smtClean="0">
                <a:solidFill>
                  <a:schemeClr val="bg1"/>
                </a:solidFill>
                <a:latin typeface="Courier New" pitchFamily="49" charset="0"/>
                <a:cs typeface="Courier New" pitchFamily="49" charset="0"/>
              </a:rPr>
              <a:t>rsync -Ravx --timeout=30 --delete-excluded \   </a:t>
            </a:r>
          </a:p>
          <a:p>
            <a:pPr>
              <a:buNone/>
            </a:pPr>
            <a:r>
              <a:rPr lang="en-US" sz="2400" dirty="0" smtClean="0">
                <a:solidFill>
                  <a:schemeClr val="bg1"/>
                </a:solidFill>
                <a:latin typeface="Courier New" pitchFamily="49" charset="0"/>
                <a:cs typeface="Courier New" pitchFamily="49" charset="0"/>
              </a:rPr>
              <a:t> user@remsrv:/mydir/data/ /BACKUP/ </a:t>
            </a:r>
            <a:endParaRPr lang="en-US" sz="2000" dirty="0" smtClean="0">
              <a:solidFill>
                <a:schemeClr val="bg1"/>
              </a:solidFill>
              <a:latin typeface="Courier New" pitchFamily="49" charset="0"/>
              <a:cs typeface="Courier New" pitchFamily="49" charset="0"/>
            </a:endParaRPr>
          </a:p>
        </p:txBody>
      </p:sp>
      <p:sp>
        <p:nvSpPr>
          <p:cNvPr id="4" name="Date Placeholder 3"/>
          <p:cNvSpPr>
            <a:spLocks noGrp="1"/>
          </p:cNvSpPr>
          <p:nvPr>
            <p:ph type="dt" sz="half" idx="10"/>
          </p:nvPr>
        </p:nvSpPr>
        <p:spPr/>
        <p:txBody>
          <a:bodyPr/>
          <a:lstStyle/>
          <a:p>
            <a:r>
              <a:rPr lang="en-US" dirty="0" smtClean="0"/>
              <a:t>August 18, 2011</a:t>
            </a:r>
            <a:endParaRPr lang="en-US" dirty="0"/>
          </a:p>
        </p:txBody>
      </p:sp>
      <p:sp>
        <p:nvSpPr>
          <p:cNvPr id="6" name="Footer Placeholder 5"/>
          <p:cNvSpPr>
            <a:spLocks noGrp="1"/>
          </p:cNvSpPr>
          <p:nvPr>
            <p:ph type="ftr" sz="quarter" idx="11"/>
          </p:nvPr>
        </p:nvSpPr>
        <p:spPr/>
        <p:txBody>
          <a:bodyPr/>
          <a:lstStyle/>
          <a:p>
            <a:r>
              <a:rPr lang="en-US" dirty="0" smtClean="0"/>
              <a:t>Rsync on HP-UX Webinar </a:t>
            </a:r>
            <a:endParaRPr lang="en-US" dirty="0"/>
          </a:p>
        </p:txBody>
      </p:sp>
      <p:sp>
        <p:nvSpPr>
          <p:cNvPr id="5" name="Slide Number Placeholder 4"/>
          <p:cNvSpPr>
            <a:spLocks noGrp="1"/>
          </p:cNvSpPr>
          <p:nvPr>
            <p:ph type="sldNum" sz="quarter" idx="12"/>
          </p:nvPr>
        </p:nvSpPr>
        <p:spPr/>
        <p:txBody>
          <a:bodyPr/>
          <a:lstStyle/>
          <a:p>
            <a:fld id="{5B091371-A282-4AD9-8DE8-3EBAEA8E0AB5}" type="slidenum">
              <a:rPr lang="en-US" smtClean="0"/>
              <a:pPr/>
              <a:t>38</a:t>
            </a:fld>
            <a:endParaRPr lang="en-US"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28625" y="114300"/>
            <a:ext cx="7629525" cy="958596"/>
          </a:xfrm>
        </p:spPr>
        <p:txBody>
          <a:bodyPr/>
          <a:lstStyle/>
          <a:p>
            <a:pPr eaLnBrk="1" hangingPunct="1"/>
            <a:r>
              <a:rPr lang="en-US" sz="3000" dirty="0" smtClean="0">
                <a:solidFill>
                  <a:schemeClr val="bg1"/>
                </a:solidFill>
              </a:rPr>
              <a:t>Rsync and “Snapshots”</a:t>
            </a:r>
          </a:p>
        </p:txBody>
      </p:sp>
      <p:sp>
        <p:nvSpPr>
          <p:cNvPr id="45059" name="Rectangle 3"/>
          <p:cNvSpPr>
            <a:spLocks noGrp="1" noChangeArrowheads="1"/>
          </p:cNvSpPr>
          <p:nvPr>
            <p:ph idx="1"/>
          </p:nvPr>
        </p:nvSpPr>
        <p:spPr>
          <a:xfrm>
            <a:off x="400050" y="1207008"/>
            <a:ext cx="8536686" cy="5268405"/>
          </a:xfrm>
        </p:spPr>
        <p:txBody>
          <a:bodyPr/>
          <a:lstStyle/>
          <a:p>
            <a:pPr>
              <a:buNone/>
            </a:pPr>
            <a:endParaRPr lang="en-US" sz="2000" dirty="0" smtClean="0">
              <a:solidFill>
                <a:schemeClr val="bg1"/>
              </a:solidFill>
            </a:endParaRPr>
          </a:p>
          <a:p>
            <a:r>
              <a:rPr lang="en-US" sz="2400" dirty="0" smtClean="0">
                <a:solidFill>
                  <a:schemeClr val="bg1"/>
                </a:solidFill>
              </a:rPr>
              <a:t>Use “</a:t>
            </a:r>
            <a:r>
              <a:rPr lang="en-US" sz="2400" dirty="0" smtClean="0">
                <a:solidFill>
                  <a:schemeClr val="bg1"/>
                </a:solidFill>
                <a:latin typeface="Courier New" pitchFamily="49" charset="0"/>
                <a:cs typeface="Courier New" pitchFamily="49" charset="0"/>
              </a:rPr>
              <a:t>--link-dest” </a:t>
            </a:r>
            <a:r>
              <a:rPr lang="en-US" sz="2400" dirty="0" smtClean="0">
                <a:solidFill>
                  <a:schemeClr val="bg1"/>
                </a:solidFill>
                <a:cs typeface="Courier New" pitchFamily="49" charset="0"/>
              </a:rPr>
              <a:t>option</a:t>
            </a:r>
            <a:r>
              <a:rPr lang="en-US" sz="2400" dirty="0" smtClean="0">
                <a:solidFill>
                  <a:schemeClr val="bg1"/>
                </a:solidFill>
                <a:latin typeface="Courier New" pitchFamily="49" charset="0"/>
                <a:cs typeface="Courier New" pitchFamily="49" charset="0"/>
              </a:rPr>
              <a:t> </a:t>
            </a:r>
            <a:r>
              <a:rPr lang="en-US" sz="2400" dirty="0" smtClean="0">
                <a:solidFill>
                  <a:schemeClr val="bg1"/>
                </a:solidFill>
              </a:rPr>
              <a:t>to create space-efficient snapshot-based backups. It appears to have multiple complete copies of the backed up data (one for each backup run) but files that do not change between runs are hard linked instead of creating new copies, thus saving space.</a:t>
            </a:r>
          </a:p>
          <a:p>
            <a:pPr>
              <a:buNone/>
            </a:pPr>
            <a:endParaRPr lang="en-US" sz="2400" dirty="0" smtClean="0">
              <a:solidFill>
                <a:schemeClr val="bg1"/>
              </a:solidFill>
            </a:endParaRPr>
          </a:p>
          <a:p>
            <a:r>
              <a:rPr lang="en-US" sz="2400" dirty="0" smtClean="0">
                <a:solidFill>
                  <a:schemeClr val="bg1"/>
                </a:solidFill>
              </a:rPr>
              <a:t>The major disadvantage of this technique is that if a file is corrupted due to disk error it is just as corrupt in all snapshots that link to that file. Having offline backups would protect against this possibility.</a:t>
            </a:r>
            <a:endParaRPr lang="en-US" sz="2400" dirty="0">
              <a:solidFill>
                <a:schemeClr val="bg1"/>
              </a:solidFill>
            </a:endParaRPr>
          </a:p>
        </p:txBody>
      </p:sp>
      <p:sp>
        <p:nvSpPr>
          <p:cNvPr id="4" name="Date Placeholder 3"/>
          <p:cNvSpPr>
            <a:spLocks noGrp="1"/>
          </p:cNvSpPr>
          <p:nvPr>
            <p:ph type="dt" sz="half" idx="10"/>
          </p:nvPr>
        </p:nvSpPr>
        <p:spPr/>
        <p:txBody>
          <a:bodyPr/>
          <a:lstStyle/>
          <a:p>
            <a:r>
              <a:rPr lang="en-US" dirty="0" smtClean="0"/>
              <a:t>August 18, 2011</a:t>
            </a:r>
            <a:endParaRPr lang="en-US" dirty="0"/>
          </a:p>
        </p:txBody>
      </p:sp>
      <p:sp>
        <p:nvSpPr>
          <p:cNvPr id="6" name="Footer Placeholder 5"/>
          <p:cNvSpPr>
            <a:spLocks noGrp="1"/>
          </p:cNvSpPr>
          <p:nvPr>
            <p:ph type="ftr" sz="quarter" idx="11"/>
          </p:nvPr>
        </p:nvSpPr>
        <p:spPr/>
        <p:txBody>
          <a:bodyPr/>
          <a:lstStyle/>
          <a:p>
            <a:r>
              <a:rPr lang="en-US" dirty="0" smtClean="0"/>
              <a:t>Rsync on HP-UX Webinar </a:t>
            </a:r>
            <a:endParaRPr lang="en-US" dirty="0"/>
          </a:p>
        </p:txBody>
      </p:sp>
      <p:sp>
        <p:nvSpPr>
          <p:cNvPr id="5" name="Slide Number Placeholder 4"/>
          <p:cNvSpPr>
            <a:spLocks noGrp="1"/>
          </p:cNvSpPr>
          <p:nvPr>
            <p:ph type="sldNum" sz="quarter" idx="12"/>
          </p:nvPr>
        </p:nvSpPr>
        <p:spPr/>
        <p:txBody>
          <a:bodyPr/>
          <a:lstStyle/>
          <a:p>
            <a:fld id="{5B091371-A282-4AD9-8DE8-3EBAEA8E0AB5}" type="slidenum">
              <a:rPr lang="en-US" smtClean="0"/>
              <a:pPr/>
              <a:t>39</a:t>
            </a:fld>
            <a:endParaRPr lang="en-US"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28625" y="114300"/>
            <a:ext cx="7629525" cy="958596"/>
          </a:xfrm>
        </p:spPr>
        <p:txBody>
          <a:bodyPr/>
          <a:lstStyle/>
          <a:p>
            <a:pPr eaLnBrk="1" hangingPunct="1"/>
            <a:r>
              <a:rPr lang="en-US" sz="3000" dirty="0" smtClean="0">
                <a:solidFill>
                  <a:schemeClr val="bg1"/>
                </a:solidFill>
              </a:rPr>
              <a:t>Rsync - File Size and Bandwidth Limits</a:t>
            </a:r>
          </a:p>
        </p:txBody>
      </p:sp>
      <p:sp>
        <p:nvSpPr>
          <p:cNvPr id="45059" name="Rectangle 3"/>
          <p:cNvSpPr>
            <a:spLocks noGrp="1" noChangeArrowheads="1"/>
          </p:cNvSpPr>
          <p:nvPr>
            <p:ph idx="1"/>
          </p:nvPr>
        </p:nvSpPr>
        <p:spPr>
          <a:xfrm>
            <a:off x="400050" y="1308100"/>
            <a:ext cx="8536686" cy="5167313"/>
          </a:xfrm>
        </p:spPr>
        <p:txBody>
          <a:bodyPr/>
          <a:lstStyle/>
          <a:p>
            <a:pPr>
              <a:buNone/>
            </a:pPr>
            <a:r>
              <a:rPr lang="en-US" sz="2400" dirty="0" smtClean="0">
                <a:solidFill>
                  <a:schemeClr val="bg1"/>
                </a:solidFill>
              </a:rPr>
              <a:t>If you need to update a site over a slow link, run two passes </a:t>
            </a:r>
          </a:p>
          <a:p>
            <a:pPr>
              <a:buNone/>
            </a:pPr>
            <a:r>
              <a:rPr lang="en-US" sz="2400" dirty="0" smtClean="0">
                <a:solidFill>
                  <a:schemeClr val="bg1"/>
                </a:solidFill>
              </a:rPr>
              <a:t>of rsync.</a:t>
            </a:r>
          </a:p>
          <a:p>
            <a:pPr>
              <a:buNone/>
            </a:pPr>
            <a:endParaRPr lang="en-US" sz="2000" dirty="0" smtClean="0">
              <a:solidFill>
                <a:schemeClr val="bg1"/>
              </a:solidFill>
            </a:endParaRPr>
          </a:p>
          <a:p>
            <a:r>
              <a:rPr lang="en-US" sz="2400" dirty="0" smtClean="0">
                <a:solidFill>
                  <a:schemeClr val="bg1"/>
                </a:solidFill>
              </a:rPr>
              <a:t>Transfer the small files firstly:</a:t>
            </a:r>
          </a:p>
          <a:p>
            <a:pPr>
              <a:buNone/>
            </a:pPr>
            <a:endParaRPr lang="en-US" sz="2000" dirty="0" smtClean="0">
              <a:solidFill>
                <a:schemeClr val="bg1"/>
              </a:solidFill>
            </a:endParaRPr>
          </a:p>
          <a:p>
            <a:pPr>
              <a:buNone/>
            </a:pPr>
            <a:r>
              <a:rPr lang="en-US" sz="2000" dirty="0" smtClean="0">
                <a:solidFill>
                  <a:schemeClr val="bg1"/>
                </a:solidFill>
              </a:rPr>
              <a:t>	# </a:t>
            </a:r>
            <a:r>
              <a:rPr lang="en-US" sz="2000" dirty="0" smtClean="0">
                <a:solidFill>
                  <a:schemeClr val="bg1"/>
                </a:solidFill>
                <a:latin typeface="Courier New" pitchFamily="49" charset="0"/>
                <a:cs typeface="Courier New" pitchFamily="49" charset="0"/>
              </a:rPr>
              <a:t>rsync -a --max-size=150K /mydir/ remsrv:/somedir/</a:t>
            </a:r>
          </a:p>
          <a:p>
            <a:pPr>
              <a:buNone/>
            </a:pPr>
            <a:endParaRPr lang="en-US" sz="2000" dirty="0" smtClean="0">
              <a:solidFill>
                <a:schemeClr val="bg1"/>
              </a:solidFill>
            </a:endParaRPr>
          </a:p>
          <a:p>
            <a:r>
              <a:rPr lang="en-US" sz="2400" dirty="0" smtClean="0">
                <a:solidFill>
                  <a:schemeClr val="bg1"/>
                </a:solidFill>
              </a:rPr>
              <a:t>Then do the same for the large files and limit bandwidth to 100 </a:t>
            </a:r>
            <a:r>
              <a:rPr lang="en-US" sz="2400" dirty="0" smtClean="0">
                <a:solidFill>
                  <a:schemeClr val="bg1"/>
                </a:solidFill>
                <a:cs typeface="Courier New" pitchFamily="49" charset="0"/>
              </a:rPr>
              <a:t>KBytes per second</a:t>
            </a:r>
            <a:r>
              <a:rPr lang="en-US" sz="2400" dirty="0" smtClean="0">
                <a:solidFill>
                  <a:schemeClr val="bg1"/>
                </a:solidFill>
              </a:rPr>
              <a:t>:</a:t>
            </a:r>
          </a:p>
          <a:p>
            <a:pPr>
              <a:buNone/>
            </a:pPr>
            <a:endParaRPr lang="en-US" sz="2000" dirty="0" smtClean="0">
              <a:solidFill>
                <a:schemeClr val="bg1"/>
              </a:solidFill>
            </a:endParaRPr>
          </a:p>
          <a:p>
            <a:pPr>
              <a:buNone/>
            </a:pPr>
            <a:r>
              <a:rPr lang="en-US" sz="2000" dirty="0" smtClean="0">
                <a:solidFill>
                  <a:schemeClr val="bg1"/>
                </a:solidFill>
              </a:rPr>
              <a:t>	# </a:t>
            </a:r>
            <a:r>
              <a:rPr lang="en-US" sz="2000" dirty="0" smtClean="0">
                <a:solidFill>
                  <a:schemeClr val="bg1"/>
                </a:solidFill>
                <a:latin typeface="Courier New" pitchFamily="49" charset="0"/>
                <a:cs typeface="Courier New" pitchFamily="49" charset="0"/>
              </a:rPr>
              <a:t>rsync -a --min-size=150K --bwlimit=100 \</a:t>
            </a:r>
          </a:p>
          <a:p>
            <a:pPr>
              <a:buNone/>
            </a:pPr>
            <a:r>
              <a:rPr lang="en-US" sz="2000" dirty="0" smtClean="0">
                <a:solidFill>
                  <a:schemeClr val="bg1"/>
                </a:solidFill>
                <a:latin typeface="Courier New" pitchFamily="49" charset="0"/>
                <a:cs typeface="Courier New" pitchFamily="49" charset="0"/>
              </a:rPr>
              <a:t>   /mydir/ remsrv:/somedir/</a:t>
            </a:r>
          </a:p>
          <a:p>
            <a:pPr>
              <a:buNone/>
            </a:pPr>
            <a:endParaRPr lang="en-US" sz="2000" dirty="0" smtClean="0">
              <a:solidFill>
                <a:schemeClr val="bg1"/>
              </a:solidFill>
            </a:endParaRPr>
          </a:p>
        </p:txBody>
      </p:sp>
      <p:sp>
        <p:nvSpPr>
          <p:cNvPr id="4" name="Date Placeholder 3"/>
          <p:cNvSpPr>
            <a:spLocks noGrp="1"/>
          </p:cNvSpPr>
          <p:nvPr>
            <p:ph type="dt" sz="half" idx="10"/>
          </p:nvPr>
        </p:nvSpPr>
        <p:spPr/>
        <p:txBody>
          <a:bodyPr/>
          <a:lstStyle/>
          <a:p>
            <a:r>
              <a:rPr lang="en-US" dirty="0" smtClean="0"/>
              <a:t>August 18, 2011</a:t>
            </a:r>
            <a:endParaRPr lang="en-US" dirty="0"/>
          </a:p>
        </p:txBody>
      </p:sp>
      <p:sp>
        <p:nvSpPr>
          <p:cNvPr id="6" name="Footer Placeholder 5"/>
          <p:cNvSpPr>
            <a:spLocks noGrp="1"/>
          </p:cNvSpPr>
          <p:nvPr>
            <p:ph type="ftr" sz="quarter" idx="11"/>
          </p:nvPr>
        </p:nvSpPr>
        <p:spPr/>
        <p:txBody>
          <a:bodyPr/>
          <a:lstStyle/>
          <a:p>
            <a:r>
              <a:rPr lang="en-US" dirty="0" smtClean="0"/>
              <a:t>Rsync on HP-UX Webinar </a:t>
            </a:r>
            <a:endParaRPr lang="en-US" dirty="0"/>
          </a:p>
        </p:txBody>
      </p:sp>
      <p:sp>
        <p:nvSpPr>
          <p:cNvPr id="5" name="Slide Number Placeholder 4"/>
          <p:cNvSpPr>
            <a:spLocks noGrp="1"/>
          </p:cNvSpPr>
          <p:nvPr>
            <p:ph type="sldNum" sz="quarter" idx="12"/>
          </p:nvPr>
        </p:nvSpPr>
        <p:spPr/>
        <p:txBody>
          <a:bodyPr/>
          <a:lstStyle/>
          <a:p>
            <a:fld id="{5B091371-A282-4AD9-8DE8-3EBAEA8E0AB5}" type="slidenum">
              <a:rPr lang="en-US" smtClean="0"/>
              <a:pPr/>
              <a:t>40</a:t>
            </a:fld>
            <a:endParaRPr lang="en-US"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28625" y="114300"/>
            <a:ext cx="7629525" cy="958596"/>
          </a:xfrm>
        </p:spPr>
        <p:txBody>
          <a:bodyPr/>
          <a:lstStyle/>
          <a:p>
            <a:pPr eaLnBrk="1" hangingPunct="1"/>
            <a:r>
              <a:rPr lang="en-US" sz="3000" dirty="0" smtClean="0">
                <a:solidFill>
                  <a:schemeClr val="bg1"/>
                </a:solidFill>
              </a:rPr>
              <a:t>Rsync – Exclude Files</a:t>
            </a:r>
          </a:p>
        </p:txBody>
      </p:sp>
      <p:sp>
        <p:nvSpPr>
          <p:cNvPr id="45059" name="Rectangle 3"/>
          <p:cNvSpPr>
            <a:spLocks noGrp="1" noChangeArrowheads="1"/>
          </p:cNvSpPr>
          <p:nvPr>
            <p:ph idx="1"/>
          </p:nvPr>
        </p:nvSpPr>
        <p:spPr>
          <a:xfrm>
            <a:off x="400050" y="1422400"/>
            <a:ext cx="8536686" cy="5053013"/>
          </a:xfrm>
        </p:spPr>
        <p:txBody>
          <a:bodyPr/>
          <a:lstStyle/>
          <a:p>
            <a:pPr>
              <a:buNone/>
            </a:pPr>
            <a:r>
              <a:rPr lang="en-AU" sz="2400" dirty="0" smtClean="0">
                <a:solidFill>
                  <a:schemeClr val="bg1"/>
                </a:solidFill>
                <a:cs typeface="Courier New" pitchFamily="49" charset="0"/>
              </a:rPr>
              <a:t>An example how to exclude files and directories from rsync </a:t>
            </a:r>
          </a:p>
          <a:p>
            <a:pPr>
              <a:buNone/>
            </a:pPr>
            <a:r>
              <a:rPr lang="en-AU" sz="2400" dirty="0" smtClean="0">
                <a:solidFill>
                  <a:schemeClr val="bg1"/>
                </a:solidFill>
                <a:cs typeface="Courier New" pitchFamily="49" charset="0"/>
              </a:rPr>
              <a:t>transfer.</a:t>
            </a:r>
            <a:endParaRPr lang="en-US" sz="2400" dirty="0" smtClean="0">
              <a:solidFill>
                <a:schemeClr val="bg1"/>
              </a:solidFill>
              <a:cs typeface="Courier New" pitchFamily="49" charset="0"/>
            </a:endParaRPr>
          </a:p>
          <a:p>
            <a:pPr>
              <a:buNone/>
            </a:pPr>
            <a:endParaRPr lang="en-US" sz="2400" dirty="0" smtClean="0">
              <a:solidFill>
                <a:schemeClr val="bg1"/>
              </a:solidFill>
              <a:latin typeface="Courier New" pitchFamily="49" charset="0"/>
              <a:cs typeface="Courier New" pitchFamily="49" charset="0"/>
            </a:endParaRPr>
          </a:p>
          <a:p>
            <a:pPr>
              <a:buNone/>
            </a:pPr>
            <a:r>
              <a:rPr lang="en-US" sz="2400" dirty="0" smtClean="0">
                <a:solidFill>
                  <a:schemeClr val="bg1"/>
                </a:solidFill>
                <a:latin typeface="Courier New" pitchFamily="49" charset="0"/>
                <a:cs typeface="Courier New" pitchFamily="49" charset="0"/>
              </a:rPr>
              <a:t># </a:t>
            </a:r>
            <a:r>
              <a:rPr lang="en-US" sz="2000" dirty="0" smtClean="0">
                <a:solidFill>
                  <a:schemeClr val="bg1"/>
                </a:solidFill>
                <a:latin typeface="Courier New" pitchFamily="49" charset="0"/>
                <a:cs typeface="Courier New" pitchFamily="49" charset="0"/>
              </a:rPr>
              <a:t>rsync -azhve ssh --stats --progress \</a:t>
            </a:r>
          </a:p>
          <a:p>
            <a:pPr>
              <a:buNone/>
            </a:pPr>
            <a:r>
              <a:rPr lang="en-US" sz="2000" dirty="0" smtClean="0">
                <a:solidFill>
                  <a:schemeClr val="bg1"/>
                </a:solidFill>
                <a:latin typeface="Courier New" pitchFamily="49" charset="0"/>
                <a:cs typeface="Courier New" pitchFamily="49" charset="0"/>
              </a:rPr>
              <a:t>	 --exclude-from '/somedir/EXCLUDE.txt' \</a:t>
            </a:r>
          </a:p>
          <a:p>
            <a:pPr>
              <a:buNone/>
            </a:pPr>
            <a:r>
              <a:rPr lang="en-US" sz="2000" dirty="0" smtClean="0">
                <a:solidFill>
                  <a:schemeClr val="bg1"/>
                </a:solidFill>
                <a:latin typeface="Courier New" pitchFamily="49" charset="0"/>
                <a:cs typeface="Courier New" pitchFamily="49" charset="0"/>
              </a:rPr>
              <a:t>	 --delete-excluded /mydir remsrv:/somedir/</a:t>
            </a:r>
          </a:p>
        </p:txBody>
      </p:sp>
      <p:sp>
        <p:nvSpPr>
          <p:cNvPr id="4" name="Date Placeholder 3"/>
          <p:cNvSpPr>
            <a:spLocks noGrp="1"/>
          </p:cNvSpPr>
          <p:nvPr>
            <p:ph type="dt" sz="half" idx="10"/>
          </p:nvPr>
        </p:nvSpPr>
        <p:spPr/>
        <p:txBody>
          <a:bodyPr/>
          <a:lstStyle/>
          <a:p>
            <a:r>
              <a:rPr lang="en-US" dirty="0" smtClean="0"/>
              <a:t>August 18, 2011</a:t>
            </a:r>
            <a:endParaRPr lang="en-US" dirty="0"/>
          </a:p>
        </p:txBody>
      </p:sp>
      <p:sp>
        <p:nvSpPr>
          <p:cNvPr id="6" name="Footer Placeholder 5"/>
          <p:cNvSpPr>
            <a:spLocks noGrp="1"/>
          </p:cNvSpPr>
          <p:nvPr>
            <p:ph type="ftr" sz="quarter" idx="11"/>
          </p:nvPr>
        </p:nvSpPr>
        <p:spPr/>
        <p:txBody>
          <a:bodyPr/>
          <a:lstStyle/>
          <a:p>
            <a:r>
              <a:rPr lang="en-US" dirty="0" smtClean="0"/>
              <a:t>Rsync on HP-UX Webinar </a:t>
            </a:r>
            <a:endParaRPr lang="en-US" dirty="0"/>
          </a:p>
        </p:txBody>
      </p:sp>
      <p:sp>
        <p:nvSpPr>
          <p:cNvPr id="5" name="Slide Number Placeholder 4"/>
          <p:cNvSpPr>
            <a:spLocks noGrp="1"/>
          </p:cNvSpPr>
          <p:nvPr>
            <p:ph type="sldNum" sz="quarter" idx="12"/>
          </p:nvPr>
        </p:nvSpPr>
        <p:spPr/>
        <p:txBody>
          <a:bodyPr/>
          <a:lstStyle/>
          <a:p>
            <a:fld id="{5B091371-A282-4AD9-8DE8-3EBAEA8E0AB5}" type="slidenum">
              <a:rPr lang="en-US" smtClean="0"/>
              <a:pPr/>
              <a:t>41</a:t>
            </a:fld>
            <a:endParaRPr lang="en-US"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28625" y="114300"/>
            <a:ext cx="7629525" cy="958596"/>
          </a:xfrm>
        </p:spPr>
        <p:txBody>
          <a:bodyPr/>
          <a:lstStyle/>
          <a:p>
            <a:pPr eaLnBrk="1" hangingPunct="1"/>
            <a:r>
              <a:rPr lang="en-US" sz="3000" dirty="0" smtClean="0">
                <a:solidFill>
                  <a:schemeClr val="bg1"/>
                </a:solidFill>
              </a:rPr>
              <a:t>Rsync – Avoid Checksum For Large Files Before Transfer</a:t>
            </a:r>
          </a:p>
        </p:txBody>
      </p:sp>
      <p:sp>
        <p:nvSpPr>
          <p:cNvPr id="45059" name="Rectangle 3"/>
          <p:cNvSpPr>
            <a:spLocks noGrp="1" noChangeArrowheads="1"/>
          </p:cNvSpPr>
          <p:nvPr>
            <p:ph idx="1"/>
          </p:nvPr>
        </p:nvSpPr>
        <p:spPr>
          <a:xfrm>
            <a:off x="400050" y="1207008"/>
            <a:ext cx="8536686" cy="5268405"/>
          </a:xfrm>
        </p:spPr>
        <p:txBody>
          <a:bodyPr/>
          <a:lstStyle/>
          <a:p>
            <a:r>
              <a:rPr lang="en-US" sz="2400" dirty="0" smtClean="0">
                <a:solidFill>
                  <a:schemeClr val="bg1"/>
                </a:solidFill>
              </a:rPr>
              <a:t>It is a common error to use option “-</a:t>
            </a:r>
            <a:r>
              <a:rPr lang="en-US" sz="2400" dirty="0" smtClean="0">
                <a:solidFill>
                  <a:schemeClr val="bg1"/>
                </a:solidFill>
                <a:latin typeface="Courier New" pitchFamily="49" charset="0"/>
                <a:cs typeface="Courier New" pitchFamily="49" charset="0"/>
              </a:rPr>
              <a:t>c</a:t>
            </a:r>
            <a:r>
              <a:rPr lang="en-US" sz="2400" dirty="0" smtClean="0">
                <a:solidFill>
                  <a:schemeClr val="bg1"/>
                </a:solidFill>
              </a:rPr>
              <a:t>” when huge files are transferred. rsync is going to have to read/checksum the entire file, and reading them is going to take a long time, unless the file is stored on SSDs or some very fast storage.</a:t>
            </a:r>
          </a:p>
          <a:p>
            <a:pPr>
              <a:buNone/>
            </a:pPr>
            <a:endParaRPr lang="en-AU" sz="2400" dirty="0" smtClean="0">
              <a:solidFill>
                <a:schemeClr val="bg1"/>
              </a:solidFill>
            </a:endParaRPr>
          </a:p>
          <a:p>
            <a:r>
              <a:rPr lang="en-AU" sz="2400" dirty="0" smtClean="0">
                <a:solidFill>
                  <a:schemeClr val="bg1"/>
                </a:solidFill>
              </a:rPr>
              <a:t>Instead,</a:t>
            </a:r>
            <a:r>
              <a:rPr lang="en-US" sz="2400" dirty="0" smtClean="0">
                <a:solidFill>
                  <a:schemeClr val="bg1"/>
                </a:solidFill>
              </a:rPr>
              <a:t> try:</a:t>
            </a:r>
          </a:p>
          <a:p>
            <a:endParaRPr lang="en-US" sz="2400" dirty="0" smtClean="0">
              <a:solidFill>
                <a:schemeClr val="bg1"/>
              </a:solidFill>
            </a:endParaRPr>
          </a:p>
          <a:p>
            <a:pPr>
              <a:buNone/>
            </a:pPr>
            <a:r>
              <a:rPr lang="en-US" sz="2400" dirty="0" smtClean="0">
                <a:solidFill>
                  <a:schemeClr val="bg1"/>
                </a:solidFill>
              </a:rPr>
              <a:t># </a:t>
            </a:r>
            <a:r>
              <a:rPr lang="en-US" sz="2400" dirty="0" smtClean="0">
                <a:solidFill>
                  <a:schemeClr val="bg1"/>
                </a:solidFill>
                <a:latin typeface="Courier New" pitchFamily="49" charset="0"/>
                <a:cs typeface="Courier New" pitchFamily="49" charset="0"/>
              </a:rPr>
              <a:t>rsync -vhz --partial --inplace …</a:t>
            </a:r>
          </a:p>
          <a:p>
            <a:pPr>
              <a:buNone/>
            </a:pPr>
            <a:r>
              <a:rPr lang="en-US" sz="2400" dirty="0" smtClean="0">
                <a:solidFill>
                  <a:schemeClr val="bg1"/>
                </a:solidFill>
              </a:rPr>
              <a:t> </a:t>
            </a:r>
          </a:p>
          <a:p>
            <a:pPr>
              <a:buNone/>
            </a:pPr>
            <a:r>
              <a:rPr lang="en-US" sz="2400" dirty="0" smtClean="0">
                <a:solidFill>
                  <a:schemeClr val="bg1"/>
                </a:solidFill>
              </a:rPr>
              <a:t>	“-</a:t>
            </a:r>
            <a:r>
              <a:rPr lang="en-US" sz="2400" dirty="0" smtClean="0">
                <a:solidFill>
                  <a:schemeClr val="bg1"/>
                </a:solidFill>
                <a:latin typeface="Courier New" pitchFamily="49" charset="0"/>
                <a:cs typeface="Courier New" pitchFamily="49" charset="0"/>
              </a:rPr>
              <a:t>c</a:t>
            </a:r>
            <a:r>
              <a:rPr lang="en-US" sz="2400" dirty="0" smtClean="0">
                <a:solidFill>
                  <a:schemeClr val="bg1"/>
                </a:solidFill>
              </a:rPr>
              <a:t>” means that it checksums the entire file BEFORE doing any transfers, rather than using the timestamp to see if it has changed, which means reading the whole file twice.</a:t>
            </a:r>
            <a:endParaRPr lang="en-US" sz="1800" dirty="0" smtClean="0">
              <a:solidFill>
                <a:schemeClr val="bg1"/>
              </a:solidFill>
              <a:latin typeface="Courier New" pitchFamily="49" charset="0"/>
              <a:cs typeface="Courier New" pitchFamily="49" charset="0"/>
            </a:endParaRPr>
          </a:p>
        </p:txBody>
      </p:sp>
      <p:sp>
        <p:nvSpPr>
          <p:cNvPr id="4" name="Date Placeholder 3"/>
          <p:cNvSpPr>
            <a:spLocks noGrp="1"/>
          </p:cNvSpPr>
          <p:nvPr>
            <p:ph type="dt" sz="half" idx="10"/>
          </p:nvPr>
        </p:nvSpPr>
        <p:spPr/>
        <p:txBody>
          <a:bodyPr/>
          <a:lstStyle/>
          <a:p>
            <a:r>
              <a:rPr lang="en-US" dirty="0" smtClean="0"/>
              <a:t>August 18, 2011</a:t>
            </a:r>
            <a:endParaRPr lang="en-US" dirty="0"/>
          </a:p>
        </p:txBody>
      </p:sp>
      <p:sp>
        <p:nvSpPr>
          <p:cNvPr id="6" name="Footer Placeholder 5"/>
          <p:cNvSpPr>
            <a:spLocks noGrp="1"/>
          </p:cNvSpPr>
          <p:nvPr>
            <p:ph type="ftr" sz="quarter" idx="11"/>
          </p:nvPr>
        </p:nvSpPr>
        <p:spPr/>
        <p:txBody>
          <a:bodyPr/>
          <a:lstStyle/>
          <a:p>
            <a:r>
              <a:rPr lang="en-US" dirty="0" smtClean="0"/>
              <a:t>Rsync on HP-UX Webinar </a:t>
            </a:r>
            <a:endParaRPr lang="en-US" dirty="0"/>
          </a:p>
        </p:txBody>
      </p:sp>
      <p:sp>
        <p:nvSpPr>
          <p:cNvPr id="5" name="Slide Number Placeholder 4"/>
          <p:cNvSpPr>
            <a:spLocks noGrp="1"/>
          </p:cNvSpPr>
          <p:nvPr>
            <p:ph type="sldNum" sz="quarter" idx="12"/>
          </p:nvPr>
        </p:nvSpPr>
        <p:spPr/>
        <p:txBody>
          <a:bodyPr/>
          <a:lstStyle/>
          <a:p>
            <a:fld id="{5B091371-A282-4AD9-8DE8-3EBAEA8E0AB5}" type="slidenum">
              <a:rPr lang="en-US" smtClean="0"/>
              <a:pPr/>
              <a:t>42</a:t>
            </a:fld>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28625" y="114300"/>
            <a:ext cx="7629525" cy="958596"/>
          </a:xfrm>
        </p:spPr>
        <p:txBody>
          <a:bodyPr/>
          <a:lstStyle/>
          <a:p>
            <a:pPr eaLnBrk="1" hangingPunct="1"/>
            <a:r>
              <a:rPr lang="en-US" sz="3000" dirty="0" smtClean="0">
                <a:solidFill>
                  <a:schemeClr val="bg1"/>
                </a:solidFill>
              </a:rPr>
              <a:t>Rsync and “Clean Shell”</a:t>
            </a:r>
          </a:p>
        </p:txBody>
      </p:sp>
      <p:sp>
        <p:nvSpPr>
          <p:cNvPr id="45059" name="Rectangle 3"/>
          <p:cNvSpPr>
            <a:spLocks noGrp="1" noChangeArrowheads="1"/>
          </p:cNvSpPr>
          <p:nvPr>
            <p:ph idx="1"/>
          </p:nvPr>
        </p:nvSpPr>
        <p:spPr>
          <a:xfrm>
            <a:off x="400050" y="1207008"/>
            <a:ext cx="8536686" cy="5268405"/>
          </a:xfrm>
        </p:spPr>
        <p:txBody>
          <a:bodyPr/>
          <a:lstStyle/>
          <a:p>
            <a:r>
              <a:rPr lang="en-US" sz="2000" dirty="0" smtClean="0">
                <a:solidFill>
                  <a:schemeClr val="bg1"/>
                </a:solidFill>
              </a:rPr>
              <a:t>The "is your shell clean" message and the "protocol mismatch" message are usually caused by having some program or command running in Shell’s profiles (.cshrc, .profile, .kshrc, .bashrc or equivalent) every time when using a remote-shell program (such as ssh or rsh). Data written in this way corrupts the rsync data stream. rsync detects this at startup and produces those error messages. However, if you are using rsync-daemon syntax (</a:t>
            </a:r>
            <a:r>
              <a:rPr lang="en-US" sz="2000" dirty="0" smtClean="0">
                <a:solidFill>
                  <a:schemeClr val="bg1"/>
                </a:solidFill>
                <a:latin typeface="Courier New" pitchFamily="49" charset="0"/>
                <a:cs typeface="Courier New" pitchFamily="49" charset="0"/>
              </a:rPr>
              <a:t>host::path or rsync://</a:t>
            </a:r>
            <a:r>
              <a:rPr lang="en-US" sz="2000" dirty="0" smtClean="0">
                <a:solidFill>
                  <a:schemeClr val="bg1"/>
                </a:solidFill>
              </a:rPr>
              <a:t>) without using a remote-shell program (no </a:t>
            </a:r>
            <a:r>
              <a:rPr lang="en-US" sz="2000" dirty="0" smtClean="0">
                <a:solidFill>
                  <a:schemeClr val="bg1"/>
                </a:solidFill>
                <a:latin typeface="Courier New" pitchFamily="49" charset="0"/>
                <a:cs typeface="Courier New" pitchFamily="49" charset="0"/>
              </a:rPr>
              <a:t>--rsh </a:t>
            </a:r>
            <a:r>
              <a:rPr lang="en-US" sz="2000" dirty="0" smtClean="0">
                <a:solidFill>
                  <a:schemeClr val="bg1"/>
                </a:solidFill>
              </a:rPr>
              <a:t>or </a:t>
            </a:r>
            <a:r>
              <a:rPr lang="en-US" sz="2000" dirty="0" smtClean="0">
                <a:solidFill>
                  <a:schemeClr val="bg1"/>
                </a:solidFill>
                <a:latin typeface="Courier New" pitchFamily="49" charset="0"/>
                <a:cs typeface="Courier New" pitchFamily="49" charset="0"/>
              </a:rPr>
              <a:t>-e</a:t>
            </a:r>
            <a:r>
              <a:rPr lang="en-US" sz="2000" dirty="0" smtClean="0">
                <a:solidFill>
                  <a:schemeClr val="bg1"/>
                </a:solidFill>
              </a:rPr>
              <a:t> option), there is not remote-shell program involved, and the problem is probably caused by an error on the daemon side (so check the daemon logs). To test it:</a:t>
            </a:r>
          </a:p>
          <a:p>
            <a:pPr>
              <a:buNone/>
            </a:pPr>
            <a:endParaRPr lang="en-US" sz="2000" dirty="0" smtClean="0">
              <a:solidFill>
                <a:schemeClr val="bg1"/>
              </a:solidFill>
            </a:endParaRPr>
          </a:p>
          <a:p>
            <a:pPr>
              <a:buNone/>
            </a:pPr>
            <a:r>
              <a:rPr lang="en-US" sz="2000" dirty="0" smtClean="0">
                <a:solidFill>
                  <a:schemeClr val="bg1"/>
                </a:solidFill>
              </a:rPr>
              <a:t>	# </a:t>
            </a:r>
            <a:r>
              <a:rPr lang="en-US" sz="2000" dirty="0" smtClean="0">
                <a:solidFill>
                  <a:schemeClr val="bg1"/>
                </a:solidFill>
                <a:latin typeface="Courier New" pitchFamily="49" charset="0"/>
                <a:cs typeface="Courier New" pitchFamily="49" charset="0"/>
              </a:rPr>
              <a:t>ssh user@myhost.domain.dom /bin/true</a:t>
            </a:r>
          </a:p>
          <a:p>
            <a:pPr>
              <a:buNone/>
            </a:pPr>
            <a:endParaRPr lang="en-US" sz="2000" dirty="0" smtClean="0">
              <a:solidFill>
                <a:schemeClr val="bg1"/>
              </a:solidFill>
            </a:endParaRPr>
          </a:p>
          <a:p>
            <a:pPr>
              <a:buNone/>
            </a:pPr>
            <a:r>
              <a:rPr lang="en-US" sz="2000" dirty="0" smtClean="0">
                <a:solidFill>
                  <a:schemeClr val="bg1"/>
                </a:solidFill>
              </a:rPr>
              <a:t>	The above command should not output anything at all (except an ssh password prompt, if applicable).  If there is any output on stdout, disable whatever is generating that output so that rsync does not get “garbage” trying to talk to the remote rsync.</a:t>
            </a:r>
          </a:p>
          <a:p>
            <a:pPr marL="461963" lvl="1" indent="-347663" eaLnBrk="1" hangingPunct="1">
              <a:lnSpc>
                <a:spcPct val="90000"/>
              </a:lnSpc>
              <a:spcAft>
                <a:spcPct val="0"/>
              </a:spcAft>
              <a:buFont typeface="Futura Bk" pitchFamily="96" charset="0"/>
              <a:buNone/>
              <a:tabLst>
                <a:tab pos="3657600" algn="l"/>
              </a:tabLst>
            </a:pPr>
            <a:endParaRPr lang="en-US" sz="1200" dirty="0" smtClean="0">
              <a:latin typeface="Courier New" pitchFamily="96" charset="0"/>
            </a:endParaRPr>
          </a:p>
        </p:txBody>
      </p:sp>
      <p:sp>
        <p:nvSpPr>
          <p:cNvPr id="4" name="Date Placeholder 3"/>
          <p:cNvSpPr>
            <a:spLocks noGrp="1"/>
          </p:cNvSpPr>
          <p:nvPr>
            <p:ph type="dt" sz="half" idx="10"/>
          </p:nvPr>
        </p:nvSpPr>
        <p:spPr/>
        <p:txBody>
          <a:bodyPr/>
          <a:lstStyle/>
          <a:p>
            <a:r>
              <a:rPr lang="en-US" dirty="0" smtClean="0"/>
              <a:t>August 18, 2011</a:t>
            </a:r>
            <a:endParaRPr lang="en-US" dirty="0"/>
          </a:p>
        </p:txBody>
      </p:sp>
      <p:sp>
        <p:nvSpPr>
          <p:cNvPr id="6" name="Footer Placeholder 5"/>
          <p:cNvSpPr>
            <a:spLocks noGrp="1"/>
          </p:cNvSpPr>
          <p:nvPr>
            <p:ph type="ftr" sz="quarter" idx="11"/>
          </p:nvPr>
        </p:nvSpPr>
        <p:spPr/>
        <p:txBody>
          <a:bodyPr/>
          <a:lstStyle/>
          <a:p>
            <a:r>
              <a:rPr lang="en-US" dirty="0" smtClean="0"/>
              <a:t>Rsync on HP-UX Webinar </a:t>
            </a:r>
            <a:endParaRPr lang="en-US" dirty="0"/>
          </a:p>
        </p:txBody>
      </p:sp>
      <p:sp>
        <p:nvSpPr>
          <p:cNvPr id="5" name="Slide Number Placeholder 4"/>
          <p:cNvSpPr>
            <a:spLocks noGrp="1"/>
          </p:cNvSpPr>
          <p:nvPr>
            <p:ph type="sldNum" sz="quarter" idx="12"/>
          </p:nvPr>
        </p:nvSpPr>
        <p:spPr/>
        <p:txBody>
          <a:bodyPr/>
          <a:lstStyle/>
          <a:p>
            <a:fld id="{5B091371-A282-4AD9-8DE8-3EBAEA8E0AB5}" type="slidenum">
              <a:rPr lang="en-US" smtClean="0"/>
              <a:pPr/>
              <a:t>43</a:t>
            </a:fld>
            <a:endParaRPr lang="en-US"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2"/>
          <p:cNvSpPr>
            <a:spLocks noGrp="1" noChangeArrowheads="1"/>
          </p:cNvSpPr>
          <p:nvPr>
            <p:ph type="title"/>
          </p:nvPr>
        </p:nvSpPr>
        <p:spPr>
          <a:xfrm>
            <a:off x="428625" y="114300"/>
            <a:ext cx="7629525" cy="824484"/>
          </a:xfrm>
        </p:spPr>
        <p:txBody>
          <a:bodyPr/>
          <a:lstStyle/>
          <a:p>
            <a:pPr eaLnBrk="1" hangingPunct="1"/>
            <a:r>
              <a:rPr lang="en-AU" sz="3000" dirty="0" smtClean="0">
                <a:solidFill>
                  <a:schemeClr val="bg1"/>
                </a:solidFill>
              </a:rPr>
              <a:t>Rsync Common Problems</a:t>
            </a:r>
          </a:p>
        </p:txBody>
      </p:sp>
      <p:sp>
        <p:nvSpPr>
          <p:cNvPr id="34821" name="Rectangle 3"/>
          <p:cNvSpPr>
            <a:spLocks noGrp="1" noChangeArrowheads="1"/>
          </p:cNvSpPr>
          <p:nvPr>
            <p:ph idx="1"/>
          </p:nvPr>
        </p:nvSpPr>
        <p:spPr>
          <a:xfrm>
            <a:off x="400050" y="1170432"/>
            <a:ext cx="8500110" cy="5304981"/>
          </a:xfrm>
        </p:spPr>
        <p:txBody>
          <a:bodyPr/>
          <a:lstStyle/>
          <a:p>
            <a:pPr>
              <a:buNone/>
            </a:pPr>
            <a:r>
              <a:rPr lang="en-US" sz="2200" dirty="0" smtClean="0">
                <a:solidFill>
                  <a:schemeClr val="bg1"/>
                </a:solidFill>
              </a:rPr>
              <a:t>Several common causes for a remote rsync process going away:</a:t>
            </a:r>
          </a:p>
          <a:p>
            <a:pPr>
              <a:buNone/>
            </a:pPr>
            <a:r>
              <a:rPr lang="en-US" sz="2200" dirty="0" smtClean="0">
                <a:solidFill>
                  <a:schemeClr val="bg1"/>
                </a:solidFill>
              </a:rPr>
              <a:t> </a:t>
            </a:r>
          </a:p>
          <a:p>
            <a:r>
              <a:rPr lang="en-US" sz="2200" dirty="0" smtClean="0">
                <a:solidFill>
                  <a:schemeClr val="bg1"/>
                </a:solidFill>
              </a:rPr>
              <a:t>The destination disk is full (at least the size of the largest file that needs to be updated available must be in free disk space for the transfer to succeed).</a:t>
            </a:r>
          </a:p>
          <a:p>
            <a:r>
              <a:rPr lang="en-US" sz="2200" dirty="0" smtClean="0">
                <a:solidFill>
                  <a:schemeClr val="bg1"/>
                </a:solidFill>
              </a:rPr>
              <a:t>An idle connection caused a router or remote-shell server to close the connection. </a:t>
            </a:r>
          </a:p>
          <a:p>
            <a:r>
              <a:rPr lang="en-US" sz="2200" dirty="0" smtClean="0">
                <a:solidFill>
                  <a:schemeClr val="bg1"/>
                </a:solidFill>
              </a:rPr>
              <a:t>A network error caused the connection to be dropped. </a:t>
            </a:r>
          </a:p>
          <a:p>
            <a:r>
              <a:rPr lang="en-US" sz="2200" dirty="0" smtClean="0">
                <a:solidFill>
                  <a:schemeClr val="bg1"/>
                </a:solidFill>
              </a:rPr>
              <a:t>The remote rsync executable was not found. </a:t>
            </a:r>
          </a:p>
          <a:p>
            <a:r>
              <a:rPr lang="en-US" sz="2200" dirty="0" smtClean="0">
                <a:solidFill>
                  <a:schemeClr val="bg1"/>
                </a:solidFill>
              </a:rPr>
              <a:t>Remote Shell setup is not working right or is not "clean" (it is sending spurious text to rsync).</a:t>
            </a:r>
          </a:p>
          <a:p>
            <a:r>
              <a:rPr lang="en-US" sz="2200" dirty="0" smtClean="0">
                <a:solidFill>
                  <a:schemeClr val="bg1"/>
                </a:solidFill>
              </a:rPr>
              <a:t>If the problem might be an idle connection getting closed, use a “</a:t>
            </a:r>
            <a:r>
              <a:rPr lang="en-US" sz="2200" dirty="0" smtClean="0">
                <a:solidFill>
                  <a:schemeClr val="bg1"/>
                </a:solidFill>
                <a:latin typeface="Courier New" pitchFamily="49" charset="0"/>
                <a:cs typeface="Courier New" pitchFamily="49" charset="0"/>
              </a:rPr>
              <a:t>--timeout</a:t>
            </a:r>
            <a:r>
              <a:rPr lang="en-US" sz="2200" dirty="0" smtClean="0">
                <a:solidFill>
                  <a:schemeClr val="bg1"/>
                </a:solidFill>
              </a:rPr>
              <a:t>” option (newer rsync versions send keep-alive messages during periods of no activity).</a:t>
            </a:r>
          </a:p>
          <a:p>
            <a:pPr>
              <a:buNone/>
            </a:pPr>
            <a:endParaRPr lang="en-AU" dirty="0" smtClean="0">
              <a:solidFill>
                <a:schemeClr val="bg1"/>
              </a:solidFill>
              <a:latin typeface="Courier New" pitchFamily="49" charset="0"/>
              <a:cs typeface="Courier New" pitchFamily="49" charset="0"/>
            </a:endParaRPr>
          </a:p>
        </p:txBody>
      </p:sp>
      <p:sp>
        <p:nvSpPr>
          <p:cNvPr id="4" name="Date Placeholder 3"/>
          <p:cNvSpPr>
            <a:spLocks noGrp="1"/>
          </p:cNvSpPr>
          <p:nvPr>
            <p:ph type="dt" sz="half" idx="10"/>
          </p:nvPr>
        </p:nvSpPr>
        <p:spPr/>
        <p:txBody>
          <a:bodyPr/>
          <a:lstStyle/>
          <a:p>
            <a:r>
              <a:rPr lang="en-US" dirty="0" smtClean="0"/>
              <a:t>August 18, 2011</a:t>
            </a:r>
            <a:endParaRPr lang="en-US" dirty="0"/>
          </a:p>
        </p:txBody>
      </p:sp>
      <p:sp>
        <p:nvSpPr>
          <p:cNvPr id="6" name="Footer Placeholder 5"/>
          <p:cNvSpPr>
            <a:spLocks noGrp="1"/>
          </p:cNvSpPr>
          <p:nvPr>
            <p:ph type="ftr" sz="quarter" idx="11"/>
          </p:nvPr>
        </p:nvSpPr>
        <p:spPr/>
        <p:txBody>
          <a:bodyPr/>
          <a:lstStyle/>
          <a:p>
            <a:r>
              <a:rPr lang="en-US" dirty="0" smtClean="0"/>
              <a:t>Rsync on HP-UX Webinar </a:t>
            </a:r>
            <a:endParaRPr lang="en-US" dirty="0"/>
          </a:p>
        </p:txBody>
      </p:sp>
      <p:sp>
        <p:nvSpPr>
          <p:cNvPr id="5" name="Slide Number Placeholder 4"/>
          <p:cNvSpPr>
            <a:spLocks noGrp="1"/>
          </p:cNvSpPr>
          <p:nvPr>
            <p:ph type="sldNum" sz="quarter" idx="12"/>
          </p:nvPr>
        </p:nvSpPr>
        <p:spPr/>
        <p:txBody>
          <a:bodyPr/>
          <a:lstStyle/>
          <a:p>
            <a:fld id="{5B091371-A282-4AD9-8DE8-3EBAEA8E0AB5}" type="slidenum">
              <a:rPr lang="en-US" smtClean="0"/>
              <a:pPr/>
              <a:t>44</a:t>
            </a:fld>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238540" y="253514"/>
            <a:ext cx="7724360" cy="806660"/>
          </a:xfrm>
        </p:spPr>
        <p:txBody>
          <a:bodyPr>
            <a:noAutofit/>
          </a:bodyPr>
          <a:lstStyle/>
          <a:p>
            <a:pPr>
              <a:defRPr/>
            </a:pPr>
            <a:r>
              <a:rPr lang="en-US" sz="3000" dirty="0" smtClean="0">
                <a:solidFill>
                  <a:schemeClr val="bg1"/>
                </a:solidFill>
              </a:rPr>
              <a:t> Rsync Performance Analysis and Tuning </a:t>
            </a:r>
            <a:endParaRPr lang="en-US" sz="3000" dirty="0">
              <a:solidFill>
                <a:schemeClr val="bg1"/>
              </a:solidFill>
            </a:endParaRPr>
          </a:p>
        </p:txBody>
      </p:sp>
      <p:sp>
        <p:nvSpPr>
          <p:cNvPr id="4" name="Rectangle 3"/>
          <p:cNvSpPr txBox="1">
            <a:spLocks noChangeArrowheads="1"/>
          </p:cNvSpPr>
          <p:nvPr/>
        </p:nvSpPr>
        <p:spPr>
          <a:xfrm>
            <a:off x="344488" y="1884363"/>
            <a:ext cx="8558212" cy="2547938"/>
          </a:xfrm>
          <a:prstGeom prst="rect">
            <a:avLst/>
          </a:prstGeom>
        </p:spPr>
        <p:txBody>
          <a:bodyPr/>
          <a:lstStyle/>
          <a:p>
            <a:pPr marL="273050" indent="-273050" eaLnBrk="0" hangingPunct="0">
              <a:spcBef>
                <a:spcPct val="20000"/>
              </a:spcBef>
              <a:buClr>
                <a:srgbClr val="0BD0D9"/>
              </a:buClr>
              <a:buSzPct val="95000"/>
              <a:defRPr/>
            </a:pPr>
            <a:r>
              <a:rPr lang="en-US" sz="2800" dirty="0">
                <a:latin typeface="+mn-lt"/>
              </a:rPr>
              <a:t>             </a:t>
            </a:r>
            <a:r>
              <a:rPr lang="en-US" sz="2800" dirty="0">
                <a:solidFill>
                  <a:schemeClr val="bg1"/>
                </a:solidFill>
                <a:latin typeface="+mn-lt"/>
              </a:rPr>
              <a:t>There is </a:t>
            </a:r>
            <a:r>
              <a:rPr lang="en-US" sz="2800" dirty="0" smtClean="0">
                <a:solidFill>
                  <a:schemeClr val="bg1"/>
                </a:solidFill>
                <a:latin typeface="+mn-lt"/>
              </a:rPr>
              <a:t>no </a:t>
            </a:r>
            <a:r>
              <a:rPr lang="en-US" sz="2800" dirty="0">
                <a:solidFill>
                  <a:schemeClr val="bg1"/>
                </a:solidFill>
                <a:latin typeface="+mn-lt"/>
              </a:rPr>
              <a:t>s</a:t>
            </a:r>
            <a:r>
              <a:rPr lang="en-US" sz="2800" dirty="0" smtClean="0">
                <a:solidFill>
                  <a:schemeClr val="bg1"/>
                </a:solidFill>
                <a:latin typeface="+mn-lt"/>
              </a:rPr>
              <a:t>ilver bullet!</a:t>
            </a:r>
          </a:p>
          <a:p>
            <a:pPr marL="273050" indent="-273050" eaLnBrk="0" hangingPunct="0">
              <a:spcBef>
                <a:spcPct val="20000"/>
              </a:spcBef>
              <a:buClr>
                <a:srgbClr val="0BD0D9"/>
              </a:buClr>
              <a:buSzPct val="95000"/>
              <a:defRPr/>
            </a:pPr>
            <a:endParaRPr lang="en-US" sz="2800" dirty="0" smtClean="0">
              <a:solidFill>
                <a:schemeClr val="bg1"/>
              </a:solidFill>
              <a:latin typeface="+mn-lt"/>
            </a:endParaRPr>
          </a:p>
          <a:p>
            <a:pPr marL="273050" indent="-273050" eaLnBrk="0" hangingPunct="0">
              <a:spcBef>
                <a:spcPct val="20000"/>
              </a:spcBef>
              <a:buClr>
                <a:srgbClr val="0BD0D9"/>
              </a:buClr>
              <a:buSzPct val="95000"/>
              <a:defRPr/>
            </a:pPr>
            <a:r>
              <a:rPr lang="en-AU" sz="2800" dirty="0" smtClean="0">
                <a:solidFill>
                  <a:schemeClr val="bg1"/>
                </a:solidFill>
                <a:latin typeface="+mn-lt"/>
              </a:rPr>
              <a:t>Test everything and rsync will certainly bring benefits.</a:t>
            </a:r>
            <a:endParaRPr lang="en-US" sz="2800" dirty="0" smtClean="0">
              <a:solidFill>
                <a:schemeClr val="bg1"/>
              </a:solidFill>
              <a:latin typeface="+mn-lt"/>
            </a:endParaRPr>
          </a:p>
          <a:p>
            <a:pPr marL="273050" indent="-273050" eaLnBrk="0" hangingPunct="0">
              <a:spcBef>
                <a:spcPct val="20000"/>
              </a:spcBef>
              <a:buClr>
                <a:srgbClr val="0BD0D9"/>
              </a:buClr>
              <a:buSzPct val="95000"/>
              <a:defRPr/>
            </a:pPr>
            <a:endParaRPr lang="en-AU" sz="4400" dirty="0" smtClean="0">
              <a:solidFill>
                <a:schemeClr val="bg1"/>
              </a:solidFill>
              <a:latin typeface="+mn-lt"/>
            </a:endParaRPr>
          </a:p>
        </p:txBody>
      </p:sp>
      <p:sp>
        <p:nvSpPr>
          <p:cNvPr id="5" name="Date Placeholder 3"/>
          <p:cNvSpPr>
            <a:spLocks noGrp="1"/>
          </p:cNvSpPr>
          <p:nvPr>
            <p:ph type="dt" sz="half" idx="10"/>
          </p:nvPr>
        </p:nvSpPr>
        <p:spPr>
          <a:xfrm>
            <a:off x="593725" y="6629400"/>
            <a:ext cx="1463675" cy="219075"/>
          </a:xfrm>
        </p:spPr>
        <p:txBody>
          <a:bodyPr/>
          <a:lstStyle/>
          <a:p>
            <a:r>
              <a:rPr lang="en-US" dirty="0" smtClean="0"/>
              <a:t>August 18, 2011</a:t>
            </a:r>
            <a:endParaRPr lang="en-US" dirty="0"/>
          </a:p>
        </p:txBody>
      </p:sp>
      <p:sp>
        <p:nvSpPr>
          <p:cNvPr id="6" name="Footer Placeholder 5"/>
          <p:cNvSpPr>
            <a:spLocks noGrp="1"/>
          </p:cNvSpPr>
          <p:nvPr>
            <p:ph type="ftr" sz="quarter" idx="11"/>
          </p:nvPr>
        </p:nvSpPr>
        <p:spPr>
          <a:xfrm>
            <a:off x="2133600" y="6629400"/>
            <a:ext cx="4876800" cy="219075"/>
          </a:xfrm>
        </p:spPr>
        <p:txBody>
          <a:bodyPr/>
          <a:lstStyle/>
          <a:p>
            <a:r>
              <a:rPr lang="en-US" dirty="0" smtClean="0"/>
              <a:t>Rsync on HP-UX Webinar </a:t>
            </a:r>
            <a:endParaRPr lang="en-US" dirty="0"/>
          </a:p>
        </p:txBody>
      </p:sp>
      <p:sp>
        <p:nvSpPr>
          <p:cNvPr id="7" name="Slide Number Placeholder 4"/>
          <p:cNvSpPr>
            <a:spLocks noGrp="1"/>
          </p:cNvSpPr>
          <p:nvPr>
            <p:ph type="sldNum" sz="quarter" idx="12"/>
          </p:nvPr>
        </p:nvSpPr>
        <p:spPr>
          <a:xfrm>
            <a:off x="8229600" y="6629400"/>
            <a:ext cx="762000" cy="219075"/>
          </a:xfrm>
        </p:spPr>
        <p:txBody>
          <a:bodyPr/>
          <a:lstStyle/>
          <a:p>
            <a:fld id="{5B091371-A282-4AD9-8DE8-3EBAEA8E0AB5}" type="slidenum">
              <a:rPr lang="en-US" smtClean="0"/>
              <a:pPr/>
              <a:t>45</a:t>
            </a:fld>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p:cTn id="7" dur="500" decel="50000" fill="hold">
                                          <p:stCondLst>
                                            <p:cond delay="0"/>
                                          </p:stCondLst>
                                        </p:cTn>
                                        <p:tgtEl>
                                          <p:spTgt spid="4">
                                            <p:txEl>
                                              <p:pRg st="0" end="0"/>
                                            </p:txEl>
                                          </p:spTgt>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4">
                                            <p:txEl>
                                              <p:pRg st="0" end="0"/>
                                            </p:txEl>
                                          </p:spTgt>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4">
                                            <p:txEl>
                                              <p:pRg st="0" end="0"/>
                                            </p:txEl>
                                          </p:spTgt>
                                        </p:tgtEl>
                                        <p:attrNameLst>
                                          <p:attrName>ppt_w</p:attrName>
                                        </p:attrNameLst>
                                      </p:cBhvr>
                                      <p:tavLst>
                                        <p:tav tm="0">
                                          <p:val>
                                            <p:strVal val="#ppt_w*.05"/>
                                          </p:val>
                                        </p:tav>
                                        <p:tav tm="100000">
                                          <p:val>
                                            <p:strVal val="#ppt_w"/>
                                          </p:val>
                                        </p:tav>
                                      </p:tavLst>
                                    </p:anim>
                                    <p:anim calcmode="lin" valueType="num">
                                      <p:cBhvr>
                                        <p:cTn id="10" dur="1000" fill="hold"/>
                                        <p:tgtEl>
                                          <p:spTgt spid="4">
                                            <p:txEl>
                                              <p:pRg st="0" end="0"/>
                                            </p:txEl>
                                          </p:spTgt>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4">
                                            <p:txEl>
                                              <p:pRg st="0" end="0"/>
                                            </p:txEl>
                                          </p:spTgt>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4">
                                            <p:txEl>
                                              <p:pRg st="0" end="0"/>
                                            </p:txEl>
                                          </p:spTgt>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4">
                                            <p:txEl>
                                              <p:pRg st="0" end="0"/>
                                            </p:txEl>
                                          </p:spTgt>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4">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grpId="0" nodeType="clickEffect">
                                  <p:stCondLst>
                                    <p:cond delay="0"/>
                                  </p:stCondLst>
                                  <p:childTnLst>
                                    <p:set>
                                      <p:cBhvr>
                                        <p:cTn id="18" dur="1" fill="hold">
                                          <p:stCondLst>
                                            <p:cond delay="0"/>
                                          </p:stCondLst>
                                        </p:cTn>
                                        <p:tgtEl>
                                          <p:spTgt spid="4">
                                            <p:txEl>
                                              <p:pRg st="2" end="2"/>
                                            </p:txEl>
                                          </p:spTgt>
                                        </p:tgtEl>
                                        <p:attrNameLst>
                                          <p:attrName>style.visibility</p:attrName>
                                        </p:attrNameLst>
                                      </p:cBhvr>
                                      <p:to>
                                        <p:strVal val="visible"/>
                                      </p:to>
                                    </p:set>
                                    <p:anim calcmode="lin" valueType="num">
                                      <p:cBhvr>
                                        <p:cTn id="19" dur="500" decel="50000" fill="hold">
                                          <p:stCondLst>
                                            <p:cond delay="0"/>
                                          </p:stCondLst>
                                        </p:cTn>
                                        <p:tgtEl>
                                          <p:spTgt spid="4">
                                            <p:txEl>
                                              <p:pRg st="2" end="2"/>
                                            </p:txEl>
                                          </p:spTgt>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4">
                                            <p:txEl>
                                              <p:pRg st="2" end="2"/>
                                            </p:txEl>
                                          </p:spTgt>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4">
                                            <p:txEl>
                                              <p:pRg st="2" end="2"/>
                                            </p:txEl>
                                          </p:spTgt>
                                        </p:tgtEl>
                                        <p:attrNameLst>
                                          <p:attrName>ppt_w</p:attrName>
                                        </p:attrNameLst>
                                      </p:cBhvr>
                                      <p:tavLst>
                                        <p:tav tm="0">
                                          <p:val>
                                            <p:strVal val="#ppt_w*.05"/>
                                          </p:val>
                                        </p:tav>
                                        <p:tav tm="100000">
                                          <p:val>
                                            <p:strVal val="#ppt_w"/>
                                          </p:val>
                                        </p:tav>
                                      </p:tavLst>
                                    </p:anim>
                                    <p:anim calcmode="lin" valueType="num">
                                      <p:cBhvr>
                                        <p:cTn id="22" dur="1000" fill="hold"/>
                                        <p:tgtEl>
                                          <p:spTgt spid="4">
                                            <p:txEl>
                                              <p:pRg st="2" end="2"/>
                                            </p:txEl>
                                          </p:spTgt>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4">
                                            <p:txEl>
                                              <p:pRg st="2" end="2"/>
                                            </p:txEl>
                                          </p:spTgt>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4">
                                            <p:txEl>
                                              <p:pRg st="2" end="2"/>
                                            </p:txEl>
                                          </p:spTgt>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4">
                                            <p:txEl>
                                              <p:pRg st="2" end="2"/>
                                            </p:txEl>
                                          </p:spTgt>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0003" name="Rectangle 3"/>
          <p:cNvSpPr>
            <a:spLocks noGrp="1" noChangeArrowheads="1"/>
          </p:cNvSpPr>
          <p:nvPr>
            <p:ph type="subTitle" idx="1"/>
          </p:nvPr>
        </p:nvSpPr>
        <p:spPr/>
        <p:txBody>
          <a:bodyPr/>
          <a:lstStyle/>
          <a:p>
            <a:r>
              <a:rPr lang="en-US" dirty="0">
                <a:solidFill>
                  <a:schemeClr val="tx1"/>
                </a:solidFill>
              </a:rPr>
              <a:t>Dusan Baljevic</a:t>
            </a:r>
          </a:p>
          <a:p>
            <a:r>
              <a:rPr lang="en-US" dirty="0">
                <a:solidFill>
                  <a:schemeClr val="tx1"/>
                </a:solidFill>
              </a:rPr>
              <a:t>Sydney, Australia</a:t>
            </a:r>
          </a:p>
          <a:p>
            <a:endParaRPr lang="en-US" dirty="0">
              <a:solidFill>
                <a:schemeClr val="tx1"/>
              </a:solidFill>
            </a:endParaRPr>
          </a:p>
          <a:p>
            <a:endParaRPr lang="en-US" dirty="0"/>
          </a:p>
        </p:txBody>
      </p:sp>
      <p:sp>
        <p:nvSpPr>
          <p:cNvPr id="640002" name="Rectangle 2"/>
          <p:cNvSpPr>
            <a:spLocks noGrp="1" noChangeArrowheads="1"/>
          </p:cNvSpPr>
          <p:nvPr>
            <p:ph type="ctrTitle"/>
          </p:nvPr>
        </p:nvSpPr>
        <p:spPr/>
        <p:txBody>
          <a:bodyPr/>
          <a:lstStyle/>
          <a:p>
            <a:r>
              <a:rPr lang="en-US" altLang="ja-JP" dirty="0">
                <a:ea typeface="ＭＳ Ｐゴシック" pitchFamily="34" charset="-128"/>
              </a:rPr>
              <a:t>      Thank You!</a:t>
            </a:r>
            <a:br>
              <a:rPr lang="en-US" altLang="ja-JP" dirty="0">
                <a:ea typeface="ＭＳ Ｐゴシック" pitchFamily="34" charset="-128"/>
              </a:rPr>
            </a:br>
            <a:r>
              <a:rPr lang="en-US" altLang="ja-JP" dirty="0">
                <a:ea typeface="ＭＳ Ｐゴシック" pitchFamily="34" charset="-128"/>
              </a:rPr>
              <a:t/>
            </a:r>
            <a:br>
              <a:rPr lang="en-US" altLang="ja-JP" dirty="0">
                <a:ea typeface="ＭＳ Ｐゴシック" pitchFamily="34" charset="-128"/>
              </a:rPr>
            </a:br>
            <a:endParaRPr lang="en-US" sz="2000"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0003" name="Rectangle 3"/>
          <p:cNvSpPr>
            <a:spLocks noGrp="1" noChangeArrowheads="1"/>
          </p:cNvSpPr>
          <p:nvPr>
            <p:ph type="subTitle" idx="1"/>
          </p:nvPr>
        </p:nvSpPr>
        <p:spPr/>
        <p:txBody>
          <a:bodyPr/>
          <a:lstStyle/>
          <a:p>
            <a:r>
              <a:rPr lang="en-US" dirty="0">
                <a:solidFill>
                  <a:schemeClr val="tx1"/>
                </a:solidFill>
              </a:rPr>
              <a:t>Dusan Baljevic</a:t>
            </a:r>
          </a:p>
          <a:p>
            <a:r>
              <a:rPr lang="en-US" dirty="0">
                <a:solidFill>
                  <a:schemeClr val="tx1"/>
                </a:solidFill>
              </a:rPr>
              <a:t>Sydney, Australia</a:t>
            </a:r>
          </a:p>
          <a:p>
            <a:endParaRPr lang="en-US" dirty="0">
              <a:solidFill>
                <a:schemeClr val="tx1"/>
              </a:solidFill>
            </a:endParaRPr>
          </a:p>
          <a:p>
            <a:endParaRPr lang="en-US" dirty="0"/>
          </a:p>
        </p:txBody>
      </p:sp>
      <p:sp>
        <p:nvSpPr>
          <p:cNvPr id="640002" name="Rectangle 2"/>
          <p:cNvSpPr>
            <a:spLocks noGrp="1" noChangeArrowheads="1"/>
          </p:cNvSpPr>
          <p:nvPr>
            <p:ph type="ctrTitle"/>
          </p:nvPr>
        </p:nvSpPr>
        <p:spPr/>
        <p:txBody>
          <a:bodyPr/>
          <a:lstStyle/>
          <a:p>
            <a:r>
              <a:rPr lang="en-US" altLang="ja-JP" dirty="0">
                <a:ea typeface="ＭＳ Ｐゴシック" pitchFamily="34" charset="-128"/>
              </a:rPr>
              <a:t>      </a:t>
            </a:r>
            <a:r>
              <a:rPr lang="en-US" altLang="ja-JP" dirty="0" smtClean="0">
                <a:ea typeface="ＭＳ Ｐゴシック" pitchFamily="34" charset="-128"/>
              </a:rPr>
              <a:t>Appendix</a:t>
            </a:r>
            <a:r>
              <a:rPr lang="en-US" altLang="ja-JP" dirty="0">
                <a:ea typeface="ＭＳ Ｐゴシック" pitchFamily="34" charset="-128"/>
              </a:rPr>
              <a:t/>
            </a:r>
            <a:br>
              <a:rPr lang="en-US" altLang="ja-JP" dirty="0">
                <a:ea typeface="ＭＳ Ｐゴシック" pitchFamily="34" charset="-128"/>
              </a:rPr>
            </a:br>
            <a:r>
              <a:rPr lang="en-US" altLang="ja-JP" dirty="0">
                <a:ea typeface="ＭＳ Ｐゴシック" pitchFamily="34" charset="-128"/>
              </a:rPr>
              <a:t/>
            </a:r>
            <a:br>
              <a:rPr lang="en-US" altLang="ja-JP" dirty="0">
                <a:ea typeface="ＭＳ Ｐゴシック" pitchFamily="34" charset="-128"/>
              </a:rPr>
            </a:br>
            <a:endParaRPr lang="en-US" sz="2000" dirty="0"/>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28625" y="114300"/>
            <a:ext cx="7629525" cy="946404"/>
          </a:xfrm>
        </p:spPr>
        <p:txBody>
          <a:bodyPr/>
          <a:lstStyle/>
          <a:p>
            <a:pPr eaLnBrk="1" hangingPunct="1"/>
            <a:r>
              <a:rPr lang="en-AU" sz="3000" dirty="0" smtClean="0">
                <a:solidFill>
                  <a:schemeClr val="bg1"/>
                </a:solidFill>
              </a:rPr>
              <a:t>Rsync Command-line Options – Part 1</a:t>
            </a:r>
            <a:endParaRPr lang="en-US" sz="3000" dirty="0" smtClean="0">
              <a:solidFill>
                <a:schemeClr val="bg1"/>
              </a:solidFill>
            </a:endParaRPr>
          </a:p>
        </p:txBody>
      </p:sp>
      <p:sp>
        <p:nvSpPr>
          <p:cNvPr id="39939" name="Rectangle 3"/>
          <p:cNvSpPr>
            <a:spLocks noGrp="1" noChangeArrowheads="1"/>
          </p:cNvSpPr>
          <p:nvPr>
            <p:ph idx="1"/>
          </p:nvPr>
        </p:nvSpPr>
        <p:spPr>
          <a:xfrm>
            <a:off x="400050" y="1511300"/>
            <a:ext cx="8743950" cy="4943288"/>
          </a:xfrm>
        </p:spPr>
        <p:txBody>
          <a:bodyPr/>
          <a:lstStyle/>
          <a:p>
            <a:pPr>
              <a:buNone/>
            </a:pPr>
            <a:r>
              <a:rPr lang="en-US" sz="1800" dirty="0" smtClean="0">
                <a:solidFill>
                  <a:schemeClr val="bg1"/>
                </a:solidFill>
              </a:rPr>
              <a:t>Usage: rsync [OPTION]... SRC [SRC]... DEST</a:t>
            </a:r>
          </a:p>
          <a:p>
            <a:pPr>
              <a:buNone/>
            </a:pPr>
            <a:r>
              <a:rPr lang="en-US" sz="1800" dirty="0" smtClean="0">
                <a:solidFill>
                  <a:schemeClr val="bg1"/>
                </a:solidFill>
              </a:rPr>
              <a:t>  or   rsync [OPTION]... SRC [SRC]... [USER@]HOST:DEST</a:t>
            </a:r>
          </a:p>
          <a:p>
            <a:pPr>
              <a:buNone/>
            </a:pPr>
            <a:r>
              <a:rPr lang="en-US" sz="1800" dirty="0" smtClean="0">
                <a:solidFill>
                  <a:schemeClr val="bg1"/>
                </a:solidFill>
              </a:rPr>
              <a:t>  or   rsync [OPTION]... SRC [SRC]... [USER@]HOST::DEST</a:t>
            </a:r>
          </a:p>
          <a:p>
            <a:pPr>
              <a:buNone/>
            </a:pPr>
            <a:r>
              <a:rPr lang="en-US" sz="1800" dirty="0" smtClean="0">
                <a:solidFill>
                  <a:schemeClr val="bg1"/>
                </a:solidFill>
              </a:rPr>
              <a:t>  or   rsync [OPTION]... SRC [SRC]... rsync://[USER@]HOST[:PORT]/DEST</a:t>
            </a:r>
          </a:p>
          <a:p>
            <a:pPr>
              <a:buNone/>
            </a:pPr>
            <a:r>
              <a:rPr lang="en-US" sz="1800" dirty="0" smtClean="0">
                <a:solidFill>
                  <a:schemeClr val="bg1"/>
                </a:solidFill>
              </a:rPr>
              <a:t>  or   rsync [OPTION]... [USER@]HOST:SRC [DEST]</a:t>
            </a:r>
          </a:p>
          <a:p>
            <a:pPr>
              <a:buNone/>
            </a:pPr>
            <a:r>
              <a:rPr lang="en-US" sz="1800" dirty="0" smtClean="0">
                <a:solidFill>
                  <a:schemeClr val="bg1"/>
                </a:solidFill>
              </a:rPr>
              <a:t>  or   rsync [OPTION]... [USER@]HOST::SRC [DEST]</a:t>
            </a:r>
          </a:p>
          <a:p>
            <a:pPr>
              <a:buNone/>
            </a:pPr>
            <a:r>
              <a:rPr lang="en-US" sz="1800" dirty="0" smtClean="0">
                <a:solidFill>
                  <a:schemeClr val="bg1"/>
                </a:solidFill>
              </a:rPr>
              <a:t>  or   rsync [OPTION]... rsync://[USER@]HOST[:PORT]/SRC [DEST]</a:t>
            </a:r>
          </a:p>
          <a:p>
            <a:pPr>
              <a:buNone/>
            </a:pPr>
            <a:endParaRPr lang="en-US" sz="1800" dirty="0" smtClean="0">
              <a:solidFill>
                <a:schemeClr val="bg1"/>
              </a:solidFill>
            </a:endParaRPr>
          </a:p>
          <a:p>
            <a:pPr>
              <a:buNone/>
            </a:pPr>
            <a:r>
              <a:rPr lang="en-US" sz="1800" dirty="0" smtClean="0">
                <a:solidFill>
                  <a:schemeClr val="bg1"/>
                </a:solidFill>
              </a:rPr>
              <a:t>The ':' usages connect via remote shell, while '::' &amp; 'rsync://' usages connect</a:t>
            </a:r>
          </a:p>
          <a:p>
            <a:pPr>
              <a:buNone/>
            </a:pPr>
            <a:r>
              <a:rPr lang="en-US" sz="1800" dirty="0" smtClean="0">
                <a:solidFill>
                  <a:schemeClr val="bg1"/>
                </a:solidFill>
              </a:rPr>
              <a:t>to an rsync daemon, and require SRC or DEST to start with a module name.</a:t>
            </a:r>
          </a:p>
        </p:txBody>
      </p:sp>
      <p:sp>
        <p:nvSpPr>
          <p:cNvPr id="4" name="Date Placeholder 3"/>
          <p:cNvSpPr>
            <a:spLocks noGrp="1"/>
          </p:cNvSpPr>
          <p:nvPr>
            <p:ph type="dt" sz="half" idx="10"/>
          </p:nvPr>
        </p:nvSpPr>
        <p:spPr/>
        <p:txBody>
          <a:bodyPr/>
          <a:lstStyle/>
          <a:p>
            <a:r>
              <a:rPr lang="en-US" dirty="0" smtClean="0"/>
              <a:t>August 18, 2011</a:t>
            </a:r>
            <a:endParaRPr lang="en-US" dirty="0"/>
          </a:p>
        </p:txBody>
      </p:sp>
      <p:sp>
        <p:nvSpPr>
          <p:cNvPr id="6" name="Footer Placeholder 5"/>
          <p:cNvSpPr>
            <a:spLocks noGrp="1"/>
          </p:cNvSpPr>
          <p:nvPr>
            <p:ph type="ftr" sz="quarter" idx="11"/>
          </p:nvPr>
        </p:nvSpPr>
        <p:spPr/>
        <p:txBody>
          <a:bodyPr/>
          <a:lstStyle/>
          <a:p>
            <a:r>
              <a:rPr lang="en-US" dirty="0" smtClean="0"/>
              <a:t>Appendix- Rsync on HP-UX Webinar </a:t>
            </a:r>
            <a:endParaRPr lang="en-US" dirty="0"/>
          </a:p>
        </p:txBody>
      </p:sp>
      <p:sp>
        <p:nvSpPr>
          <p:cNvPr id="5" name="Slide Number Placeholder 4"/>
          <p:cNvSpPr>
            <a:spLocks noGrp="1"/>
          </p:cNvSpPr>
          <p:nvPr>
            <p:ph type="sldNum" sz="quarter" idx="12"/>
          </p:nvPr>
        </p:nvSpPr>
        <p:spPr/>
        <p:txBody>
          <a:bodyPr/>
          <a:lstStyle/>
          <a:p>
            <a:fld id="{5B091371-A282-4AD9-8DE8-3EBAEA8E0AB5}" type="slidenum">
              <a:rPr lang="en-US" smtClean="0"/>
              <a:pPr/>
              <a:t>48</a:t>
            </a:fld>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28625" y="114300"/>
            <a:ext cx="7629525" cy="946404"/>
          </a:xfrm>
        </p:spPr>
        <p:txBody>
          <a:bodyPr/>
          <a:lstStyle/>
          <a:p>
            <a:pPr eaLnBrk="1" hangingPunct="1"/>
            <a:r>
              <a:rPr lang="en-AU" sz="3000" dirty="0" smtClean="0">
                <a:solidFill>
                  <a:schemeClr val="bg1"/>
                </a:solidFill>
              </a:rPr>
              <a:t>Rsync Command-line Options – Part 2</a:t>
            </a:r>
            <a:endParaRPr lang="en-US" sz="3000" dirty="0" smtClean="0">
              <a:solidFill>
                <a:schemeClr val="bg1"/>
              </a:solidFill>
            </a:endParaRPr>
          </a:p>
        </p:txBody>
      </p:sp>
      <p:sp>
        <p:nvSpPr>
          <p:cNvPr id="39939" name="Rectangle 3"/>
          <p:cNvSpPr>
            <a:spLocks noGrp="1" noChangeArrowheads="1"/>
          </p:cNvSpPr>
          <p:nvPr>
            <p:ph idx="1"/>
          </p:nvPr>
        </p:nvSpPr>
        <p:spPr>
          <a:xfrm>
            <a:off x="400050" y="1295400"/>
            <a:ext cx="8743950" cy="5372100"/>
          </a:xfrm>
        </p:spPr>
        <p:txBody>
          <a:bodyPr/>
          <a:lstStyle/>
          <a:p>
            <a:pPr>
              <a:buNone/>
            </a:pPr>
            <a:r>
              <a:rPr lang="en-US" sz="1400" dirty="0" smtClean="0">
                <a:solidFill>
                  <a:schemeClr val="bg1"/>
                </a:solidFill>
                <a:latin typeface="Courier New" pitchFamily="49" charset="0"/>
                <a:cs typeface="Courier New" pitchFamily="49" charset="0"/>
              </a:rPr>
              <a:t>Options</a:t>
            </a:r>
          </a:p>
          <a:p>
            <a:pPr>
              <a:buNone/>
            </a:pPr>
            <a:r>
              <a:rPr lang="en-US" sz="1400" dirty="0" smtClean="0">
                <a:solidFill>
                  <a:schemeClr val="bg1"/>
                </a:solidFill>
                <a:latin typeface="Courier New" pitchFamily="49" charset="0"/>
                <a:cs typeface="Courier New" pitchFamily="49" charset="0"/>
              </a:rPr>
              <a:t> -v, --verbose               increase verbosity</a:t>
            </a:r>
          </a:p>
          <a:p>
            <a:pPr>
              <a:buNone/>
            </a:pPr>
            <a:r>
              <a:rPr lang="en-US" sz="1400" dirty="0" smtClean="0">
                <a:solidFill>
                  <a:schemeClr val="bg1"/>
                </a:solidFill>
                <a:latin typeface="Courier New" pitchFamily="49" charset="0"/>
                <a:cs typeface="Courier New" pitchFamily="49" charset="0"/>
              </a:rPr>
              <a:t> -q, --quiet                 suppress non-error messages</a:t>
            </a:r>
          </a:p>
          <a:p>
            <a:pPr>
              <a:buNone/>
            </a:pPr>
            <a:r>
              <a:rPr lang="en-US" sz="1400" dirty="0" smtClean="0">
                <a:solidFill>
                  <a:schemeClr val="bg1"/>
                </a:solidFill>
                <a:latin typeface="Courier New" pitchFamily="49" charset="0"/>
                <a:cs typeface="Courier New" pitchFamily="49" charset="0"/>
              </a:rPr>
              <a:t>     --no-motd               suppress daemon-mode MOTD (see manpage caveat)</a:t>
            </a:r>
          </a:p>
          <a:p>
            <a:pPr>
              <a:buNone/>
            </a:pPr>
            <a:r>
              <a:rPr lang="en-US" sz="1400" dirty="0" smtClean="0">
                <a:solidFill>
                  <a:schemeClr val="bg1"/>
                </a:solidFill>
                <a:latin typeface="Courier New" pitchFamily="49" charset="0"/>
                <a:cs typeface="Courier New" pitchFamily="49" charset="0"/>
              </a:rPr>
              <a:t> -c, --checksum              skip based on checksum, not mod-time &amp; size</a:t>
            </a:r>
          </a:p>
          <a:p>
            <a:pPr>
              <a:buNone/>
            </a:pPr>
            <a:r>
              <a:rPr lang="en-US" sz="1400" dirty="0" smtClean="0">
                <a:solidFill>
                  <a:schemeClr val="bg1"/>
                </a:solidFill>
                <a:latin typeface="Courier New" pitchFamily="49" charset="0"/>
                <a:cs typeface="Courier New" pitchFamily="49" charset="0"/>
              </a:rPr>
              <a:t> -a, --archive               archive mode; equals -rlptgoD (no -H,-A,-X)</a:t>
            </a:r>
          </a:p>
          <a:p>
            <a:pPr>
              <a:buNone/>
            </a:pPr>
            <a:r>
              <a:rPr lang="en-US" sz="1400" dirty="0" smtClean="0">
                <a:solidFill>
                  <a:schemeClr val="bg1"/>
                </a:solidFill>
                <a:latin typeface="Courier New" pitchFamily="49" charset="0"/>
                <a:cs typeface="Courier New" pitchFamily="49" charset="0"/>
              </a:rPr>
              <a:t>     --no-OPTION             turn off an implied OPTION (e.g. --no-D)</a:t>
            </a:r>
          </a:p>
          <a:p>
            <a:pPr>
              <a:buNone/>
            </a:pPr>
            <a:r>
              <a:rPr lang="en-US" sz="1400" dirty="0" smtClean="0">
                <a:solidFill>
                  <a:schemeClr val="bg1"/>
                </a:solidFill>
                <a:latin typeface="Courier New" pitchFamily="49" charset="0"/>
                <a:cs typeface="Courier New" pitchFamily="49" charset="0"/>
              </a:rPr>
              <a:t> -r, --recursive             recurse into directories</a:t>
            </a:r>
          </a:p>
          <a:p>
            <a:pPr>
              <a:buNone/>
            </a:pPr>
            <a:r>
              <a:rPr lang="en-US" sz="1400" dirty="0" smtClean="0">
                <a:solidFill>
                  <a:schemeClr val="bg1"/>
                </a:solidFill>
                <a:latin typeface="Courier New" pitchFamily="49" charset="0"/>
                <a:cs typeface="Courier New" pitchFamily="49" charset="0"/>
              </a:rPr>
              <a:t> -R, --relative              use relative path names</a:t>
            </a:r>
          </a:p>
          <a:p>
            <a:pPr>
              <a:buNone/>
            </a:pPr>
            <a:r>
              <a:rPr lang="en-US" sz="1400" dirty="0" smtClean="0">
                <a:solidFill>
                  <a:schemeClr val="bg1"/>
                </a:solidFill>
                <a:latin typeface="Courier New" pitchFamily="49" charset="0"/>
                <a:cs typeface="Courier New" pitchFamily="49" charset="0"/>
              </a:rPr>
              <a:t>     --no-implied-dirs       don't send implied dirs with --relative</a:t>
            </a:r>
          </a:p>
          <a:p>
            <a:pPr>
              <a:buNone/>
            </a:pPr>
            <a:r>
              <a:rPr lang="en-US" sz="1400" dirty="0" smtClean="0">
                <a:solidFill>
                  <a:schemeClr val="bg1"/>
                </a:solidFill>
                <a:latin typeface="Courier New" pitchFamily="49" charset="0"/>
                <a:cs typeface="Courier New" pitchFamily="49" charset="0"/>
              </a:rPr>
              <a:t> -b, --backup                make backups (see --suffix &amp; --backup-dir)</a:t>
            </a:r>
          </a:p>
          <a:p>
            <a:pPr>
              <a:buNone/>
            </a:pPr>
            <a:r>
              <a:rPr lang="en-US" sz="1400" dirty="0" smtClean="0">
                <a:solidFill>
                  <a:schemeClr val="bg1"/>
                </a:solidFill>
                <a:latin typeface="Courier New" pitchFamily="49" charset="0"/>
                <a:cs typeface="Courier New" pitchFamily="49" charset="0"/>
              </a:rPr>
              <a:t>     --backup-dir=DIR        make backups into hierarchy based in DIR</a:t>
            </a:r>
          </a:p>
          <a:p>
            <a:pPr>
              <a:buNone/>
            </a:pPr>
            <a:r>
              <a:rPr lang="en-US" sz="1400" dirty="0" smtClean="0">
                <a:solidFill>
                  <a:schemeClr val="bg1"/>
                </a:solidFill>
                <a:latin typeface="Courier New" pitchFamily="49" charset="0"/>
                <a:cs typeface="Courier New" pitchFamily="49" charset="0"/>
              </a:rPr>
              <a:t>     --suffix=SUFFIX         set backup suffix (default ~ w/o --backup-dir)</a:t>
            </a:r>
          </a:p>
          <a:p>
            <a:pPr>
              <a:buNone/>
            </a:pPr>
            <a:r>
              <a:rPr lang="en-US" sz="1400" dirty="0" smtClean="0">
                <a:solidFill>
                  <a:schemeClr val="bg1"/>
                </a:solidFill>
                <a:latin typeface="Courier New" pitchFamily="49" charset="0"/>
                <a:cs typeface="Courier New" pitchFamily="49" charset="0"/>
              </a:rPr>
              <a:t> -u, --update                skip files that are newer on the receiver</a:t>
            </a:r>
          </a:p>
          <a:p>
            <a:pPr>
              <a:buNone/>
            </a:pPr>
            <a:r>
              <a:rPr lang="en-US" sz="1400" dirty="0" smtClean="0">
                <a:solidFill>
                  <a:schemeClr val="bg1"/>
                </a:solidFill>
                <a:latin typeface="Courier New" pitchFamily="49" charset="0"/>
                <a:cs typeface="Courier New" pitchFamily="49" charset="0"/>
              </a:rPr>
              <a:t>     --inplace               update destination files in-place (SEE MAN PAGE)</a:t>
            </a:r>
          </a:p>
          <a:p>
            <a:pPr>
              <a:buNone/>
            </a:pPr>
            <a:r>
              <a:rPr lang="en-US" sz="1400" dirty="0" smtClean="0">
                <a:solidFill>
                  <a:schemeClr val="bg1"/>
                </a:solidFill>
                <a:latin typeface="Courier New" pitchFamily="49" charset="0"/>
                <a:cs typeface="Courier New" pitchFamily="49" charset="0"/>
              </a:rPr>
              <a:t>     --append                append data onto shorter files</a:t>
            </a:r>
          </a:p>
          <a:p>
            <a:pPr>
              <a:buNone/>
            </a:pPr>
            <a:r>
              <a:rPr lang="en-US" sz="1400" dirty="0" smtClean="0">
                <a:solidFill>
                  <a:schemeClr val="bg1"/>
                </a:solidFill>
                <a:latin typeface="Courier New" pitchFamily="49" charset="0"/>
                <a:cs typeface="Courier New" pitchFamily="49" charset="0"/>
              </a:rPr>
              <a:t>     --append-verify         like --append, but with old data in file checksum</a:t>
            </a:r>
          </a:p>
        </p:txBody>
      </p:sp>
      <p:sp>
        <p:nvSpPr>
          <p:cNvPr id="4" name="Date Placeholder 3"/>
          <p:cNvSpPr>
            <a:spLocks noGrp="1"/>
          </p:cNvSpPr>
          <p:nvPr>
            <p:ph type="dt" sz="half" idx="10"/>
          </p:nvPr>
        </p:nvSpPr>
        <p:spPr/>
        <p:txBody>
          <a:bodyPr/>
          <a:lstStyle/>
          <a:p>
            <a:r>
              <a:rPr lang="en-US" dirty="0" smtClean="0"/>
              <a:t>August 18, 2011</a:t>
            </a:r>
            <a:endParaRPr lang="en-US" dirty="0"/>
          </a:p>
        </p:txBody>
      </p:sp>
      <p:sp>
        <p:nvSpPr>
          <p:cNvPr id="6" name="Footer Placeholder 5"/>
          <p:cNvSpPr>
            <a:spLocks noGrp="1"/>
          </p:cNvSpPr>
          <p:nvPr>
            <p:ph type="ftr" sz="quarter" idx="11"/>
          </p:nvPr>
        </p:nvSpPr>
        <p:spPr/>
        <p:txBody>
          <a:bodyPr/>
          <a:lstStyle/>
          <a:p>
            <a:r>
              <a:rPr lang="en-US" dirty="0" smtClean="0"/>
              <a:t>Appendix- Rsync on HP-UX Webinar </a:t>
            </a:r>
            <a:endParaRPr lang="en-US" dirty="0"/>
          </a:p>
        </p:txBody>
      </p:sp>
      <p:sp>
        <p:nvSpPr>
          <p:cNvPr id="5" name="Slide Number Placeholder 4"/>
          <p:cNvSpPr>
            <a:spLocks noGrp="1"/>
          </p:cNvSpPr>
          <p:nvPr>
            <p:ph type="sldNum" sz="quarter" idx="12"/>
          </p:nvPr>
        </p:nvSpPr>
        <p:spPr/>
        <p:txBody>
          <a:bodyPr/>
          <a:lstStyle/>
          <a:p>
            <a:fld id="{5B091371-A282-4AD9-8DE8-3EBAEA8E0AB5}" type="slidenum">
              <a:rPr lang="en-US" smtClean="0"/>
              <a:pPr/>
              <a:t>49</a:t>
            </a:fld>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28625" y="114300"/>
            <a:ext cx="7629525" cy="946404"/>
          </a:xfrm>
        </p:spPr>
        <p:txBody>
          <a:bodyPr/>
          <a:lstStyle/>
          <a:p>
            <a:pPr eaLnBrk="1" hangingPunct="1"/>
            <a:r>
              <a:rPr lang="en-AU" sz="3000" dirty="0" smtClean="0">
                <a:solidFill>
                  <a:schemeClr val="bg1"/>
                </a:solidFill>
              </a:rPr>
              <a:t>Rsync Command-line Options – Part 3</a:t>
            </a:r>
            <a:endParaRPr lang="en-US" sz="3000" dirty="0" smtClean="0">
              <a:solidFill>
                <a:schemeClr val="bg1"/>
              </a:solidFill>
            </a:endParaRPr>
          </a:p>
        </p:txBody>
      </p:sp>
      <p:sp>
        <p:nvSpPr>
          <p:cNvPr id="39939" name="Rectangle 3"/>
          <p:cNvSpPr>
            <a:spLocks noGrp="1" noChangeArrowheads="1"/>
          </p:cNvSpPr>
          <p:nvPr>
            <p:ph idx="1"/>
          </p:nvPr>
        </p:nvSpPr>
        <p:spPr>
          <a:xfrm>
            <a:off x="400050" y="1511300"/>
            <a:ext cx="8743950" cy="4943288"/>
          </a:xfrm>
        </p:spPr>
        <p:txBody>
          <a:bodyPr/>
          <a:lstStyle/>
          <a:p>
            <a:pPr>
              <a:buNone/>
            </a:pPr>
            <a:r>
              <a:rPr lang="en-US" sz="1400" dirty="0" smtClean="0">
                <a:solidFill>
                  <a:schemeClr val="bg1"/>
                </a:solidFill>
                <a:latin typeface="Courier New" pitchFamily="49" charset="0"/>
                <a:cs typeface="Courier New" pitchFamily="49" charset="0"/>
              </a:rPr>
              <a:t>Options</a:t>
            </a:r>
          </a:p>
          <a:p>
            <a:pPr>
              <a:buNone/>
            </a:pPr>
            <a:r>
              <a:rPr lang="en-US" sz="1400" dirty="0" smtClean="0">
                <a:solidFill>
                  <a:schemeClr val="bg1"/>
                </a:solidFill>
                <a:latin typeface="Courier New" pitchFamily="49" charset="0"/>
                <a:cs typeface="Courier New" pitchFamily="49" charset="0"/>
              </a:rPr>
              <a:t> -d, --dirs                  transfer directories without recursing</a:t>
            </a:r>
          </a:p>
          <a:p>
            <a:pPr>
              <a:buNone/>
            </a:pPr>
            <a:r>
              <a:rPr lang="en-US" sz="1400" dirty="0" smtClean="0">
                <a:solidFill>
                  <a:schemeClr val="bg1"/>
                </a:solidFill>
                <a:latin typeface="Courier New" pitchFamily="49" charset="0"/>
                <a:cs typeface="Courier New" pitchFamily="49" charset="0"/>
              </a:rPr>
              <a:t> -l, --links                 copy symlinks as symlinks</a:t>
            </a:r>
          </a:p>
          <a:p>
            <a:pPr>
              <a:buNone/>
            </a:pPr>
            <a:r>
              <a:rPr lang="en-US" sz="1400" dirty="0" smtClean="0">
                <a:solidFill>
                  <a:schemeClr val="bg1"/>
                </a:solidFill>
                <a:latin typeface="Courier New" pitchFamily="49" charset="0"/>
                <a:cs typeface="Courier New" pitchFamily="49" charset="0"/>
              </a:rPr>
              <a:t> -L, --copy-links            transform symlink into referent file/dir</a:t>
            </a:r>
          </a:p>
          <a:p>
            <a:pPr>
              <a:buNone/>
            </a:pPr>
            <a:r>
              <a:rPr lang="en-US" sz="1400" dirty="0" smtClean="0">
                <a:solidFill>
                  <a:schemeClr val="bg1"/>
                </a:solidFill>
                <a:latin typeface="Courier New" pitchFamily="49" charset="0"/>
                <a:cs typeface="Courier New" pitchFamily="49" charset="0"/>
              </a:rPr>
              <a:t>     --copy-unsafe-links     only "unsafe" symlinks are transformed</a:t>
            </a:r>
          </a:p>
          <a:p>
            <a:pPr>
              <a:buNone/>
            </a:pPr>
            <a:r>
              <a:rPr lang="en-US" sz="1400" dirty="0" smtClean="0">
                <a:solidFill>
                  <a:schemeClr val="bg1"/>
                </a:solidFill>
                <a:latin typeface="Courier New" pitchFamily="49" charset="0"/>
                <a:cs typeface="Courier New" pitchFamily="49" charset="0"/>
              </a:rPr>
              <a:t>     --safe-links            ignore symlinks that point outside the source tree</a:t>
            </a:r>
          </a:p>
          <a:p>
            <a:pPr>
              <a:buNone/>
            </a:pPr>
            <a:r>
              <a:rPr lang="en-US" sz="1400" dirty="0" smtClean="0">
                <a:solidFill>
                  <a:schemeClr val="bg1"/>
                </a:solidFill>
                <a:latin typeface="Courier New" pitchFamily="49" charset="0"/>
                <a:cs typeface="Courier New" pitchFamily="49" charset="0"/>
              </a:rPr>
              <a:t> -k, --copy-dirlinks         transform symlink to a dir into referent dir</a:t>
            </a:r>
          </a:p>
          <a:p>
            <a:pPr>
              <a:buNone/>
            </a:pPr>
            <a:r>
              <a:rPr lang="en-US" sz="1400" dirty="0" smtClean="0">
                <a:solidFill>
                  <a:schemeClr val="bg1"/>
                </a:solidFill>
                <a:latin typeface="Courier New" pitchFamily="49" charset="0"/>
                <a:cs typeface="Courier New" pitchFamily="49" charset="0"/>
              </a:rPr>
              <a:t> -K, --keep-dirlinks         treat symlinked dir on receiver as dir</a:t>
            </a:r>
          </a:p>
          <a:p>
            <a:pPr>
              <a:buNone/>
            </a:pPr>
            <a:r>
              <a:rPr lang="en-US" sz="1400" dirty="0" smtClean="0">
                <a:solidFill>
                  <a:schemeClr val="bg1"/>
                </a:solidFill>
                <a:latin typeface="Courier New" pitchFamily="49" charset="0"/>
                <a:cs typeface="Courier New" pitchFamily="49" charset="0"/>
              </a:rPr>
              <a:t> -H, --hard-links            preserve hard links</a:t>
            </a:r>
          </a:p>
          <a:p>
            <a:pPr>
              <a:buNone/>
            </a:pPr>
            <a:r>
              <a:rPr lang="en-US" sz="1400" dirty="0" smtClean="0">
                <a:solidFill>
                  <a:schemeClr val="bg1"/>
                </a:solidFill>
                <a:latin typeface="Courier New" pitchFamily="49" charset="0"/>
                <a:cs typeface="Courier New" pitchFamily="49" charset="0"/>
              </a:rPr>
              <a:t> -p, --perms                 preserve permissions</a:t>
            </a:r>
          </a:p>
          <a:p>
            <a:pPr>
              <a:buNone/>
            </a:pPr>
            <a:r>
              <a:rPr lang="en-US" sz="1400" dirty="0" smtClean="0">
                <a:solidFill>
                  <a:schemeClr val="bg1"/>
                </a:solidFill>
                <a:latin typeface="Courier New" pitchFamily="49" charset="0"/>
                <a:cs typeface="Courier New" pitchFamily="49" charset="0"/>
              </a:rPr>
              <a:t> -E, --executability         preserve the file's executability</a:t>
            </a:r>
          </a:p>
          <a:p>
            <a:pPr>
              <a:buNone/>
            </a:pPr>
            <a:r>
              <a:rPr lang="en-US" sz="1400" dirty="0" smtClean="0">
                <a:solidFill>
                  <a:schemeClr val="bg1"/>
                </a:solidFill>
                <a:latin typeface="Courier New" pitchFamily="49" charset="0"/>
                <a:cs typeface="Courier New" pitchFamily="49" charset="0"/>
              </a:rPr>
              <a:t>     --chmod=CHMOD           affect file and/or directory permissions</a:t>
            </a:r>
          </a:p>
          <a:p>
            <a:pPr>
              <a:buNone/>
            </a:pPr>
            <a:r>
              <a:rPr lang="en-US" sz="1400" dirty="0" smtClean="0">
                <a:solidFill>
                  <a:schemeClr val="bg1"/>
                </a:solidFill>
                <a:latin typeface="Courier New" pitchFamily="49" charset="0"/>
                <a:cs typeface="Courier New" pitchFamily="49" charset="0"/>
              </a:rPr>
              <a:t> -A, --acls                  preserve ACLs (implies --perms)</a:t>
            </a:r>
          </a:p>
          <a:p>
            <a:pPr>
              <a:buNone/>
            </a:pPr>
            <a:r>
              <a:rPr lang="en-US" sz="1400" dirty="0" smtClean="0">
                <a:solidFill>
                  <a:schemeClr val="bg1"/>
                </a:solidFill>
                <a:latin typeface="Courier New" pitchFamily="49" charset="0"/>
                <a:cs typeface="Courier New" pitchFamily="49" charset="0"/>
              </a:rPr>
              <a:t> -o, --owner                 preserve owner (super-user only)</a:t>
            </a:r>
          </a:p>
          <a:p>
            <a:pPr>
              <a:buNone/>
            </a:pPr>
            <a:r>
              <a:rPr lang="en-US" sz="1400" dirty="0" smtClean="0">
                <a:solidFill>
                  <a:schemeClr val="bg1"/>
                </a:solidFill>
                <a:latin typeface="Courier New" pitchFamily="49" charset="0"/>
                <a:cs typeface="Courier New" pitchFamily="49" charset="0"/>
              </a:rPr>
              <a:t> -g, --group                 preserve group</a:t>
            </a:r>
          </a:p>
          <a:p>
            <a:pPr>
              <a:buNone/>
            </a:pPr>
            <a:r>
              <a:rPr lang="en-US" sz="1400" dirty="0" smtClean="0">
                <a:solidFill>
                  <a:schemeClr val="bg1"/>
                </a:solidFill>
                <a:latin typeface="Courier New" pitchFamily="49" charset="0"/>
                <a:cs typeface="Courier New" pitchFamily="49" charset="0"/>
              </a:rPr>
              <a:t>     --devices               preserve device files (super-user only)</a:t>
            </a:r>
          </a:p>
          <a:p>
            <a:pPr>
              <a:buNone/>
            </a:pPr>
            <a:r>
              <a:rPr lang="en-US" sz="1400" dirty="0" smtClean="0">
                <a:solidFill>
                  <a:schemeClr val="bg1"/>
                </a:solidFill>
                <a:latin typeface="Courier New" pitchFamily="49" charset="0"/>
                <a:cs typeface="Courier New" pitchFamily="49" charset="0"/>
              </a:rPr>
              <a:t>     --specials              preserve special files</a:t>
            </a:r>
          </a:p>
        </p:txBody>
      </p:sp>
      <p:sp>
        <p:nvSpPr>
          <p:cNvPr id="4" name="Date Placeholder 3"/>
          <p:cNvSpPr>
            <a:spLocks noGrp="1"/>
          </p:cNvSpPr>
          <p:nvPr>
            <p:ph type="dt" sz="half" idx="10"/>
          </p:nvPr>
        </p:nvSpPr>
        <p:spPr/>
        <p:txBody>
          <a:bodyPr/>
          <a:lstStyle/>
          <a:p>
            <a:r>
              <a:rPr lang="en-US" dirty="0" smtClean="0"/>
              <a:t>August 18, 2011</a:t>
            </a:r>
            <a:endParaRPr lang="en-US" dirty="0"/>
          </a:p>
        </p:txBody>
      </p:sp>
      <p:sp>
        <p:nvSpPr>
          <p:cNvPr id="6" name="Footer Placeholder 5"/>
          <p:cNvSpPr>
            <a:spLocks noGrp="1"/>
          </p:cNvSpPr>
          <p:nvPr>
            <p:ph type="ftr" sz="quarter" idx="11"/>
          </p:nvPr>
        </p:nvSpPr>
        <p:spPr/>
        <p:txBody>
          <a:bodyPr/>
          <a:lstStyle/>
          <a:p>
            <a:r>
              <a:rPr lang="en-US" dirty="0" smtClean="0"/>
              <a:t>Appendix- Rsync on HP-UX Webinar </a:t>
            </a:r>
            <a:endParaRPr lang="en-US" dirty="0"/>
          </a:p>
        </p:txBody>
      </p:sp>
      <p:sp>
        <p:nvSpPr>
          <p:cNvPr id="5" name="Slide Number Placeholder 4"/>
          <p:cNvSpPr>
            <a:spLocks noGrp="1"/>
          </p:cNvSpPr>
          <p:nvPr>
            <p:ph type="sldNum" sz="quarter" idx="12"/>
          </p:nvPr>
        </p:nvSpPr>
        <p:spPr/>
        <p:txBody>
          <a:bodyPr/>
          <a:lstStyle/>
          <a:p>
            <a:fld id="{5B091371-A282-4AD9-8DE8-3EBAEA8E0AB5}" type="slidenum">
              <a:rPr lang="en-US" smtClean="0"/>
              <a:pPr/>
              <a:t>50</a:t>
            </a:fld>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28625" y="114300"/>
            <a:ext cx="7629525" cy="812800"/>
          </a:xfrm>
        </p:spPr>
        <p:txBody>
          <a:bodyPr/>
          <a:lstStyle/>
          <a:p>
            <a:pPr eaLnBrk="1" hangingPunct="1"/>
            <a:r>
              <a:rPr lang="en-AU" sz="3000" dirty="0" smtClean="0">
                <a:solidFill>
                  <a:schemeClr val="bg1"/>
                </a:solidFill>
              </a:rPr>
              <a:t>Rsync Command-line Options – Part 4</a:t>
            </a:r>
            <a:endParaRPr lang="en-US" sz="3000" dirty="0" smtClean="0">
              <a:solidFill>
                <a:schemeClr val="bg1"/>
              </a:solidFill>
            </a:endParaRPr>
          </a:p>
        </p:txBody>
      </p:sp>
      <p:sp>
        <p:nvSpPr>
          <p:cNvPr id="39939" name="Rectangle 3"/>
          <p:cNvSpPr>
            <a:spLocks noGrp="1" noChangeArrowheads="1"/>
          </p:cNvSpPr>
          <p:nvPr>
            <p:ph idx="1"/>
          </p:nvPr>
        </p:nvSpPr>
        <p:spPr>
          <a:xfrm>
            <a:off x="400050" y="1066800"/>
            <a:ext cx="8743950" cy="5791200"/>
          </a:xfrm>
        </p:spPr>
        <p:txBody>
          <a:bodyPr/>
          <a:lstStyle/>
          <a:p>
            <a:pPr>
              <a:buNone/>
            </a:pPr>
            <a:r>
              <a:rPr lang="en-US" sz="900" dirty="0" smtClean="0">
                <a:solidFill>
                  <a:schemeClr val="bg1"/>
                </a:solidFill>
                <a:latin typeface="Courier New" pitchFamily="49" charset="0"/>
                <a:cs typeface="Courier New" pitchFamily="49" charset="0"/>
              </a:rPr>
              <a:t>Options</a:t>
            </a:r>
          </a:p>
          <a:p>
            <a:pPr>
              <a:buNone/>
            </a:pPr>
            <a:r>
              <a:rPr lang="en-US" sz="900" dirty="0" smtClean="0">
                <a:solidFill>
                  <a:schemeClr val="bg1"/>
                </a:solidFill>
                <a:latin typeface="Courier New" pitchFamily="49" charset="0"/>
                <a:cs typeface="Courier New" pitchFamily="49" charset="0"/>
              </a:rPr>
              <a:t> -D                          same as --devices --specials</a:t>
            </a:r>
          </a:p>
          <a:p>
            <a:pPr>
              <a:buNone/>
            </a:pPr>
            <a:r>
              <a:rPr lang="en-US" sz="900" dirty="0" smtClean="0">
                <a:solidFill>
                  <a:schemeClr val="bg1"/>
                </a:solidFill>
                <a:latin typeface="Courier New" pitchFamily="49" charset="0"/>
                <a:cs typeface="Courier New" pitchFamily="49" charset="0"/>
              </a:rPr>
              <a:t> -t, --times                 preserve modification times</a:t>
            </a:r>
          </a:p>
          <a:p>
            <a:pPr>
              <a:buNone/>
            </a:pPr>
            <a:r>
              <a:rPr lang="en-US" sz="900" dirty="0" smtClean="0">
                <a:solidFill>
                  <a:schemeClr val="bg1"/>
                </a:solidFill>
                <a:latin typeface="Courier New" pitchFamily="49" charset="0"/>
                <a:cs typeface="Courier New" pitchFamily="49" charset="0"/>
              </a:rPr>
              <a:t> -O, --omit-dir-times        omit directories from --times</a:t>
            </a:r>
          </a:p>
          <a:p>
            <a:pPr>
              <a:buNone/>
            </a:pPr>
            <a:r>
              <a:rPr lang="en-US" sz="900" dirty="0" smtClean="0">
                <a:solidFill>
                  <a:schemeClr val="bg1"/>
                </a:solidFill>
                <a:latin typeface="Courier New" pitchFamily="49" charset="0"/>
                <a:cs typeface="Courier New" pitchFamily="49" charset="0"/>
              </a:rPr>
              <a:t>     --super                 receiver attempts super-user activities</a:t>
            </a:r>
          </a:p>
          <a:p>
            <a:pPr>
              <a:buNone/>
            </a:pPr>
            <a:r>
              <a:rPr lang="en-US" sz="900" dirty="0" smtClean="0">
                <a:solidFill>
                  <a:schemeClr val="bg1"/>
                </a:solidFill>
                <a:latin typeface="Courier New" pitchFamily="49" charset="0"/>
                <a:cs typeface="Courier New" pitchFamily="49" charset="0"/>
              </a:rPr>
              <a:t> -S, --sparse                handle sparse files efficiently</a:t>
            </a:r>
          </a:p>
          <a:p>
            <a:pPr>
              <a:buNone/>
            </a:pPr>
            <a:r>
              <a:rPr lang="en-US" sz="900" dirty="0" smtClean="0">
                <a:solidFill>
                  <a:schemeClr val="bg1"/>
                </a:solidFill>
                <a:latin typeface="Courier New" pitchFamily="49" charset="0"/>
                <a:cs typeface="Courier New" pitchFamily="49" charset="0"/>
              </a:rPr>
              <a:t> -n, --dry-run               perform a trial run with no changes made</a:t>
            </a:r>
          </a:p>
          <a:p>
            <a:pPr>
              <a:buNone/>
            </a:pPr>
            <a:r>
              <a:rPr lang="en-US" sz="900" dirty="0" smtClean="0">
                <a:solidFill>
                  <a:schemeClr val="bg1"/>
                </a:solidFill>
                <a:latin typeface="Courier New" pitchFamily="49" charset="0"/>
                <a:cs typeface="Courier New" pitchFamily="49" charset="0"/>
              </a:rPr>
              <a:t> -W, --whole-file            copy files whole (without delta-xfer algorithm)</a:t>
            </a:r>
          </a:p>
          <a:p>
            <a:pPr>
              <a:buNone/>
            </a:pPr>
            <a:r>
              <a:rPr lang="en-US" sz="900" dirty="0" smtClean="0">
                <a:solidFill>
                  <a:schemeClr val="bg1"/>
                </a:solidFill>
                <a:latin typeface="Courier New" pitchFamily="49" charset="0"/>
                <a:cs typeface="Courier New" pitchFamily="49" charset="0"/>
              </a:rPr>
              <a:t> -x, --one-file-system       don't cross filesystem boundaries</a:t>
            </a:r>
          </a:p>
          <a:p>
            <a:pPr>
              <a:buNone/>
            </a:pPr>
            <a:r>
              <a:rPr lang="en-US" sz="900" dirty="0" smtClean="0">
                <a:solidFill>
                  <a:schemeClr val="bg1"/>
                </a:solidFill>
                <a:latin typeface="Courier New" pitchFamily="49" charset="0"/>
                <a:cs typeface="Courier New" pitchFamily="49" charset="0"/>
              </a:rPr>
              <a:t> -B, --block-size=SIZE       force a fixed checksum block-size</a:t>
            </a:r>
          </a:p>
          <a:p>
            <a:pPr>
              <a:buNone/>
            </a:pPr>
            <a:r>
              <a:rPr lang="en-US" sz="900" dirty="0" smtClean="0">
                <a:solidFill>
                  <a:schemeClr val="bg1"/>
                </a:solidFill>
                <a:latin typeface="Courier New" pitchFamily="49" charset="0"/>
                <a:cs typeface="Courier New" pitchFamily="49" charset="0"/>
              </a:rPr>
              <a:t> -e, --rsh=COMMAND           specify the remote shell to use</a:t>
            </a:r>
          </a:p>
          <a:p>
            <a:pPr>
              <a:buNone/>
            </a:pPr>
            <a:r>
              <a:rPr lang="en-US" sz="900" dirty="0" smtClean="0">
                <a:solidFill>
                  <a:schemeClr val="bg1"/>
                </a:solidFill>
                <a:latin typeface="Courier New" pitchFamily="49" charset="0"/>
                <a:cs typeface="Courier New" pitchFamily="49" charset="0"/>
              </a:rPr>
              <a:t>     --rsync-path=PROGRAM    specify the rsync to run on the remote machine</a:t>
            </a:r>
          </a:p>
          <a:p>
            <a:pPr>
              <a:buNone/>
            </a:pPr>
            <a:r>
              <a:rPr lang="en-US" sz="900" dirty="0" smtClean="0">
                <a:solidFill>
                  <a:schemeClr val="bg1"/>
                </a:solidFill>
                <a:latin typeface="Courier New" pitchFamily="49" charset="0"/>
                <a:cs typeface="Courier New" pitchFamily="49" charset="0"/>
              </a:rPr>
              <a:t>     --existing              skip creating new files on receiver</a:t>
            </a:r>
          </a:p>
          <a:p>
            <a:pPr>
              <a:buNone/>
            </a:pPr>
            <a:r>
              <a:rPr lang="en-US" sz="900" dirty="0" smtClean="0">
                <a:solidFill>
                  <a:schemeClr val="bg1"/>
                </a:solidFill>
                <a:latin typeface="Courier New" pitchFamily="49" charset="0"/>
                <a:cs typeface="Courier New" pitchFamily="49" charset="0"/>
              </a:rPr>
              <a:t>     --ignore-existing       skip updating files that already exist on receiver</a:t>
            </a:r>
          </a:p>
          <a:p>
            <a:pPr>
              <a:buNone/>
            </a:pPr>
            <a:r>
              <a:rPr lang="en-US" sz="900" dirty="0" smtClean="0">
                <a:solidFill>
                  <a:schemeClr val="bg1"/>
                </a:solidFill>
                <a:latin typeface="Courier New" pitchFamily="49" charset="0"/>
                <a:cs typeface="Courier New" pitchFamily="49" charset="0"/>
              </a:rPr>
              <a:t>     --remove-source-files   sender removes synchronized files (non-dirs)</a:t>
            </a:r>
          </a:p>
          <a:p>
            <a:pPr>
              <a:buNone/>
            </a:pPr>
            <a:r>
              <a:rPr lang="en-US" sz="900" dirty="0" smtClean="0">
                <a:solidFill>
                  <a:schemeClr val="bg1"/>
                </a:solidFill>
                <a:latin typeface="Courier New" pitchFamily="49" charset="0"/>
                <a:cs typeface="Courier New" pitchFamily="49" charset="0"/>
              </a:rPr>
              <a:t>     --del                   an alias for --delete-during</a:t>
            </a:r>
          </a:p>
          <a:p>
            <a:pPr>
              <a:buNone/>
            </a:pPr>
            <a:r>
              <a:rPr lang="en-US" sz="900" dirty="0" smtClean="0">
                <a:solidFill>
                  <a:schemeClr val="bg1"/>
                </a:solidFill>
                <a:latin typeface="Courier New" pitchFamily="49" charset="0"/>
                <a:cs typeface="Courier New" pitchFamily="49" charset="0"/>
              </a:rPr>
              <a:t>     --delete                delete extraneous files from destination dirs</a:t>
            </a:r>
          </a:p>
          <a:p>
            <a:pPr>
              <a:buNone/>
            </a:pPr>
            <a:r>
              <a:rPr lang="en-US" sz="900" dirty="0" smtClean="0">
                <a:solidFill>
                  <a:schemeClr val="bg1"/>
                </a:solidFill>
                <a:latin typeface="Courier New" pitchFamily="49" charset="0"/>
                <a:cs typeface="Courier New" pitchFamily="49" charset="0"/>
              </a:rPr>
              <a:t>     --delete-before         receiver deletes before transfer, not during</a:t>
            </a:r>
          </a:p>
          <a:p>
            <a:pPr>
              <a:buNone/>
            </a:pPr>
            <a:r>
              <a:rPr lang="en-US" sz="900" dirty="0" smtClean="0">
                <a:solidFill>
                  <a:schemeClr val="bg1"/>
                </a:solidFill>
                <a:latin typeface="Courier New" pitchFamily="49" charset="0"/>
                <a:cs typeface="Courier New" pitchFamily="49" charset="0"/>
              </a:rPr>
              <a:t>     --delete-during         receiver deletes during transfer (default)</a:t>
            </a:r>
          </a:p>
          <a:p>
            <a:pPr>
              <a:buNone/>
            </a:pPr>
            <a:r>
              <a:rPr lang="en-US" sz="900" dirty="0" smtClean="0">
                <a:solidFill>
                  <a:schemeClr val="bg1"/>
                </a:solidFill>
                <a:latin typeface="Courier New" pitchFamily="49" charset="0"/>
                <a:cs typeface="Courier New" pitchFamily="49" charset="0"/>
              </a:rPr>
              <a:t>     --delete-delay          find deletions during, delete after</a:t>
            </a:r>
          </a:p>
          <a:p>
            <a:pPr>
              <a:buNone/>
            </a:pPr>
            <a:r>
              <a:rPr lang="en-US" sz="900" dirty="0" smtClean="0">
                <a:solidFill>
                  <a:schemeClr val="bg1"/>
                </a:solidFill>
                <a:latin typeface="Courier New" pitchFamily="49" charset="0"/>
                <a:cs typeface="Courier New" pitchFamily="49" charset="0"/>
              </a:rPr>
              <a:t>     --delete-after          receiver deletes after transfer, not during</a:t>
            </a:r>
          </a:p>
          <a:p>
            <a:pPr>
              <a:buNone/>
            </a:pPr>
            <a:r>
              <a:rPr lang="en-US" sz="900" dirty="0" smtClean="0">
                <a:solidFill>
                  <a:schemeClr val="bg1"/>
                </a:solidFill>
                <a:latin typeface="Courier New" pitchFamily="49" charset="0"/>
                <a:cs typeface="Courier New" pitchFamily="49" charset="0"/>
              </a:rPr>
              <a:t>     --delete-excluded       also delete excluded files from destination dirs</a:t>
            </a:r>
          </a:p>
          <a:p>
            <a:pPr>
              <a:buNone/>
            </a:pPr>
            <a:r>
              <a:rPr lang="en-US" sz="900" dirty="0" smtClean="0">
                <a:solidFill>
                  <a:schemeClr val="bg1"/>
                </a:solidFill>
                <a:latin typeface="Courier New" pitchFamily="49" charset="0"/>
                <a:cs typeface="Courier New" pitchFamily="49" charset="0"/>
              </a:rPr>
              <a:t>     --ignore-errors         delete even if there are I/O errors</a:t>
            </a:r>
          </a:p>
          <a:p>
            <a:pPr>
              <a:buNone/>
            </a:pPr>
            <a:r>
              <a:rPr lang="en-US" sz="900" dirty="0" smtClean="0">
                <a:solidFill>
                  <a:schemeClr val="bg1"/>
                </a:solidFill>
                <a:latin typeface="Courier New" pitchFamily="49" charset="0"/>
                <a:cs typeface="Courier New" pitchFamily="49" charset="0"/>
              </a:rPr>
              <a:t>     --force                 force deletion of directories even if not empty</a:t>
            </a:r>
          </a:p>
          <a:p>
            <a:pPr>
              <a:buNone/>
            </a:pPr>
            <a:r>
              <a:rPr lang="en-US" sz="900" dirty="0" smtClean="0">
                <a:solidFill>
                  <a:schemeClr val="bg1"/>
                </a:solidFill>
                <a:latin typeface="Courier New" pitchFamily="49" charset="0"/>
                <a:cs typeface="Courier New" pitchFamily="49" charset="0"/>
              </a:rPr>
              <a:t>     --max-delete=NUM        don't delete more than NUM files</a:t>
            </a:r>
          </a:p>
          <a:p>
            <a:pPr>
              <a:buNone/>
            </a:pPr>
            <a:r>
              <a:rPr lang="en-US" sz="900" dirty="0" smtClean="0">
                <a:solidFill>
                  <a:schemeClr val="bg1"/>
                </a:solidFill>
                <a:latin typeface="Courier New" pitchFamily="49" charset="0"/>
                <a:cs typeface="Courier New" pitchFamily="49" charset="0"/>
              </a:rPr>
              <a:t>     --max-size=SIZE         don't transfer any file larger than SIZE</a:t>
            </a:r>
          </a:p>
          <a:p>
            <a:pPr>
              <a:buNone/>
            </a:pPr>
            <a:r>
              <a:rPr lang="en-US" sz="900" dirty="0" smtClean="0">
                <a:solidFill>
                  <a:schemeClr val="bg1"/>
                </a:solidFill>
                <a:latin typeface="Courier New" pitchFamily="49" charset="0"/>
                <a:cs typeface="Courier New" pitchFamily="49" charset="0"/>
              </a:rPr>
              <a:t>     --min-size=SIZE         don't transfer any file smaller than SIZE</a:t>
            </a:r>
          </a:p>
          <a:p>
            <a:pPr>
              <a:buNone/>
            </a:pPr>
            <a:r>
              <a:rPr lang="en-US" sz="900" dirty="0" smtClean="0">
                <a:solidFill>
                  <a:schemeClr val="bg1"/>
                </a:solidFill>
                <a:latin typeface="Courier New" pitchFamily="49" charset="0"/>
                <a:cs typeface="Courier New" pitchFamily="49" charset="0"/>
              </a:rPr>
              <a:t>     --partial               keep partially transferred files</a:t>
            </a:r>
          </a:p>
          <a:p>
            <a:pPr>
              <a:buNone/>
            </a:pPr>
            <a:r>
              <a:rPr lang="en-US" sz="900" dirty="0" smtClean="0">
                <a:solidFill>
                  <a:schemeClr val="bg1"/>
                </a:solidFill>
                <a:latin typeface="Courier New" pitchFamily="49" charset="0"/>
                <a:cs typeface="Courier New" pitchFamily="49" charset="0"/>
              </a:rPr>
              <a:t>     --partial-dir=DIR       put a partially transferred file into DIR</a:t>
            </a:r>
          </a:p>
          <a:p>
            <a:pPr>
              <a:buNone/>
            </a:pPr>
            <a:r>
              <a:rPr lang="en-US" sz="900" dirty="0" smtClean="0">
                <a:solidFill>
                  <a:schemeClr val="bg1"/>
                </a:solidFill>
                <a:latin typeface="Courier New" pitchFamily="49" charset="0"/>
                <a:cs typeface="Courier New" pitchFamily="49" charset="0"/>
              </a:rPr>
              <a:t>     --delay-updates         put all updated files into place at transfer's end</a:t>
            </a:r>
          </a:p>
        </p:txBody>
      </p:sp>
      <p:sp>
        <p:nvSpPr>
          <p:cNvPr id="4" name="Date Placeholder 3"/>
          <p:cNvSpPr>
            <a:spLocks noGrp="1"/>
          </p:cNvSpPr>
          <p:nvPr>
            <p:ph type="dt" sz="half" idx="10"/>
          </p:nvPr>
        </p:nvSpPr>
        <p:spPr/>
        <p:txBody>
          <a:bodyPr/>
          <a:lstStyle/>
          <a:p>
            <a:r>
              <a:rPr lang="en-US" dirty="0" smtClean="0"/>
              <a:t>August 18, 2011</a:t>
            </a:r>
            <a:endParaRPr lang="en-US" dirty="0"/>
          </a:p>
        </p:txBody>
      </p:sp>
      <p:sp>
        <p:nvSpPr>
          <p:cNvPr id="6" name="Footer Placeholder 5"/>
          <p:cNvSpPr>
            <a:spLocks noGrp="1"/>
          </p:cNvSpPr>
          <p:nvPr>
            <p:ph type="ftr" sz="quarter" idx="11"/>
          </p:nvPr>
        </p:nvSpPr>
        <p:spPr/>
        <p:txBody>
          <a:bodyPr/>
          <a:lstStyle/>
          <a:p>
            <a:r>
              <a:rPr lang="en-US" dirty="0" smtClean="0"/>
              <a:t>Appendix- Rsync on HP-UX Webinar </a:t>
            </a:r>
            <a:endParaRPr lang="en-US" dirty="0"/>
          </a:p>
        </p:txBody>
      </p:sp>
      <p:sp>
        <p:nvSpPr>
          <p:cNvPr id="5" name="Slide Number Placeholder 4"/>
          <p:cNvSpPr>
            <a:spLocks noGrp="1"/>
          </p:cNvSpPr>
          <p:nvPr>
            <p:ph type="sldNum" sz="quarter" idx="12"/>
          </p:nvPr>
        </p:nvSpPr>
        <p:spPr/>
        <p:txBody>
          <a:bodyPr/>
          <a:lstStyle/>
          <a:p>
            <a:fld id="{5B091371-A282-4AD9-8DE8-3EBAEA8E0AB5}" type="slidenum">
              <a:rPr lang="en-US" smtClean="0"/>
              <a:pPr/>
              <a:t>51</a:t>
            </a:fld>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28625" y="114300"/>
            <a:ext cx="7629525" cy="946404"/>
          </a:xfrm>
        </p:spPr>
        <p:txBody>
          <a:bodyPr/>
          <a:lstStyle/>
          <a:p>
            <a:pPr eaLnBrk="1" hangingPunct="1"/>
            <a:r>
              <a:rPr lang="en-AU" sz="3000" dirty="0" smtClean="0">
                <a:solidFill>
                  <a:schemeClr val="bg1"/>
                </a:solidFill>
              </a:rPr>
              <a:t>Rsync Command-line Options – Part 5</a:t>
            </a:r>
            <a:endParaRPr lang="en-US" sz="3000" dirty="0" smtClean="0">
              <a:solidFill>
                <a:schemeClr val="bg1"/>
              </a:solidFill>
            </a:endParaRPr>
          </a:p>
        </p:txBody>
      </p:sp>
      <p:sp>
        <p:nvSpPr>
          <p:cNvPr id="39939" name="Rectangle 3"/>
          <p:cNvSpPr>
            <a:spLocks noGrp="1" noChangeArrowheads="1"/>
          </p:cNvSpPr>
          <p:nvPr>
            <p:ph idx="1"/>
          </p:nvPr>
        </p:nvSpPr>
        <p:spPr>
          <a:xfrm>
            <a:off x="400050" y="1295400"/>
            <a:ext cx="8743950" cy="5578288"/>
          </a:xfrm>
        </p:spPr>
        <p:txBody>
          <a:bodyPr/>
          <a:lstStyle/>
          <a:p>
            <a:pPr>
              <a:buNone/>
            </a:pPr>
            <a:r>
              <a:rPr lang="en-US" sz="1400" dirty="0" smtClean="0">
                <a:solidFill>
                  <a:schemeClr val="bg1"/>
                </a:solidFill>
                <a:latin typeface="Courier New" pitchFamily="49" charset="0"/>
                <a:cs typeface="Courier New" pitchFamily="49" charset="0"/>
              </a:rPr>
              <a:t>Options</a:t>
            </a:r>
          </a:p>
          <a:p>
            <a:pPr>
              <a:buNone/>
            </a:pPr>
            <a:r>
              <a:rPr lang="en-US" sz="1400" dirty="0" smtClean="0">
                <a:solidFill>
                  <a:schemeClr val="bg1"/>
                </a:solidFill>
                <a:latin typeface="Courier New" pitchFamily="49" charset="0"/>
                <a:cs typeface="Courier New" pitchFamily="49" charset="0"/>
              </a:rPr>
              <a:t> -m, --prune-empty-dirs      prune empty directory chains from the file-list</a:t>
            </a:r>
          </a:p>
          <a:p>
            <a:pPr>
              <a:buNone/>
            </a:pPr>
            <a:r>
              <a:rPr lang="en-US" sz="1400" dirty="0" smtClean="0">
                <a:solidFill>
                  <a:schemeClr val="bg1"/>
                </a:solidFill>
                <a:latin typeface="Courier New" pitchFamily="49" charset="0"/>
                <a:cs typeface="Courier New" pitchFamily="49" charset="0"/>
              </a:rPr>
              <a:t>     --numeric-ids           don't map uid/gid values by user/group name</a:t>
            </a:r>
          </a:p>
          <a:p>
            <a:pPr>
              <a:buNone/>
            </a:pPr>
            <a:r>
              <a:rPr lang="en-US" sz="1400" dirty="0" smtClean="0">
                <a:solidFill>
                  <a:schemeClr val="bg1"/>
                </a:solidFill>
                <a:latin typeface="Courier New" pitchFamily="49" charset="0"/>
                <a:cs typeface="Courier New" pitchFamily="49" charset="0"/>
              </a:rPr>
              <a:t>     --timeout=SECONDS       set I/O timeout in seconds</a:t>
            </a:r>
          </a:p>
          <a:p>
            <a:pPr>
              <a:buNone/>
            </a:pPr>
            <a:r>
              <a:rPr lang="en-US" sz="1400" dirty="0" smtClean="0">
                <a:solidFill>
                  <a:schemeClr val="bg1"/>
                </a:solidFill>
                <a:latin typeface="Courier New" pitchFamily="49" charset="0"/>
                <a:cs typeface="Courier New" pitchFamily="49" charset="0"/>
              </a:rPr>
              <a:t>     --contimeout=SECONDS    set daemon connection timeout in seconds</a:t>
            </a:r>
          </a:p>
          <a:p>
            <a:pPr>
              <a:buNone/>
            </a:pPr>
            <a:r>
              <a:rPr lang="en-US" sz="1400" dirty="0" smtClean="0">
                <a:solidFill>
                  <a:schemeClr val="bg1"/>
                </a:solidFill>
                <a:latin typeface="Courier New" pitchFamily="49" charset="0"/>
                <a:cs typeface="Courier New" pitchFamily="49" charset="0"/>
              </a:rPr>
              <a:t> -I, --ignore-times          don't skip files that match in size and mod-time</a:t>
            </a:r>
          </a:p>
          <a:p>
            <a:pPr>
              <a:buNone/>
            </a:pPr>
            <a:r>
              <a:rPr lang="en-US" sz="1400" dirty="0" smtClean="0">
                <a:solidFill>
                  <a:schemeClr val="bg1"/>
                </a:solidFill>
                <a:latin typeface="Courier New" pitchFamily="49" charset="0"/>
                <a:cs typeface="Courier New" pitchFamily="49" charset="0"/>
              </a:rPr>
              <a:t>     --size-only             skip files that match in size</a:t>
            </a:r>
          </a:p>
          <a:p>
            <a:pPr>
              <a:buNone/>
            </a:pPr>
            <a:r>
              <a:rPr lang="en-US" sz="1400" dirty="0" smtClean="0">
                <a:solidFill>
                  <a:schemeClr val="bg1"/>
                </a:solidFill>
                <a:latin typeface="Courier New" pitchFamily="49" charset="0"/>
                <a:cs typeface="Courier New" pitchFamily="49" charset="0"/>
              </a:rPr>
              <a:t>     --modify-window=NUM     compare mod-times with reduced accuracy</a:t>
            </a:r>
          </a:p>
          <a:p>
            <a:pPr>
              <a:buNone/>
            </a:pPr>
            <a:r>
              <a:rPr lang="en-US" sz="1400" dirty="0" smtClean="0">
                <a:solidFill>
                  <a:schemeClr val="bg1"/>
                </a:solidFill>
                <a:latin typeface="Courier New" pitchFamily="49" charset="0"/>
                <a:cs typeface="Courier New" pitchFamily="49" charset="0"/>
              </a:rPr>
              <a:t> -T, --temp-dir=DIR          create temporary files in directory DIR</a:t>
            </a:r>
          </a:p>
          <a:p>
            <a:pPr>
              <a:buNone/>
            </a:pPr>
            <a:r>
              <a:rPr lang="en-US" sz="1400" dirty="0" smtClean="0">
                <a:solidFill>
                  <a:schemeClr val="bg1"/>
                </a:solidFill>
                <a:latin typeface="Courier New" pitchFamily="49" charset="0"/>
                <a:cs typeface="Courier New" pitchFamily="49" charset="0"/>
              </a:rPr>
              <a:t> -y, --fuzzy                 find similar file for basis if no dest file</a:t>
            </a:r>
          </a:p>
          <a:p>
            <a:pPr>
              <a:buNone/>
            </a:pPr>
            <a:r>
              <a:rPr lang="en-US" sz="1400" dirty="0" smtClean="0">
                <a:solidFill>
                  <a:schemeClr val="bg1"/>
                </a:solidFill>
                <a:latin typeface="Courier New" pitchFamily="49" charset="0"/>
                <a:cs typeface="Courier New" pitchFamily="49" charset="0"/>
              </a:rPr>
              <a:t>     --compare-dest=DIR      also compare destination files relative to DIR</a:t>
            </a:r>
          </a:p>
          <a:p>
            <a:pPr>
              <a:buNone/>
            </a:pPr>
            <a:r>
              <a:rPr lang="en-US" sz="1400" dirty="0" smtClean="0">
                <a:solidFill>
                  <a:schemeClr val="bg1"/>
                </a:solidFill>
                <a:latin typeface="Courier New" pitchFamily="49" charset="0"/>
                <a:cs typeface="Courier New" pitchFamily="49" charset="0"/>
              </a:rPr>
              <a:t>     --copy-dest=DIR         ... and include copies of unchanged files</a:t>
            </a:r>
          </a:p>
          <a:p>
            <a:pPr>
              <a:buNone/>
            </a:pPr>
            <a:r>
              <a:rPr lang="en-US" sz="1400" dirty="0" smtClean="0">
                <a:solidFill>
                  <a:schemeClr val="bg1"/>
                </a:solidFill>
                <a:latin typeface="Courier New" pitchFamily="49" charset="0"/>
                <a:cs typeface="Courier New" pitchFamily="49" charset="0"/>
              </a:rPr>
              <a:t>     --link-dest=DIR         hardlink to files in DIR when unchanged</a:t>
            </a:r>
          </a:p>
          <a:p>
            <a:pPr>
              <a:buNone/>
            </a:pPr>
            <a:r>
              <a:rPr lang="en-US" sz="1400" dirty="0" smtClean="0">
                <a:solidFill>
                  <a:schemeClr val="bg1"/>
                </a:solidFill>
                <a:latin typeface="Courier New" pitchFamily="49" charset="0"/>
                <a:cs typeface="Courier New" pitchFamily="49" charset="0"/>
              </a:rPr>
              <a:t> -z, --compress              compress file data during the transfer</a:t>
            </a:r>
          </a:p>
          <a:p>
            <a:pPr>
              <a:buNone/>
            </a:pPr>
            <a:r>
              <a:rPr lang="en-US" sz="1400" dirty="0" smtClean="0">
                <a:solidFill>
                  <a:schemeClr val="bg1"/>
                </a:solidFill>
                <a:latin typeface="Courier New" pitchFamily="49" charset="0"/>
                <a:cs typeface="Courier New" pitchFamily="49" charset="0"/>
              </a:rPr>
              <a:t>     --compress-level=NUM    explicitly set compression level</a:t>
            </a:r>
          </a:p>
          <a:p>
            <a:pPr>
              <a:buNone/>
            </a:pPr>
            <a:r>
              <a:rPr lang="en-US" sz="1400" dirty="0" smtClean="0">
                <a:solidFill>
                  <a:schemeClr val="bg1"/>
                </a:solidFill>
                <a:latin typeface="Courier New" pitchFamily="49" charset="0"/>
                <a:cs typeface="Courier New" pitchFamily="49" charset="0"/>
              </a:rPr>
              <a:t>     --skip-compress=LIST    skip compressing files with a suffix in LIST</a:t>
            </a:r>
          </a:p>
          <a:p>
            <a:pPr>
              <a:buNone/>
            </a:pPr>
            <a:r>
              <a:rPr lang="en-US" sz="1400" dirty="0" smtClean="0">
                <a:solidFill>
                  <a:schemeClr val="bg1"/>
                </a:solidFill>
                <a:latin typeface="Courier New" pitchFamily="49" charset="0"/>
                <a:cs typeface="Courier New" pitchFamily="49" charset="0"/>
              </a:rPr>
              <a:t> -C, --cvs-exclude           auto-ignore files the same way CVS does</a:t>
            </a:r>
          </a:p>
        </p:txBody>
      </p:sp>
      <p:sp>
        <p:nvSpPr>
          <p:cNvPr id="4" name="Date Placeholder 3"/>
          <p:cNvSpPr>
            <a:spLocks noGrp="1"/>
          </p:cNvSpPr>
          <p:nvPr>
            <p:ph type="dt" sz="half" idx="10"/>
          </p:nvPr>
        </p:nvSpPr>
        <p:spPr/>
        <p:txBody>
          <a:bodyPr/>
          <a:lstStyle/>
          <a:p>
            <a:r>
              <a:rPr lang="en-US" dirty="0" smtClean="0"/>
              <a:t>August 18, 2011</a:t>
            </a:r>
            <a:endParaRPr lang="en-US" dirty="0"/>
          </a:p>
        </p:txBody>
      </p:sp>
      <p:sp>
        <p:nvSpPr>
          <p:cNvPr id="6" name="Footer Placeholder 5"/>
          <p:cNvSpPr>
            <a:spLocks noGrp="1"/>
          </p:cNvSpPr>
          <p:nvPr>
            <p:ph type="ftr" sz="quarter" idx="11"/>
          </p:nvPr>
        </p:nvSpPr>
        <p:spPr/>
        <p:txBody>
          <a:bodyPr/>
          <a:lstStyle/>
          <a:p>
            <a:r>
              <a:rPr lang="en-US" dirty="0" smtClean="0"/>
              <a:t>Appendix- Rsync on HP-UX Webinar </a:t>
            </a:r>
            <a:endParaRPr lang="en-US" dirty="0"/>
          </a:p>
        </p:txBody>
      </p:sp>
      <p:sp>
        <p:nvSpPr>
          <p:cNvPr id="5" name="Slide Number Placeholder 4"/>
          <p:cNvSpPr>
            <a:spLocks noGrp="1"/>
          </p:cNvSpPr>
          <p:nvPr>
            <p:ph type="sldNum" sz="quarter" idx="12"/>
          </p:nvPr>
        </p:nvSpPr>
        <p:spPr/>
        <p:txBody>
          <a:bodyPr/>
          <a:lstStyle/>
          <a:p>
            <a:fld id="{5B091371-A282-4AD9-8DE8-3EBAEA8E0AB5}" type="slidenum">
              <a:rPr lang="en-US" smtClean="0"/>
              <a:pPr/>
              <a:t>52</a:t>
            </a:fld>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28625" y="114300"/>
            <a:ext cx="7629525" cy="946404"/>
          </a:xfrm>
        </p:spPr>
        <p:txBody>
          <a:bodyPr/>
          <a:lstStyle/>
          <a:p>
            <a:pPr eaLnBrk="1" hangingPunct="1"/>
            <a:r>
              <a:rPr lang="en-AU" sz="3000" dirty="0" smtClean="0">
                <a:solidFill>
                  <a:schemeClr val="bg1"/>
                </a:solidFill>
              </a:rPr>
              <a:t>Rsync Command-line Options – Part 6</a:t>
            </a:r>
            <a:endParaRPr lang="en-US" sz="3000" dirty="0" smtClean="0">
              <a:solidFill>
                <a:schemeClr val="bg1"/>
              </a:solidFill>
            </a:endParaRPr>
          </a:p>
        </p:txBody>
      </p:sp>
      <p:sp>
        <p:nvSpPr>
          <p:cNvPr id="39939" name="Rectangle 3"/>
          <p:cNvSpPr>
            <a:spLocks noGrp="1" noChangeArrowheads="1"/>
          </p:cNvSpPr>
          <p:nvPr>
            <p:ph idx="1"/>
          </p:nvPr>
        </p:nvSpPr>
        <p:spPr>
          <a:xfrm>
            <a:off x="400050" y="1295400"/>
            <a:ext cx="8743950" cy="5578288"/>
          </a:xfrm>
        </p:spPr>
        <p:txBody>
          <a:bodyPr/>
          <a:lstStyle/>
          <a:p>
            <a:pPr>
              <a:buNone/>
            </a:pPr>
            <a:r>
              <a:rPr lang="en-US" sz="1400" dirty="0" smtClean="0">
                <a:solidFill>
                  <a:schemeClr val="bg1"/>
                </a:solidFill>
                <a:latin typeface="Courier New" pitchFamily="49" charset="0"/>
                <a:cs typeface="Courier New" pitchFamily="49" charset="0"/>
              </a:rPr>
              <a:t>Options</a:t>
            </a:r>
          </a:p>
          <a:p>
            <a:pPr>
              <a:buNone/>
            </a:pPr>
            <a:r>
              <a:rPr lang="en-US" sz="1400" dirty="0" smtClean="0">
                <a:solidFill>
                  <a:schemeClr val="bg1"/>
                </a:solidFill>
                <a:latin typeface="Courier New" pitchFamily="49" charset="0"/>
                <a:cs typeface="Courier New" pitchFamily="49" charset="0"/>
              </a:rPr>
              <a:t> -f, --filter=RULE           add a file-filtering RULE</a:t>
            </a:r>
          </a:p>
          <a:p>
            <a:pPr>
              <a:buNone/>
            </a:pPr>
            <a:r>
              <a:rPr lang="en-US" sz="1400" dirty="0" smtClean="0">
                <a:solidFill>
                  <a:schemeClr val="bg1"/>
                </a:solidFill>
                <a:latin typeface="Courier New" pitchFamily="49" charset="0"/>
                <a:cs typeface="Courier New" pitchFamily="49" charset="0"/>
              </a:rPr>
              <a:t> -F                          same as --filter='dir-merge /.rsync-filter'</a:t>
            </a:r>
          </a:p>
          <a:p>
            <a:pPr>
              <a:buNone/>
            </a:pPr>
            <a:r>
              <a:rPr lang="en-US" sz="1400" dirty="0" smtClean="0">
                <a:solidFill>
                  <a:schemeClr val="bg1"/>
                </a:solidFill>
                <a:latin typeface="Courier New" pitchFamily="49" charset="0"/>
                <a:cs typeface="Courier New" pitchFamily="49" charset="0"/>
              </a:rPr>
              <a:t>                             repeated: --filter='- .rsync-filter'</a:t>
            </a:r>
          </a:p>
          <a:p>
            <a:pPr>
              <a:buNone/>
            </a:pPr>
            <a:r>
              <a:rPr lang="en-US" sz="1400" dirty="0" smtClean="0">
                <a:solidFill>
                  <a:schemeClr val="bg1"/>
                </a:solidFill>
                <a:latin typeface="Courier New" pitchFamily="49" charset="0"/>
                <a:cs typeface="Courier New" pitchFamily="49" charset="0"/>
              </a:rPr>
              <a:t>     --exclude=PATTERN       exclude files matching PATTERN</a:t>
            </a:r>
          </a:p>
          <a:p>
            <a:pPr>
              <a:buNone/>
            </a:pPr>
            <a:r>
              <a:rPr lang="en-US" sz="1400" dirty="0" smtClean="0">
                <a:solidFill>
                  <a:schemeClr val="bg1"/>
                </a:solidFill>
                <a:latin typeface="Courier New" pitchFamily="49" charset="0"/>
                <a:cs typeface="Courier New" pitchFamily="49" charset="0"/>
              </a:rPr>
              <a:t>     --exclude-from=FILE     read exclude patterns from FILE</a:t>
            </a:r>
          </a:p>
          <a:p>
            <a:pPr>
              <a:buNone/>
            </a:pPr>
            <a:r>
              <a:rPr lang="en-US" sz="1400" dirty="0" smtClean="0">
                <a:solidFill>
                  <a:schemeClr val="bg1"/>
                </a:solidFill>
                <a:latin typeface="Courier New" pitchFamily="49" charset="0"/>
                <a:cs typeface="Courier New" pitchFamily="49" charset="0"/>
              </a:rPr>
              <a:t>     --include=PATTERN       don't exclude files matching PATTERN</a:t>
            </a:r>
          </a:p>
          <a:p>
            <a:pPr>
              <a:buNone/>
            </a:pPr>
            <a:r>
              <a:rPr lang="en-US" sz="1400" dirty="0" smtClean="0">
                <a:solidFill>
                  <a:schemeClr val="bg1"/>
                </a:solidFill>
                <a:latin typeface="Courier New" pitchFamily="49" charset="0"/>
                <a:cs typeface="Courier New" pitchFamily="49" charset="0"/>
              </a:rPr>
              <a:t>     --include-from=FILE     read include patterns from FILE</a:t>
            </a:r>
          </a:p>
          <a:p>
            <a:pPr>
              <a:buNone/>
            </a:pPr>
            <a:r>
              <a:rPr lang="en-US" sz="1400" dirty="0" smtClean="0">
                <a:solidFill>
                  <a:schemeClr val="bg1"/>
                </a:solidFill>
                <a:latin typeface="Courier New" pitchFamily="49" charset="0"/>
                <a:cs typeface="Courier New" pitchFamily="49" charset="0"/>
              </a:rPr>
              <a:t>     --files-from=FILE       read list of source-file names from FILE</a:t>
            </a:r>
          </a:p>
          <a:p>
            <a:pPr>
              <a:buNone/>
            </a:pPr>
            <a:r>
              <a:rPr lang="en-US" sz="1400" dirty="0" smtClean="0">
                <a:solidFill>
                  <a:schemeClr val="bg1"/>
                </a:solidFill>
                <a:latin typeface="Courier New" pitchFamily="49" charset="0"/>
                <a:cs typeface="Courier New" pitchFamily="49" charset="0"/>
              </a:rPr>
              <a:t> -0, --from0                 all *-from/filter files are delimited by 0s</a:t>
            </a:r>
          </a:p>
          <a:p>
            <a:pPr>
              <a:buNone/>
            </a:pPr>
            <a:r>
              <a:rPr lang="en-US" sz="1400" dirty="0" smtClean="0">
                <a:solidFill>
                  <a:schemeClr val="bg1"/>
                </a:solidFill>
                <a:latin typeface="Courier New" pitchFamily="49" charset="0"/>
                <a:cs typeface="Courier New" pitchFamily="49" charset="0"/>
              </a:rPr>
              <a:t> -s, --protect-args          no space-splitting; only wildcard special-chars</a:t>
            </a:r>
          </a:p>
          <a:p>
            <a:pPr>
              <a:buNone/>
            </a:pPr>
            <a:r>
              <a:rPr lang="en-US" sz="1400" dirty="0" smtClean="0">
                <a:solidFill>
                  <a:schemeClr val="bg1"/>
                </a:solidFill>
                <a:latin typeface="Courier New" pitchFamily="49" charset="0"/>
                <a:cs typeface="Courier New" pitchFamily="49" charset="0"/>
              </a:rPr>
              <a:t>     --address=ADDRESS       bind address for outgoing socket to daemon</a:t>
            </a:r>
          </a:p>
          <a:p>
            <a:pPr>
              <a:buNone/>
            </a:pPr>
            <a:r>
              <a:rPr lang="en-US" sz="1400" dirty="0" smtClean="0">
                <a:solidFill>
                  <a:schemeClr val="bg1"/>
                </a:solidFill>
                <a:latin typeface="Courier New" pitchFamily="49" charset="0"/>
                <a:cs typeface="Courier New" pitchFamily="49" charset="0"/>
              </a:rPr>
              <a:t>     --port=PORT             specify double-colon alternate port number</a:t>
            </a:r>
          </a:p>
          <a:p>
            <a:pPr>
              <a:buNone/>
            </a:pPr>
            <a:r>
              <a:rPr lang="en-US" sz="1400" dirty="0" smtClean="0">
                <a:solidFill>
                  <a:schemeClr val="bg1"/>
                </a:solidFill>
                <a:latin typeface="Courier New" pitchFamily="49" charset="0"/>
                <a:cs typeface="Courier New" pitchFamily="49" charset="0"/>
              </a:rPr>
              <a:t>     --sockopts=OPTIONS      specify custom TCP options</a:t>
            </a:r>
          </a:p>
          <a:p>
            <a:pPr>
              <a:buNone/>
            </a:pPr>
            <a:r>
              <a:rPr lang="en-US" sz="1400" dirty="0" smtClean="0">
                <a:solidFill>
                  <a:schemeClr val="bg1"/>
                </a:solidFill>
                <a:latin typeface="Courier New" pitchFamily="49" charset="0"/>
                <a:cs typeface="Courier New" pitchFamily="49" charset="0"/>
              </a:rPr>
              <a:t>     --blocking-io           use blocking I/O for the remote shell</a:t>
            </a:r>
          </a:p>
          <a:p>
            <a:pPr>
              <a:buNone/>
            </a:pPr>
            <a:r>
              <a:rPr lang="en-US" sz="1400" dirty="0" smtClean="0">
                <a:solidFill>
                  <a:schemeClr val="bg1"/>
                </a:solidFill>
                <a:latin typeface="Courier New" pitchFamily="49" charset="0"/>
                <a:cs typeface="Courier New" pitchFamily="49" charset="0"/>
              </a:rPr>
              <a:t>     --stats                 give some file-transfer stats</a:t>
            </a:r>
          </a:p>
          <a:p>
            <a:pPr>
              <a:buNone/>
            </a:pPr>
            <a:r>
              <a:rPr lang="en-US" sz="1400" dirty="0" smtClean="0">
                <a:solidFill>
                  <a:schemeClr val="bg1"/>
                </a:solidFill>
                <a:latin typeface="Courier New" pitchFamily="49" charset="0"/>
                <a:cs typeface="Courier New" pitchFamily="49" charset="0"/>
              </a:rPr>
              <a:t> -8, --8-bit-output          leave high-bit chars unescaped in output</a:t>
            </a:r>
          </a:p>
          <a:p>
            <a:pPr>
              <a:buNone/>
            </a:pPr>
            <a:r>
              <a:rPr lang="en-US" sz="1400" dirty="0" smtClean="0">
                <a:solidFill>
                  <a:schemeClr val="bg1"/>
                </a:solidFill>
                <a:latin typeface="Courier New" pitchFamily="49" charset="0"/>
                <a:cs typeface="Courier New" pitchFamily="49" charset="0"/>
              </a:rPr>
              <a:t> -h, --human-readable        output numbers in a human-readable format</a:t>
            </a:r>
          </a:p>
          <a:p>
            <a:pPr>
              <a:buNone/>
            </a:pPr>
            <a:r>
              <a:rPr lang="en-US" sz="1400" dirty="0" smtClean="0">
                <a:solidFill>
                  <a:schemeClr val="bg1"/>
                </a:solidFill>
                <a:latin typeface="Courier New" pitchFamily="49" charset="0"/>
                <a:cs typeface="Courier New" pitchFamily="49" charset="0"/>
              </a:rPr>
              <a:t>     --progress              show progress during transfer</a:t>
            </a:r>
          </a:p>
          <a:p>
            <a:pPr>
              <a:buNone/>
            </a:pPr>
            <a:endParaRPr lang="en-US" sz="1000" b="1" dirty="0" smtClean="0">
              <a:solidFill>
                <a:schemeClr val="bg1"/>
              </a:solidFill>
            </a:endParaRPr>
          </a:p>
        </p:txBody>
      </p:sp>
      <p:sp>
        <p:nvSpPr>
          <p:cNvPr id="4" name="Date Placeholder 3"/>
          <p:cNvSpPr>
            <a:spLocks noGrp="1"/>
          </p:cNvSpPr>
          <p:nvPr>
            <p:ph type="dt" sz="half" idx="10"/>
          </p:nvPr>
        </p:nvSpPr>
        <p:spPr/>
        <p:txBody>
          <a:bodyPr/>
          <a:lstStyle/>
          <a:p>
            <a:r>
              <a:rPr lang="en-US" dirty="0" smtClean="0"/>
              <a:t>August 18, 2011</a:t>
            </a:r>
            <a:endParaRPr lang="en-US" dirty="0"/>
          </a:p>
        </p:txBody>
      </p:sp>
      <p:sp>
        <p:nvSpPr>
          <p:cNvPr id="6" name="Footer Placeholder 5"/>
          <p:cNvSpPr>
            <a:spLocks noGrp="1"/>
          </p:cNvSpPr>
          <p:nvPr>
            <p:ph type="ftr" sz="quarter" idx="11"/>
          </p:nvPr>
        </p:nvSpPr>
        <p:spPr/>
        <p:txBody>
          <a:bodyPr/>
          <a:lstStyle/>
          <a:p>
            <a:r>
              <a:rPr lang="en-US" dirty="0" smtClean="0"/>
              <a:t>Appendix- Rsync on HP-UX Webinar </a:t>
            </a:r>
            <a:endParaRPr lang="en-US" dirty="0"/>
          </a:p>
        </p:txBody>
      </p:sp>
      <p:sp>
        <p:nvSpPr>
          <p:cNvPr id="5" name="Slide Number Placeholder 4"/>
          <p:cNvSpPr>
            <a:spLocks noGrp="1"/>
          </p:cNvSpPr>
          <p:nvPr>
            <p:ph type="sldNum" sz="quarter" idx="12"/>
          </p:nvPr>
        </p:nvSpPr>
        <p:spPr/>
        <p:txBody>
          <a:bodyPr/>
          <a:lstStyle/>
          <a:p>
            <a:fld id="{5B091371-A282-4AD9-8DE8-3EBAEA8E0AB5}" type="slidenum">
              <a:rPr lang="en-US" smtClean="0"/>
              <a:pPr/>
              <a:t>53</a:t>
            </a:fld>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428625" y="114300"/>
            <a:ext cx="7629525" cy="946404"/>
          </a:xfrm>
        </p:spPr>
        <p:txBody>
          <a:bodyPr/>
          <a:lstStyle/>
          <a:p>
            <a:pPr eaLnBrk="1" hangingPunct="1"/>
            <a:r>
              <a:rPr lang="en-AU" sz="3000" dirty="0" smtClean="0">
                <a:solidFill>
                  <a:schemeClr val="bg1"/>
                </a:solidFill>
              </a:rPr>
              <a:t>Rsync Command-line Options – Part 7</a:t>
            </a:r>
            <a:endParaRPr lang="en-US" sz="3000" dirty="0" smtClean="0">
              <a:solidFill>
                <a:schemeClr val="bg1"/>
              </a:solidFill>
            </a:endParaRPr>
          </a:p>
        </p:txBody>
      </p:sp>
      <p:sp>
        <p:nvSpPr>
          <p:cNvPr id="39939" name="Rectangle 3"/>
          <p:cNvSpPr>
            <a:spLocks noGrp="1" noChangeArrowheads="1"/>
          </p:cNvSpPr>
          <p:nvPr>
            <p:ph idx="1"/>
          </p:nvPr>
        </p:nvSpPr>
        <p:spPr>
          <a:xfrm>
            <a:off x="400050" y="1295400"/>
            <a:ext cx="8743950" cy="5578288"/>
          </a:xfrm>
        </p:spPr>
        <p:txBody>
          <a:bodyPr/>
          <a:lstStyle/>
          <a:p>
            <a:pPr>
              <a:buNone/>
            </a:pPr>
            <a:r>
              <a:rPr lang="en-US" sz="1400" dirty="0" smtClean="0">
                <a:solidFill>
                  <a:schemeClr val="bg1"/>
                </a:solidFill>
                <a:latin typeface="Courier New" pitchFamily="49" charset="0"/>
                <a:cs typeface="Courier New" pitchFamily="49" charset="0"/>
              </a:rPr>
              <a:t>Options</a:t>
            </a:r>
          </a:p>
          <a:p>
            <a:pPr>
              <a:buNone/>
            </a:pPr>
            <a:r>
              <a:rPr lang="en-US" sz="1400" dirty="0" smtClean="0">
                <a:solidFill>
                  <a:schemeClr val="bg1"/>
                </a:solidFill>
                <a:latin typeface="Courier New" pitchFamily="49" charset="0"/>
                <a:cs typeface="Courier New" pitchFamily="49" charset="0"/>
              </a:rPr>
              <a:t> -P                          same as --partial --progress</a:t>
            </a:r>
          </a:p>
          <a:p>
            <a:pPr>
              <a:buNone/>
            </a:pPr>
            <a:r>
              <a:rPr lang="en-US" sz="1400" dirty="0" smtClean="0">
                <a:solidFill>
                  <a:schemeClr val="bg1"/>
                </a:solidFill>
                <a:latin typeface="Courier New" pitchFamily="49" charset="0"/>
                <a:cs typeface="Courier New" pitchFamily="49" charset="0"/>
              </a:rPr>
              <a:t> -i, --itemize-changes       output a change-summary for all updates</a:t>
            </a:r>
          </a:p>
          <a:p>
            <a:pPr>
              <a:buNone/>
            </a:pPr>
            <a:r>
              <a:rPr lang="en-US" sz="1400" dirty="0" smtClean="0">
                <a:solidFill>
                  <a:schemeClr val="bg1"/>
                </a:solidFill>
                <a:latin typeface="Courier New" pitchFamily="49" charset="0"/>
                <a:cs typeface="Courier New" pitchFamily="49" charset="0"/>
              </a:rPr>
              <a:t>     --out-format=FORMAT     output updates using the specified FORMAT</a:t>
            </a:r>
          </a:p>
          <a:p>
            <a:pPr>
              <a:buNone/>
            </a:pPr>
            <a:r>
              <a:rPr lang="en-US" sz="1400" dirty="0" smtClean="0">
                <a:solidFill>
                  <a:schemeClr val="bg1"/>
                </a:solidFill>
                <a:latin typeface="Courier New" pitchFamily="49" charset="0"/>
                <a:cs typeface="Courier New" pitchFamily="49" charset="0"/>
              </a:rPr>
              <a:t>     --log-file=FILE         log what we're doing to the specified FILE</a:t>
            </a:r>
          </a:p>
          <a:p>
            <a:pPr>
              <a:buNone/>
            </a:pPr>
            <a:r>
              <a:rPr lang="en-US" sz="1400" dirty="0" smtClean="0">
                <a:solidFill>
                  <a:schemeClr val="bg1"/>
                </a:solidFill>
                <a:latin typeface="Courier New" pitchFamily="49" charset="0"/>
                <a:cs typeface="Courier New" pitchFamily="49" charset="0"/>
              </a:rPr>
              <a:t>     --log-file-format=FMT   log updates using the specified FMT</a:t>
            </a:r>
          </a:p>
          <a:p>
            <a:pPr>
              <a:buNone/>
            </a:pPr>
            <a:r>
              <a:rPr lang="en-US" sz="1400" dirty="0" smtClean="0">
                <a:solidFill>
                  <a:schemeClr val="bg1"/>
                </a:solidFill>
                <a:latin typeface="Courier New" pitchFamily="49" charset="0"/>
                <a:cs typeface="Courier New" pitchFamily="49" charset="0"/>
              </a:rPr>
              <a:t>     --password-file=FILE    read daemon-access password from FILE</a:t>
            </a:r>
          </a:p>
          <a:p>
            <a:pPr>
              <a:buNone/>
            </a:pPr>
            <a:r>
              <a:rPr lang="en-US" sz="1400" dirty="0" smtClean="0">
                <a:solidFill>
                  <a:schemeClr val="bg1"/>
                </a:solidFill>
                <a:latin typeface="Courier New" pitchFamily="49" charset="0"/>
                <a:cs typeface="Courier New" pitchFamily="49" charset="0"/>
              </a:rPr>
              <a:t>     --list-only             list the files instead of copying them</a:t>
            </a:r>
          </a:p>
          <a:p>
            <a:pPr>
              <a:buNone/>
            </a:pPr>
            <a:r>
              <a:rPr lang="en-US" sz="1400" dirty="0" smtClean="0">
                <a:solidFill>
                  <a:schemeClr val="bg1"/>
                </a:solidFill>
                <a:latin typeface="Courier New" pitchFamily="49" charset="0"/>
                <a:cs typeface="Courier New" pitchFamily="49" charset="0"/>
              </a:rPr>
              <a:t>     --bwlimit=KBPS          limit I/O bandwidth; KBytes per second</a:t>
            </a:r>
          </a:p>
          <a:p>
            <a:pPr>
              <a:buNone/>
            </a:pPr>
            <a:r>
              <a:rPr lang="en-US" sz="1400" dirty="0" smtClean="0">
                <a:solidFill>
                  <a:schemeClr val="bg1"/>
                </a:solidFill>
                <a:latin typeface="Courier New" pitchFamily="49" charset="0"/>
                <a:cs typeface="Courier New" pitchFamily="49" charset="0"/>
              </a:rPr>
              <a:t>     --write-batch=FILE      write a batched update to FILE</a:t>
            </a:r>
          </a:p>
          <a:p>
            <a:pPr>
              <a:buNone/>
            </a:pPr>
            <a:r>
              <a:rPr lang="en-US" sz="1400" dirty="0" smtClean="0">
                <a:solidFill>
                  <a:schemeClr val="bg1"/>
                </a:solidFill>
                <a:latin typeface="Courier New" pitchFamily="49" charset="0"/>
                <a:cs typeface="Courier New" pitchFamily="49" charset="0"/>
              </a:rPr>
              <a:t>     --only-write-batch=FILE like --write-batch but w/o updating destination</a:t>
            </a:r>
          </a:p>
          <a:p>
            <a:pPr>
              <a:buNone/>
            </a:pPr>
            <a:r>
              <a:rPr lang="en-US" sz="1400" dirty="0" smtClean="0">
                <a:solidFill>
                  <a:schemeClr val="bg1"/>
                </a:solidFill>
                <a:latin typeface="Courier New" pitchFamily="49" charset="0"/>
                <a:cs typeface="Courier New" pitchFamily="49" charset="0"/>
              </a:rPr>
              <a:t>     --read-batch=FILE       read a batched update from FILE</a:t>
            </a:r>
          </a:p>
          <a:p>
            <a:pPr>
              <a:buNone/>
            </a:pPr>
            <a:r>
              <a:rPr lang="en-US" sz="1400" dirty="0" smtClean="0">
                <a:solidFill>
                  <a:schemeClr val="bg1"/>
                </a:solidFill>
                <a:latin typeface="Courier New" pitchFamily="49" charset="0"/>
                <a:cs typeface="Courier New" pitchFamily="49" charset="0"/>
              </a:rPr>
              <a:t>     --protocol=NUM          force an older protocol version to be used</a:t>
            </a:r>
          </a:p>
          <a:p>
            <a:pPr>
              <a:buNone/>
            </a:pPr>
            <a:r>
              <a:rPr lang="en-US" sz="1400" dirty="0" smtClean="0">
                <a:solidFill>
                  <a:schemeClr val="bg1"/>
                </a:solidFill>
                <a:latin typeface="Courier New" pitchFamily="49" charset="0"/>
                <a:cs typeface="Courier New" pitchFamily="49" charset="0"/>
              </a:rPr>
              <a:t>     --iconv=CONVERT_SPEC    request charset conversion of filenames</a:t>
            </a:r>
          </a:p>
          <a:p>
            <a:pPr>
              <a:buNone/>
            </a:pPr>
            <a:r>
              <a:rPr lang="en-US" sz="1400" dirty="0" smtClean="0">
                <a:solidFill>
                  <a:schemeClr val="bg1"/>
                </a:solidFill>
                <a:latin typeface="Courier New" pitchFamily="49" charset="0"/>
                <a:cs typeface="Courier New" pitchFamily="49" charset="0"/>
              </a:rPr>
              <a:t> -4, --ipv4                  prefer IPv4</a:t>
            </a:r>
          </a:p>
          <a:p>
            <a:pPr>
              <a:buNone/>
            </a:pPr>
            <a:r>
              <a:rPr lang="en-US" sz="1400" dirty="0" smtClean="0">
                <a:solidFill>
                  <a:schemeClr val="bg1"/>
                </a:solidFill>
                <a:latin typeface="Courier New" pitchFamily="49" charset="0"/>
                <a:cs typeface="Courier New" pitchFamily="49" charset="0"/>
              </a:rPr>
              <a:t> -6, --ipv6                  prefer IPv6</a:t>
            </a:r>
          </a:p>
          <a:p>
            <a:pPr>
              <a:buNone/>
            </a:pPr>
            <a:r>
              <a:rPr lang="en-US" sz="1400" dirty="0" smtClean="0">
                <a:solidFill>
                  <a:schemeClr val="bg1"/>
                </a:solidFill>
                <a:latin typeface="Courier New" pitchFamily="49" charset="0"/>
                <a:cs typeface="Courier New" pitchFamily="49" charset="0"/>
              </a:rPr>
              <a:t>     --version               print version number</a:t>
            </a:r>
          </a:p>
          <a:p>
            <a:pPr>
              <a:buNone/>
            </a:pPr>
            <a:r>
              <a:rPr lang="en-US" sz="1400" dirty="0" smtClean="0">
                <a:solidFill>
                  <a:schemeClr val="bg1"/>
                </a:solidFill>
                <a:latin typeface="Courier New" pitchFamily="49" charset="0"/>
                <a:cs typeface="Courier New" pitchFamily="49" charset="0"/>
              </a:rPr>
              <a:t>(-h) --help                  show this help (-h works with no other options)</a:t>
            </a:r>
            <a:endParaRPr lang="en-US" sz="1400" b="1" dirty="0" smtClean="0">
              <a:solidFill>
                <a:schemeClr val="bg1"/>
              </a:solidFill>
              <a:latin typeface="Courier New" pitchFamily="49" charset="0"/>
              <a:cs typeface="Courier New" pitchFamily="49" charset="0"/>
            </a:endParaRPr>
          </a:p>
        </p:txBody>
      </p:sp>
      <p:sp>
        <p:nvSpPr>
          <p:cNvPr id="4" name="Date Placeholder 3"/>
          <p:cNvSpPr>
            <a:spLocks noGrp="1"/>
          </p:cNvSpPr>
          <p:nvPr>
            <p:ph type="dt" sz="half" idx="10"/>
          </p:nvPr>
        </p:nvSpPr>
        <p:spPr/>
        <p:txBody>
          <a:bodyPr/>
          <a:lstStyle/>
          <a:p>
            <a:r>
              <a:rPr lang="en-US" dirty="0" smtClean="0"/>
              <a:t>August 18, 2011</a:t>
            </a:r>
            <a:endParaRPr lang="en-US" dirty="0"/>
          </a:p>
        </p:txBody>
      </p:sp>
      <p:sp>
        <p:nvSpPr>
          <p:cNvPr id="6" name="Footer Placeholder 5"/>
          <p:cNvSpPr>
            <a:spLocks noGrp="1"/>
          </p:cNvSpPr>
          <p:nvPr>
            <p:ph type="ftr" sz="quarter" idx="11"/>
          </p:nvPr>
        </p:nvSpPr>
        <p:spPr/>
        <p:txBody>
          <a:bodyPr/>
          <a:lstStyle/>
          <a:p>
            <a:r>
              <a:rPr lang="en-US" dirty="0" smtClean="0"/>
              <a:t>Appendix- Rsync on HP-UX Webinar </a:t>
            </a:r>
            <a:endParaRPr lang="en-US" dirty="0"/>
          </a:p>
        </p:txBody>
      </p:sp>
      <p:sp>
        <p:nvSpPr>
          <p:cNvPr id="5" name="Slide Number Placeholder 4"/>
          <p:cNvSpPr>
            <a:spLocks noGrp="1"/>
          </p:cNvSpPr>
          <p:nvPr>
            <p:ph type="sldNum" sz="quarter" idx="12"/>
          </p:nvPr>
        </p:nvSpPr>
        <p:spPr/>
        <p:txBody>
          <a:bodyPr/>
          <a:lstStyle/>
          <a:p>
            <a:fld id="{5B091371-A282-4AD9-8DE8-3EBAEA8E0AB5}" type="slidenum">
              <a:rPr lang="en-US" smtClean="0"/>
              <a:pPr/>
              <a:t>54</a:t>
            </a:fld>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HP_Standard_Light">
  <a:themeElements>
    <a:clrScheme name="HP_Standard_Light 2">
      <a:dk1>
        <a:srgbClr val="000000"/>
      </a:dk1>
      <a:lt1>
        <a:srgbClr val="FFFFFF"/>
      </a:lt1>
      <a:dk2>
        <a:srgbClr val="000000"/>
      </a:dk2>
      <a:lt2>
        <a:srgbClr val="AAABB0"/>
      </a:lt2>
      <a:accent1>
        <a:srgbClr val="0071B5"/>
      </a:accent1>
      <a:accent2>
        <a:srgbClr val="64B900"/>
      </a:accent2>
      <a:accent3>
        <a:srgbClr val="FFFFFF"/>
      </a:accent3>
      <a:accent4>
        <a:srgbClr val="000000"/>
      </a:accent4>
      <a:accent5>
        <a:srgbClr val="AABBD7"/>
      </a:accent5>
      <a:accent6>
        <a:srgbClr val="5AA700"/>
      </a:accent6>
      <a:hlink>
        <a:srgbClr val="EB5F01"/>
      </a:hlink>
      <a:folHlink>
        <a:srgbClr val="CC0066"/>
      </a:folHlink>
    </a:clrScheme>
    <a:fontScheme name="HP_Standard_Light">
      <a:majorFont>
        <a:latin typeface="Futura Bk"/>
        <a:ea typeface=""/>
        <a:cs typeface=""/>
      </a:majorFont>
      <a:minorFont>
        <a:latin typeface="Futura Bk"/>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HP_Standard_Light 1">
        <a:dk1>
          <a:srgbClr val="000000"/>
        </a:dk1>
        <a:lt1>
          <a:srgbClr val="FFFFFF"/>
        </a:lt1>
        <a:dk2>
          <a:srgbClr val="001D58"/>
        </a:dk2>
        <a:lt2>
          <a:srgbClr val="FFFFFF"/>
        </a:lt2>
        <a:accent1>
          <a:srgbClr val="0071B5"/>
        </a:accent1>
        <a:accent2>
          <a:srgbClr val="64B900"/>
        </a:accent2>
        <a:accent3>
          <a:srgbClr val="AAABB4"/>
        </a:accent3>
        <a:accent4>
          <a:srgbClr val="DADADA"/>
        </a:accent4>
        <a:accent5>
          <a:srgbClr val="AABBD7"/>
        </a:accent5>
        <a:accent6>
          <a:srgbClr val="5AA700"/>
        </a:accent6>
        <a:hlink>
          <a:srgbClr val="EB5F01"/>
        </a:hlink>
        <a:folHlink>
          <a:srgbClr val="CC0066"/>
        </a:folHlink>
      </a:clrScheme>
      <a:clrMap bg1="dk2" tx1="lt1" bg2="dk1" tx2="lt2" accent1="accent1" accent2="accent2" accent3="accent3" accent4="accent4" accent5="accent5" accent6="accent6" hlink="hlink" folHlink="folHlink"/>
    </a:extraClrScheme>
    <a:extraClrScheme>
      <a:clrScheme name="HP_Standard_Light 2">
        <a:dk1>
          <a:srgbClr val="000000"/>
        </a:dk1>
        <a:lt1>
          <a:srgbClr val="FFFFFF"/>
        </a:lt1>
        <a:dk2>
          <a:srgbClr val="000000"/>
        </a:dk2>
        <a:lt2>
          <a:srgbClr val="AAABB0"/>
        </a:lt2>
        <a:accent1>
          <a:srgbClr val="0071B5"/>
        </a:accent1>
        <a:accent2>
          <a:srgbClr val="64B900"/>
        </a:accent2>
        <a:accent3>
          <a:srgbClr val="FFFFFF"/>
        </a:accent3>
        <a:accent4>
          <a:srgbClr val="000000"/>
        </a:accent4>
        <a:accent5>
          <a:srgbClr val="AABBD7"/>
        </a:accent5>
        <a:accent6>
          <a:srgbClr val="5AA700"/>
        </a:accent6>
        <a:hlink>
          <a:srgbClr val="EB5F01"/>
        </a:hlink>
        <a:folHlink>
          <a:srgbClr val="CC0066"/>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HP_Standard_Light 1">
    <a:dk1>
      <a:srgbClr val="000000"/>
    </a:dk1>
    <a:lt1>
      <a:srgbClr val="FFFFFF"/>
    </a:lt1>
    <a:dk2>
      <a:srgbClr val="001D58"/>
    </a:dk2>
    <a:lt2>
      <a:srgbClr val="FFFFFF"/>
    </a:lt2>
    <a:accent1>
      <a:srgbClr val="0071B5"/>
    </a:accent1>
    <a:accent2>
      <a:srgbClr val="64B900"/>
    </a:accent2>
    <a:accent3>
      <a:srgbClr val="AAABB4"/>
    </a:accent3>
    <a:accent4>
      <a:srgbClr val="DADADA"/>
    </a:accent4>
    <a:accent5>
      <a:srgbClr val="AABBD7"/>
    </a:accent5>
    <a:accent6>
      <a:srgbClr val="5AA700"/>
    </a:accent6>
    <a:hlink>
      <a:srgbClr val="EB5F01"/>
    </a:hlink>
    <a:folHlink>
      <a:srgbClr val="CC0066"/>
    </a:folHlink>
  </a:clrScheme>
</a:themeOverride>
</file>

<file path=docProps/app.xml><?xml version="1.0" encoding="utf-8"?>
<Properties xmlns="http://schemas.openxmlformats.org/officeDocument/2006/extended-properties" xmlns:vt="http://schemas.openxmlformats.org/officeDocument/2006/docPropsVTypes">
  <Template/>
  <TotalTime>11999</TotalTime>
  <Words>5501</Words>
  <Application>Microsoft Office PowerPoint</Application>
  <PresentationFormat>On-screen Show (4:3)</PresentationFormat>
  <Paragraphs>868</Paragraphs>
  <Slides>54</Slides>
  <Notes>54</Notes>
  <HiddenSlides>0</HiddenSlides>
  <MMClips>0</MMClips>
  <ScaleCrop>false</ScaleCrop>
  <HeadingPairs>
    <vt:vector size="4" baseType="variant">
      <vt:variant>
        <vt:lpstr>Theme</vt:lpstr>
      </vt:variant>
      <vt:variant>
        <vt:i4>1</vt:i4>
      </vt:variant>
      <vt:variant>
        <vt:lpstr>Slide Titles</vt:lpstr>
      </vt:variant>
      <vt:variant>
        <vt:i4>54</vt:i4>
      </vt:variant>
    </vt:vector>
  </HeadingPairs>
  <TitlesOfParts>
    <vt:vector size="55" baseType="lpstr">
      <vt:lpstr>HP_Standard_Light</vt:lpstr>
      <vt:lpstr>Rsync on HP-UX  Brief Presentation By Unix/Linux Apprentice with 26 Years of Experience</vt:lpstr>
      <vt:lpstr>Why This Document?</vt:lpstr>
      <vt:lpstr>Rsync History</vt:lpstr>
      <vt:lpstr>Rsync Features…</vt:lpstr>
      <vt:lpstr>Rsync Alternatives and Add-ons…</vt:lpstr>
      <vt:lpstr>Rsync Algorithm</vt:lpstr>
      <vt:lpstr>Current Rsync Checksum Weaknesses – Part 1*</vt:lpstr>
      <vt:lpstr>Current Rsync Checksum Weaknesses – Part 2</vt:lpstr>
      <vt:lpstr>Current Rsync Checksum Weaknesses – Part 3</vt:lpstr>
      <vt:lpstr>Current Rsync Checksum Weaknesses – Part 4</vt:lpstr>
      <vt:lpstr>Rsync – Memory Utilization</vt:lpstr>
      <vt:lpstr>Rsync on HP-UX</vt:lpstr>
      <vt:lpstr>Rsync at The Porting and Archiving Centre for HP-UX</vt:lpstr>
      <vt:lpstr>Rsync Typical Scenario – Part 1</vt:lpstr>
      <vt:lpstr>Rsync Typical Scenario – Part 2</vt:lpstr>
      <vt:lpstr>Rsync Typical Scenario – Part 3</vt:lpstr>
      <vt:lpstr>Rsync Command-line Options</vt:lpstr>
      <vt:lpstr>Rsync from Internet Express</vt:lpstr>
      <vt:lpstr>Rsync from Porting and Archiving for HP-UX</vt:lpstr>
      <vt:lpstr>Rsync Example when Previous Run Interrupted or Failed</vt:lpstr>
      <vt:lpstr>Rsync and SSH Key Exchange</vt:lpstr>
      <vt:lpstr>Rsync – SSH Chains and Different Port</vt:lpstr>
      <vt:lpstr>Rsync Example with Full Copy</vt:lpstr>
      <vt:lpstr>Rsync Example with Sparse Files * – Part 1</vt:lpstr>
      <vt:lpstr>Rsync Example with Sparse Files * – Part 2</vt:lpstr>
      <vt:lpstr>Rsync Example with Sparse Files – Part 3</vt:lpstr>
      <vt:lpstr>Rsync Example with ACLs * – Part 1</vt:lpstr>
      <vt:lpstr>Rsync Example with ACLs * – Part 2</vt:lpstr>
      <vt:lpstr>Rsync Example with ACLs * – Part 3</vt:lpstr>
      <vt:lpstr>Rsync with Dry Run</vt:lpstr>
      <vt:lpstr>Rsync Anonymous Server from Porting and Archiving for HP-UX – Part 1</vt:lpstr>
      <vt:lpstr>Rsync Anonymous Server from Porting and Archiving for HP-UX – Part 2</vt:lpstr>
      <vt:lpstr>Rsync Anonymous Server from Porting and Archiving for HP-UX – Part 3</vt:lpstr>
      <vt:lpstr>Mirror By Rsync</vt:lpstr>
      <vt:lpstr>Rsync and LVM Snapshots – Part 1</vt:lpstr>
      <vt:lpstr>Rsync and LVM Snapshots – Part 2</vt:lpstr>
      <vt:lpstr>Rsync and Expanded Remote File List</vt:lpstr>
      <vt:lpstr>Rsync and Relative Directory</vt:lpstr>
      <vt:lpstr>Rsync and “Snapshots”</vt:lpstr>
      <vt:lpstr>Rsync - File Size and Bandwidth Limits</vt:lpstr>
      <vt:lpstr>Rsync – Exclude Files</vt:lpstr>
      <vt:lpstr>Rsync – Avoid Checksum For Large Files Before Transfer</vt:lpstr>
      <vt:lpstr>Rsync and “Clean Shell”</vt:lpstr>
      <vt:lpstr>Rsync Common Problems</vt:lpstr>
      <vt:lpstr> Rsync Performance Analysis and Tuning </vt:lpstr>
      <vt:lpstr>      Thank You!  </vt:lpstr>
      <vt:lpstr>      Appendix  </vt:lpstr>
      <vt:lpstr>Rsync Command-line Options – Part 1</vt:lpstr>
      <vt:lpstr>Rsync Command-line Options – Part 2</vt:lpstr>
      <vt:lpstr>Rsync Command-line Options – Part 3</vt:lpstr>
      <vt:lpstr>Rsync Command-line Options – Part 4</vt:lpstr>
      <vt:lpstr>Rsync Command-line Options – Part 5</vt:lpstr>
      <vt:lpstr>Rsync Command-line Options – Part 6</vt:lpstr>
      <vt:lpstr>Rsync Command-line Options – Part 7</vt:lpstr>
    </vt:vector>
  </TitlesOfParts>
  <Company>Hewlett 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Unix Profession Webcast October 2007</dc:title>
  <dc:creator>Dusan Baljevic</dc:creator>
  <cp:lastModifiedBy>Dusan Baljevic</cp:lastModifiedBy>
  <cp:revision>828</cp:revision>
  <dcterms:created xsi:type="dcterms:W3CDTF">2003-10-28T19:03:39Z</dcterms:created>
  <dcterms:modified xsi:type="dcterms:W3CDTF">2011-09-22T11:49:39Z</dcterms:modified>
  <cp:category>Template</cp:category>
</cp:coreProperties>
</file>