
<file path=[Content_Types].xml><?xml version="1.0" encoding="utf-8"?>
<Types xmlns="http://schemas.openxmlformats.org/package/2006/content-types">
  <Default Extension="wmf" ContentType="image/x-wmf"/>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Lst>
  <p:notesMasterIdLst>
    <p:notesMasterId r:id="rId79"/>
  </p:notesMasterIdLst>
  <p:handoutMasterIdLst>
    <p:handoutMasterId r:id="rId80"/>
  </p:handoutMasterIdLst>
  <p:sldIdLst>
    <p:sldId id="684" r:id="rId2"/>
    <p:sldId id="775" r:id="rId3"/>
    <p:sldId id="860" r:id="rId4"/>
    <p:sldId id="812" r:id="rId5"/>
    <p:sldId id="815" r:id="rId6"/>
    <p:sldId id="810" r:id="rId7"/>
    <p:sldId id="811" r:id="rId8"/>
    <p:sldId id="816" r:id="rId9"/>
    <p:sldId id="818" r:id="rId10"/>
    <p:sldId id="819" r:id="rId11"/>
    <p:sldId id="820" r:id="rId12"/>
    <p:sldId id="827" r:id="rId13"/>
    <p:sldId id="822" r:id="rId14"/>
    <p:sldId id="777" r:id="rId15"/>
    <p:sldId id="778" r:id="rId16"/>
    <p:sldId id="823" r:id="rId17"/>
    <p:sldId id="676" r:id="rId18"/>
    <p:sldId id="761" r:id="rId19"/>
    <p:sldId id="762" r:id="rId20"/>
    <p:sldId id="824" r:id="rId21"/>
    <p:sldId id="674" r:id="rId22"/>
    <p:sldId id="677" r:id="rId23"/>
    <p:sldId id="672" r:id="rId24"/>
    <p:sldId id="678" r:id="rId25"/>
    <p:sldId id="854" r:id="rId26"/>
    <p:sldId id="806" r:id="rId27"/>
    <p:sldId id="855" r:id="rId28"/>
    <p:sldId id="825" r:id="rId29"/>
    <p:sldId id="763" r:id="rId30"/>
    <p:sldId id="764" r:id="rId31"/>
    <p:sldId id="839" r:id="rId32"/>
    <p:sldId id="838" r:id="rId33"/>
    <p:sldId id="836" r:id="rId34"/>
    <p:sldId id="837" r:id="rId35"/>
    <p:sldId id="842" r:id="rId36"/>
    <p:sldId id="826" r:id="rId37"/>
    <p:sldId id="765" r:id="rId38"/>
    <p:sldId id="766" r:id="rId39"/>
    <p:sldId id="767" r:id="rId40"/>
    <p:sldId id="768" r:id="rId41"/>
    <p:sldId id="769" r:id="rId42"/>
    <p:sldId id="770" r:id="rId43"/>
    <p:sldId id="793" r:id="rId44"/>
    <p:sldId id="840" r:id="rId45"/>
    <p:sldId id="841" r:id="rId46"/>
    <p:sldId id="671" r:id="rId47"/>
    <p:sldId id="833" r:id="rId48"/>
    <p:sldId id="834" r:id="rId49"/>
    <p:sldId id="835" r:id="rId50"/>
    <p:sldId id="821" r:id="rId51"/>
    <p:sldId id="805" r:id="rId52"/>
    <p:sldId id="794" r:id="rId53"/>
    <p:sldId id="795" r:id="rId54"/>
    <p:sldId id="807" r:id="rId55"/>
    <p:sldId id="808" r:id="rId56"/>
    <p:sldId id="809" r:id="rId57"/>
    <p:sldId id="813" r:id="rId58"/>
    <p:sldId id="814" r:id="rId59"/>
    <p:sldId id="828" r:id="rId60"/>
    <p:sldId id="831" r:id="rId61"/>
    <p:sldId id="832" r:id="rId62"/>
    <p:sldId id="830" r:id="rId63"/>
    <p:sldId id="857" r:id="rId64"/>
    <p:sldId id="859" r:id="rId65"/>
    <p:sldId id="843" r:id="rId66"/>
    <p:sldId id="844" r:id="rId67"/>
    <p:sldId id="845" r:id="rId68"/>
    <p:sldId id="846" r:id="rId69"/>
    <p:sldId id="847" r:id="rId70"/>
    <p:sldId id="849" r:id="rId71"/>
    <p:sldId id="848" r:id="rId72"/>
    <p:sldId id="850" r:id="rId73"/>
    <p:sldId id="851" r:id="rId74"/>
    <p:sldId id="852" r:id="rId75"/>
    <p:sldId id="853" r:id="rId76"/>
    <p:sldId id="858" r:id="rId77"/>
    <p:sldId id="803" r:id="rId78"/>
  </p:sldIdLst>
  <p:sldSz cx="9144000" cy="6858000" type="screen4x3"/>
  <p:notesSz cx="9296400" cy="7010400"/>
  <p:defaultTextStyle>
    <a:defPPr>
      <a:defRPr lang="en-US"/>
    </a:defPPr>
    <a:lvl1pPr algn="l" rtl="0" fontAlgn="base">
      <a:spcBef>
        <a:spcPct val="0"/>
      </a:spcBef>
      <a:spcAft>
        <a:spcPct val="0"/>
      </a:spcAft>
      <a:defRPr kern="1200">
        <a:solidFill>
          <a:schemeClr val="tx1"/>
        </a:solidFill>
        <a:latin typeface="Futura Bk" pitchFamily="34" charset="0"/>
        <a:ea typeface="+mn-ea"/>
        <a:cs typeface="+mn-cs"/>
      </a:defRPr>
    </a:lvl1pPr>
    <a:lvl2pPr marL="457200" algn="l" rtl="0" fontAlgn="base">
      <a:spcBef>
        <a:spcPct val="0"/>
      </a:spcBef>
      <a:spcAft>
        <a:spcPct val="0"/>
      </a:spcAft>
      <a:defRPr kern="1200">
        <a:solidFill>
          <a:schemeClr val="tx1"/>
        </a:solidFill>
        <a:latin typeface="Futura Bk" pitchFamily="34" charset="0"/>
        <a:ea typeface="+mn-ea"/>
        <a:cs typeface="+mn-cs"/>
      </a:defRPr>
    </a:lvl2pPr>
    <a:lvl3pPr marL="914400" algn="l" rtl="0" fontAlgn="base">
      <a:spcBef>
        <a:spcPct val="0"/>
      </a:spcBef>
      <a:spcAft>
        <a:spcPct val="0"/>
      </a:spcAft>
      <a:defRPr kern="1200">
        <a:solidFill>
          <a:schemeClr val="tx1"/>
        </a:solidFill>
        <a:latin typeface="Futura Bk" pitchFamily="34" charset="0"/>
        <a:ea typeface="+mn-ea"/>
        <a:cs typeface="+mn-cs"/>
      </a:defRPr>
    </a:lvl3pPr>
    <a:lvl4pPr marL="1371600" algn="l" rtl="0" fontAlgn="base">
      <a:spcBef>
        <a:spcPct val="0"/>
      </a:spcBef>
      <a:spcAft>
        <a:spcPct val="0"/>
      </a:spcAft>
      <a:defRPr kern="1200">
        <a:solidFill>
          <a:schemeClr val="tx1"/>
        </a:solidFill>
        <a:latin typeface="Futura Bk" pitchFamily="34" charset="0"/>
        <a:ea typeface="+mn-ea"/>
        <a:cs typeface="+mn-cs"/>
      </a:defRPr>
    </a:lvl4pPr>
    <a:lvl5pPr marL="1828800" algn="l" rtl="0" fontAlgn="base">
      <a:spcBef>
        <a:spcPct val="0"/>
      </a:spcBef>
      <a:spcAft>
        <a:spcPct val="0"/>
      </a:spcAft>
      <a:defRPr kern="1200">
        <a:solidFill>
          <a:schemeClr val="tx1"/>
        </a:solidFill>
        <a:latin typeface="Futura Bk" pitchFamily="34" charset="0"/>
        <a:ea typeface="+mn-ea"/>
        <a:cs typeface="+mn-cs"/>
      </a:defRPr>
    </a:lvl5pPr>
    <a:lvl6pPr marL="2286000" algn="l" defTabSz="914400" rtl="0" eaLnBrk="1" latinLnBrk="0" hangingPunct="1">
      <a:defRPr kern="1200">
        <a:solidFill>
          <a:schemeClr val="tx1"/>
        </a:solidFill>
        <a:latin typeface="Futura Bk" pitchFamily="34" charset="0"/>
        <a:ea typeface="+mn-ea"/>
        <a:cs typeface="+mn-cs"/>
      </a:defRPr>
    </a:lvl6pPr>
    <a:lvl7pPr marL="2743200" algn="l" defTabSz="914400" rtl="0" eaLnBrk="1" latinLnBrk="0" hangingPunct="1">
      <a:defRPr kern="1200">
        <a:solidFill>
          <a:schemeClr val="tx1"/>
        </a:solidFill>
        <a:latin typeface="Futura Bk" pitchFamily="34" charset="0"/>
        <a:ea typeface="+mn-ea"/>
        <a:cs typeface="+mn-cs"/>
      </a:defRPr>
    </a:lvl7pPr>
    <a:lvl8pPr marL="3200400" algn="l" defTabSz="914400" rtl="0" eaLnBrk="1" latinLnBrk="0" hangingPunct="1">
      <a:defRPr kern="1200">
        <a:solidFill>
          <a:schemeClr val="tx1"/>
        </a:solidFill>
        <a:latin typeface="Futura Bk" pitchFamily="34" charset="0"/>
        <a:ea typeface="+mn-ea"/>
        <a:cs typeface="+mn-cs"/>
      </a:defRPr>
    </a:lvl8pPr>
    <a:lvl9pPr marL="3657600" algn="l" defTabSz="914400" rtl="0" eaLnBrk="1" latinLnBrk="0" hangingPunct="1">
      <a:defRPr kern="1200">
        <a:solidFill>
          <a:schemeClr val="tx1"/>
        </a:solidFill>
        <a:latin typeface="Futura Bk"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558E"/>
    <a:srgbClr val="0071B5"/>
    <a:srgbClr val="2990CA"/>
    <a:srgbClr val="51AEDD"/>
    <a:srgbClr val="79C1E5"/>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81" autoAdjust="0"/>
    <p:restoredTop sz="86933" autoAdjust="0"/>
  </p:normalViewPr>
  <p:slideViewPr>
    <p:cSldViewPr snapToGrid="0">
      <p:cViewPr varScale="1">
        <p:scale>
          <a:sx n="62" d="100"/>
          <a:sy n="62" d="100"/>
        </p:scale>
        <p:origin x="-1452" y="-84"/>
      </p:cViewPr>
      <p:guideLst>
        <p:guide orient="horz" pos="2160"/>
        <p:guide pos="2880"/>
      </p:guideLst>
    </p:cSldViewPr>
  </p:slideViewPr>
  <p:outlineViewPr>
    <p:cViewPr>
      <p:scale>
        <a:sx n="33" d="100"/>
        <a:sy n="33" d="100"/>
      </p:scale>
      <p:origin x="0" y="21210"/>
    </p:cViewPr>
    <p:sldLst>
      <p:sld r:id="rId1" collapse="1"/>
    </p:sldLst>
  </p:outlineViewPr>
  <p:notesTextViewPr>
    <p:cViewPr>
      <p:scale>
        <a:sx n="100" d="100"/>
        <a:sy n="100" d="100"/>
      </p:scale>
      <p:origin x="0" y="0"/>
    </p:cViewPr>
  </p:notesTextViewPr>
  <p:sorterViewPr>
    <p:cViewPr>
      <p:scale>
        <a:sx n="66" d="100"/>
        <a:sy n="66" d="100"/>
      </p:scale>
      <p:origin x="0" y="5370"/>
    </p:cViewPr>
  </p:sorterViewPr>
  <p:notesViewPr>
    <p:cSldViewPr snapToGrid="0">
      <p:cViewPr varScale="1">
        <p:scale>
          <a:sx n="71" d="100"/>
          <a:sy n="71" d="100"/>
        </p:scale>
        <p:origin x="-1716" y="-108"/>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_rels/viewProps.xml.rels><?xml version="1.0" encoding="UTF-8" standalone="yes"?>
<Relationships xmlns="http://schemas.openxmlformats.org/package/2006/relationships"><Relationship Id="rId1"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8" name="Rectangle 6"/>
          <p:cNvSpPr>
            <a:spLocks noGrp="1" noChangeArrowheads="1"/>
          </p:cNvSpPr>
          <p:nvPr>
            <p:ph type="hdr" sz="quarter"/>
          </p:nvPr>
        </p:nvSpPr>
        <p:spPr bwMode="auto">
          <a:xfrm>
            <a:off x="382588" y="33338"/>
            <a:ext cx="6196012" cy="3508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000" smtClean="0">
                <a:latin typeface="Futura Hv" pitchFamily="34" charset="0"/>
              </a:defRPr>
            </a:lvl1pPr>
          </a:lstStyle>
          <a:p>
            <a:pPr>
              <a:defRPr/>
            </a:pPr>
            <a:r>
              <a:rPr lang="en-US"/>
              <a:t>Dusan Baljevic</a:t>
            </a:r>
          </a:p>
        </p:txBody>
      </p:sp>
      <p:sp>
        <p:nvSpPr>
          <p:cNvPr id="79879" name="Line 7"/>
          <p:cNvSpPr>
            <a:spLocks noChangeShapeType="1"/>
          </p:cNvSpPr>
          <p:nvPr/>
        </p:nvSpPr>
        <p:spPr bwMode="auto">
          <a:xfrm>
            <a:off x="492125" y="6867525"/>
            <a:ext cx="8340725" cy="0"/>
          </a:xfrm>
          <a:prstGeom prst="line">
            <a:avLst/>
          </a:prstGeom>
          <a:noFill/>
          <a:ln w="6350">
            <a:solidFill>
              <a:schemeClr val="tx1"/>
            </a:solidFill>
            <a:round/>
            <a:headEnd/>
            <a:tailEnd/>
          </a:ln>
          <a:effectLst/>
        </p:spPr>
        <p:txBody>
          <a:bodyPr/>
          <a:lstStyle/>
          <a:p>
            <a:pPr>
              <a:defRPr/>
            </a:pPr>
            <a:endParaRPr lang="en-US"/>
          </a:p>
        </p:txBody>
      </p:sp>
      <p:sp>
        <p:nvSpPr>
          <p:cNvPr id="79880" name="Rectangle 8"/>
          <p:cNvSpPr>
            <a:spLocks noGrp="1" noChangeArrowheads="1"/>
          </p:cNvSpPr>
          <p:nvPr>
            <p:ph type="sldNum" sz="quarter" idx="3"/>
          </p:nvPr>
        </p:nvSpPr>
        <p:spPr bwMode="auto">
          <a:xfrm>
            <a:off x="8424863" y="6853238"/>
            <a:ext cx="520700" cy="16510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800" smtClean="0"/>
            </a:lvl1pPr>
          </a:lstStyle>
          <a:p>
            <a:pPr>
              <a:defRPr/>
            </a:pPr>
            <a:fld id="{E7487D4F-9F3F-4A6C-9E6E-104237D76FF0}" type="slidenum">
              <a:rPr lang="en-US"/>
              <a:pPr>
                <a:defRPr/>
              </a:pPr>
              <a:t>‹#›</a:t>
            </a:fld>
            <a:endParaRPr lang="en-US"/>
          </a:p>
        </p:txBody>
      </p:sp>
      <p:sp>
        <p:nvSpPr>
          <p:cNvPr id="79881" name="Rectangle 9"/>
          <p:cNvSpPr>
            <a:spLocks noGrp="1" noChangeArrowheads="1"/>
          </p:cNvSpPr>
          <p:nvPr>
            <p:ph type="ftr" sz="quarter" idx="2"/>
          </p:nvPr>
        </p:nvSpPr>
        <p:spPr bwMode="auto">
          <a:xfrm>
            <a:off x="369888" y="6853238"/>
            <a:ext cx="7867650" cy="16510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800" smtClean="0">
                <a:latin typeface="Futura Hv" pitchFamily="34" charset="0"/>
              </a:defRPr>
            </a:lvl1pPr>
          </a:lstStyle>
          <a:p>
            <a:pPr>
              <a:defRPr/>
            </a:pPr>
            <a:endParaRPr lang="en-US"/>
          </a:p>
        </p:txBody>
      </p:sp>
    </p:spTree>
    <p:extLst>
      <p:ext uri="{BB962C8B-B14F-4D97-AF65-F5344CB8AC3E}">
        <p14:creationId xmlns:p14="http://schemas.microsoft.com/office/powerpoint/2010/main" val="3075957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4"/>
          <p:cNvSpPr>
            <a:spLocks noGrp="1" noRot="1" noChangeAspect="1" noChangeArrowheads="1" noTextEdit="1"/>
          </p:cNvSpPr>
          <p:nvPr>
            <p:ph type="sldImg" idx="2"/>
          </p:nvPr>
        </p:nvSpPr>
        <p:spPr bwMode="auto">
          <a:xfrm>
            <a:off x="5013325" y="173038"/>
            <a:ext cx="2794000" cy="2095500"/>
          </a:xfrm>
          <a:prstGeom prst="rect">
            <a:avLst/>
          </a:prstGeom>
          <a:noFill/>
          <a:ln w="9525">
            <a:solidFill>
              <a:srgbClr val="000000"/>
            </a:solidFill>
            <a:miter lim="800000"/>
            <a:headEnd/>
            <a:tailEnd/>
          </a:ln>
        </p:spPr>
      </p:sp>
      <p:sp>
        <p:nvSpPr>
          <p:cNvPr id="11272" name="Rectangle 8"/>
          <p:cNvSpPr>
            <a:spLocks noGrp="1" noChangeArrowheads="1"/>
          </p:cNvSpPr>
          <p:nvPr>
            <p:ph type="hdr" sz="quarter"/>
          </p:nvPr>
        </p:nvSpPr>
        <p:spPr bwMode="auto">
          <a:xfrm>
            <a:off x="385763" y="173038"/>
            <a:ext cx="3435350" cy="23495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000" smtClean="0">
                <a:latin typeface="Futura Hv" pitchFamily="34" charset="0"/>
              </a:defRPr>
            </a:lvl1pPr>
          </a:lstStyle>
          <a:p>
            <a:pPr>
              <a:defRPr/>
            </a:pPr>
            <a:r>
              <a:rPr lang="en-US"/>
              <a:t>Dusan Baljevic</a:t>
            </a:r>
          </a:p>
        </p:txBody>
      </p:sp>
      <p:sp>
        <p:nvSpPr>
          <p:cNvPr id="11273" name="Rectangle 9"/>
          <p:cNvSpPr>
            <a:spLocks noGrp="1" noChangeArrowheads="1"/>
          </p:cNvSpPr>
          <p:nvPr>
            <p:ph type="body" sz="quarter" idx="3"/>
          </p:nvPr>
        </p:nvSpPr>
        <p:spPr bwMode="auto">
          <a:xfrm>
            <a:off x="341313" y="2454275"/>
            <a:ext cx="8529637" cy="4310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4" name="Rectangle 10"/>
          <p:cNvSpPr>
            <a:spLocks noGrp="1" noChangeArrowheads="1"/>
          </p:cNvSpPr>
          <p:nvPr>
            <p:ph type="ftr" sz="quarter" idx="4"/>
          </p:nvPr>
        </p:nvSpPr>
        <p:spPr bwMode="auto">
          <a:xfrm>
            <a:off x="374650" y="6837363"/>
            <a:ext cx="7870825" cy="1730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800" smtClean="0">
                <a:latin typeface="Futura Hv" pitchFamily="34" charset="0"/>
              </a:defRPr>
            </a:lvl1pPr>
          </a:lstStyle>
          <a:p>
            <a:pPr>
              <a:defRPr/>
            </a:pPr>
            <a:endParaRPr lang="en-US"/>
          </a:p>
        </p:txBody>
      </p:sp>
      <p:sp>
        <p:nvSpPr>
          <p:cNvPr id="11275" name="Rectangle 11"/>
          <p:cNvSpPr>
            <a:spLocks noGrp="1" noChangeArrowheads="1"/>
          </p:cNvSpPr>
          <p:nvPr>
            <p:ph type="sldNum" sz="quarter" idx="5"/>
          </p:nvPr>
        </p:nvSpPr>
        <p:spPr bwMode="auto">
          <a:xfrm>
            <a:off x="8413750" y="6846888"/>
            <a:ext cx="519113" cy="163512"/>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800" smtClean="0"/>
            </a:lvl1pPr>
          </a:lstStyle>
          <a:p>
            <a:pPr>
              <a:defRPr/>
            </a:pPr>
            <a:fld id="{E29971C7-D8D2-4104-9D33-89DAD9A6D1D4}" type="slidenum">
              <a:rPr lang="en-US"/>
              <a:pPr>
                <a:defRPr/>
              </a:pPr>
              <a:t>‹#›</a:t>
            </a:fld>
            <a:endParaRPr lang="en-US"/>
          </a:p>
        </p:txBody>
      </p:sp>
    </p:spTree>
    <p:extLst>
      <p:ext uri="{BB962C8B-B14F-4D97-AF65-F5344CB8AC3E}">
        <p14:creationId xmlns:p14="http://schemas.microsoft.com/office/powerpoint/2010/main" val="1069310354"/>
      </p:ext>
    </p:extLst>
  </p:cSld>
  <p:clrMap bg1="lt1" tx1="dk1" bg2="lt2" tx2="dk2" accent1="accent1" accent2="accent2" accent3="accent3" accent4="accent4" accent5="accent5" accent6="accent6" hlink="hlink" folHlink="folHlink"/>
  <p:hf ftr="0" dt="0"/>
  <p:notesStyle>
    <a:lvl1pPr marL="119063" indent="-119063" algn="l" rtl="0" eaLnBrk="0" fontAlgn="base" hangingPunct="0">
      <a:spcBef>
        <a:spcPct val="30000"/>
      </a:spcBef>
      <a:spcAft>
        <a:spcPct val="0"/>
      </a:spcAft>
      <a:buChar char="•"/>
      <a:defRPr sz="1200" kern="1200">
        <a:solidFill>
          <a:schemeClr val="tx1"/>
        </a:solidFill>
        <a:latin typeface="Futura Bk" pitchFamily="34" charset="0"/>
        <a:ea typeface="+mn-ea"/>
        <a:cs typeface="+mn-cs"/>
      </a:defRPr>
    </a:lvl1pPr>
    <a:lvl2pPr marL="344488" indent="-111125" algn="l" rtl="0" eaLnBrk="0" fontAlgn="base" hangingPunct="0">
      <a:spcBef>
        <a:spcPct val="30000"/>
      </a:spcBef>
      <a:spcAft>
        <a:spcPct val="0"/>
      </a:spcAft>
      <a:buChar char="•"/>
      <a:defRPr sz="1000" kern="1200">
        <a:solidFill>
          <a:schemeClr val="tx1"/>
        </a:solidFill>
        <a:latin typeface="Futura Bk" pitchFamily="34" charset="0"/>
        <a:ea typeface="+mn-ea"/>
        <a:cs typeface="+mn-cs"/>
      </a:defRPr>
    </a:lvl2pPr>
    <a:lvl3pPr marL="569913" indent="-106363" algn="l" rtl="0" eaLnBrk="0" fontAlgn="base" hangingPunct="0">
      <a:spcBef>
        <a:spcPct val="30000"/>
      </a:spcBef>
      <a:spcAft>
        <a:spcPct val="0"/>
      </a:spcAft>
      <a:buChar char="•"/>
      <a:defRPr sz="900" kern="1200">
        <a:solidFill>
          <a:schemeClr val="tx1"/>
        </a:solidFill>
        <a:latin typeface="Futura Bk" pitchFamily="34" charset="0"/>
        <a:ea typeface="+mn-ea"/>
        <a:cs typeface="+mn-cs"/>
      </a:defRPr>
    </a:lvl3pPr>
    <a:lvl4pPr marL="795338" indent="-106363" algn="l" rtl="0" eaLnBrk="0" fontAlgn="base" hangingPunct="0">
      <a:spcBef>
        <a:spcPct val="30000"/>
      </a:spcBef>
      <a:spcAft>
        <a:spcPct val="0"/>
      </a:spcAft>
      <a:buChar char="•"/>
      <a:defRPr sz="900" kern="1200">
        <a:solidFill>
          <a:schemeClr val="tx1"/>
        </a:solidFill>
        <a:latin typeface="Futura Bk" pitchFamily="34" charset="0"/>
        <a:ea typeface="+mn-ea"/>
        <a:cs typeface="+mn-cs"/>
      </a:defRPr>
    </a:lvl4pPr>
    <a:lvl5pPr marL="1033463" indent="-119063" algn="l" rtl="0" eaLnBrk="0" fontAlgn="base" hangingPunct="0">
      <a:spcBef>
        <a:spcPct val="30000"/>
      </a:spcBef>
      <a:spcAft>
        <a:spcPct val="0"/>
      </a:spcAft>
      <a:buChar char="•"/>
      <a:defRPr sz="900" kern="1200">
        <a:solidFill>
          <a:schemeClr val="tx1"/>
        </a:solidFill>
        <a:latin typeface="Futura Bk"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Grp="1" noChangeArrowheads="1"/>
          </p:cNvSpPr>
          <p:nvPr>
            <p:ph type="sldNum" sz="quarter" idx="5"/>
          </p:nvPr>
        </p:nvSpPr>
        <p:spPr>
          <a:ln/>
        </p:spPr>
        <p:txBody>
          <a:bodyPr/>
          <a:lstStyle/>
          <a:p>
            <a:fld id="{BC9A576B-2983-47A5-8F4F-F90F7EFDACEB}" type="slidenum">
              <a:rPr lang="en-US"/>
              <a:pPr/>
              <a:t>1</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dirty="0" smtClean="0"/>
              <a:t>Dusan Baljevic</a:t>
            </a:r>
            <a:endParaRPr lang="en-US" dirty="0"/>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dirty="0" smtClean="0"/>
              <a:t>Dusan Baljevic</a:t>
            </a:r>
            <a:endParaRPr lang="en-US" dirty="0"/>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8"/>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Futura Bk" pitchFamily="34" charset="0"/>
              </a:defRPr>
            </a:lvl1pPr>
            <a:lvl2pPr marL="742950" indent="-285750" defTabSz="931863" eaLnBrk="0" hangingPunct="0">
              <a:defRPr>
                <a:solidFill>
                  <a:schemeClr val="tx1"/>
                </a:solidFill>
                <a:latin typeface="Futura Bk" pitchFamily="34" charset="0"/>
              </a:defRPr>
            </a:lvl2pPr>
            <a:lvl3pPr marL="1143000" indent="-228600" defTabSz="931863" eaLnBrk="0" hangingPunct="0">
              <a:defRPr>
                <a:solidFill>
                  <a:schemeClr val="tx1"/>
                </a:solidFill>
                <a:latin typeface="Futura Bk" pitchFamily="34" charset="0"/>
              </a:defRPr>
            </a:lvl3pPr>
            <a:lvl4pPr marL="1600200" indent="-228600" defTabSz="931863" eaLnBrk="0" hangingPunct="0">
              <a:defRPr>
                <a:solidFill>
                  <a:schemeClr val="tx1"/>
                </a:solidFill>
                <a:latin typeface="Futura Bk" pitchFamily="34" charset="0"/>
              </a:defRPr>
            </a:lvl4pPr>
            <a:lvl5pPr marL="2057400" indent="-228600" defTabSz="931863" eaLnBrk="0" hangingPunct="0">
              <a:defRPr>
                <a:solidFill>
                  <a:schemeClr val="tx1"/>
                </a:solidFill>
                <a:latin typeface="Futura Bk" pitchFamily="34" charset="0"/>
              </a:defRPr>
            </a:lvl5pPr>
            <a:lvl6pPr marL="2514600" indent="-228600" defTabSz="931863" eaLnBrk="0" fontAlgn="base" hangingPunct="0">
              <a:spcBef>
                <a:spcPct val="0"/>
              </a:spcBef>
              <a:spcAft>
                <a:spcPct val="0"/>
              </a:spcAft>
              <a:defRPr>
                <a:solidFill>
                  <a:schemeClr val="tx1"/>
                </a:solidFill>
                <a:latin typeface="Futura Bk" pitchFamily="34" charset="0"/>
              </a:defRPr>
            </a:lvl6pPr>
            <a:lvl7pPr marL="2971800" indent="-228600" defTabSz="931863" eaLnBrk="0" fontAlgn="base" hangingPunct="0">
              <a:spcBef>
                <a:spcPct val="0"/>
              </a:spcBef>
              <a:spcAft>
                <a:spcPct val="0"/>
              </a:spcAft>
              <a:defRPr>
                <a:solidFill>
                  <a:schemeClr val="tx1"/>
                </a:solidFill>
                <a:latin typeface="Futura Bk" pitchFamily="34" charset="0"/>
              </a:defRPr>
            </a:lvl7pPr>
            <a:lvl8pPr marL="3429000" indent="-228600" defTabSz="931863" eaLnBrk="0" fontAlgn="base" hangingPunct="0">
              <a:spcBef>
                <a:spcPct val="0"/>
              </a:spcBef>
              <a:spcAft>
                <a:spcPct val="0"/>
              </a:spcAft>
              <a:defRPr>
                <a:solidFill>
                  <a:schemeClr val="tx1"/>
                </a:solidFill>
                <a:latin typeface="Futura Bk" pitchFamily="34" charset="0"/>
              </a:defRPr>
            </a:lvl8pPr>
            <a:lvl9pPr marL="3886200" indent="-228600" defTabSz="931863" eaLnBrk="0" fontAlgn="base" hangingPunct="0">
              <a:spcBef>
                <a:spcPct val="0"/>
              </a:spcBef>
              <a:spcAft>
                <a:spcPct val="0"/>
              </a:spcAft>
              <a:defRPr>
                <a:solidFill>
                  <a:schemeClr val="tx1"/>
                </a:solidFill>
                <a:latin typeface="Futura Bk" pitchFamily="34" charset="0"/>
              </a:defRPr>
            </a:lvl9pPr>
          </a:lstStyle>
          <a:p>
            <a:pPr eaLnBrk="1" hangingPunct="1"/>
            <a:r>
              <a:rPr lang="en-US">
                <a:latin typeface="Futura Hv" pitchFamily="34" charset="0"/>
              </a:rPr>
              <a:t>Dusan Baljevic</a:t>
            </a:r>
          </a:p>
        </p:txBody>
      </p:sp>
      <p:sp>
        <p:nvSpPr>
          <p:cNvPr id="8089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Futura Bk" pitchFamily="34" charset="0"/>
              </a:defRPr>
            </a:lvl1pPr>
            <a:lvl2pPr marL="742950" indent="-285750" defTabSz="931863" eaLnBrk="0" hangingPunct="0">
              <a:defRPr>
                <a:solidFill>
                  <a:schemeClr val="tx1"/>
                </a:solidFill>
                <a:latin typeface="Futura Bk" pitchFamily="34" charset="0"/>
              </a:defRPr>
            </a:lvl2pPr>
            <a:lvl3pPr marL="1143000" indent="-228600" defTabSz="931863" eaLnBrk="0" hangingPunct="0">
              <a:defRPr>
                <a:solidFill>
                  <a:schemeClr val="tx1"/>
                </a:solidFill>
                <a:latin typeface="Futura Bk" pitchFamily="34" charset="0"/>
              </a:defRPr>
            </a:lvl3pPr>
            <a:lvl4pPr marL="1600200" indent="-228600" defTabSz="931863" eaLnBrk="0" hangingPunct="0">
              <a:defRPr>
                <a:solidFill>
                  <a:schemeClr val="tx1"/>
                </a:solidFill>
                <a:latin typeface="Futura Bk" pitchFamily="34" charset="0"/>
              </a:defRPr>
            </a:lvl4pPr>
            <a:lvl5pPr marL="2057400" indent="-228600" defTabSz="931863" eaLnBrk="0" hangingPunct="0">
              <a:defRPr>
                <a:solidFill>
                  <a:schemeClr val="tx1"/>
                </a:solidFill>
                <a:latin typeface="Futura Bk" pitchFamily="34" charset="0"/>
              </a:defRPr>
            </a:lvl5pPr>
            <a:lvl6pPr marL="2514600" indent="-228600" defTabSz="931863" eaLnBrk="0" fontAlgn="base" hangingPunct="0">
              <a:spcBef>
                <a:spcPct val="0"/>
              </a:spcBef>
              <a:spcAft>
                <a:spcPct val="0"/>
              </a:spcAft>
              <a:defRPr>
                <a:solidFill>
                  <a:schemeClr val="tx1"/>
                </a:solidFill>
                <a:latin typeface="Futura Bk" pitchFamily="34" charset="0"/>
              </a:defRPr>
            </a:lvl6pPr>
            <a:lvl7pPr marL="2971800" indent="-228600" defTabSz="931863" eaLnBrk="0" fontAlgn="base" hangingPunct="0">
              <a:spcBef>
                <a:spcPct val="0"/>
              </a:spcBef>
              <a:spcAft>
                <a:spcPct val="0"/>
              </a:spcAft>
              <a:defRPr>
                <a:solidFill>
                  <a:schemeClr val="tx1"/>
                </a:solidFill>
                <a:latin typeface="Futura Bk" pitchFamily="34" charset="0"/>
              </a:defRPr>
            </a:lvl7pPr>
            <a:lvl8pPr marL="3429000" indent="-228600" defTabSz="931863" eaLnBrk="0" fontAlgn="base" hangingPunct="0">
              <a:spcBef>
                <a:spcPct val="0"/>
              </a:spcBef>
              <a:spcAft>
                <a:spcPct val="0"/>
              </a:spcAft>
              <a:defRPr>
                <a:solidFill>
                  <a:schemeClr val="tx1"/>
                </a:solidFill>
                <a:latin typeface="Futura Bk" pitchFamily="34" charset="0"/>
              </a:defRPr>
            </a:lvl8pPr>
            <a:lvl9pPr marL="3886200" indent="-228600" defTabSz="931863" eaLnBrk="0" fontAlgn="base" hangingPunct="0">
              <a:spcBef>
                <a:spcPct val="0"/>
              </a:spcBef>
              <a:spcAft>
                <a:spcPct val="0"/>
              </a:spcAft>
              <a:defRPr>
                <a:solidFill>
                  <a:schemeClr val="tx1"/>
                </a:solidFill>
                <a:latin typeface="Futura Bk" pitchFamily="34" charset="0"/>
              </a:defRPr>
            </a:lvl9pPr>
          </a:lstStyle>
          <a:p>
            <a:pPr eaLnBrk="1" hangingPunct="1"/>
            <a:fld id="{8F5F80C8-9DF6-4243-8BAB-4D0B4462C0AB}" type="slidenum">
              <a:rPr lang="en-US"/>
              <a:pPr eaLnBrk="1" hangingPunct="1"/>
              <a:t>4</a:t>
            </a:fld>
            <a:endParaRPr lang="en-US"/>
          </a:p>
        </p:txBody>
      </p:sp>
      <p:sp>
        <p:nvSpPr>
          <p:cNvPr id="80900" name="Rectangle 2"/>
          <p:cNvSpPr>
            <a:spLocks noGrp="1" noRot="1" noChangeAspect="1" noChangeArrowheads="1" noTextEdit="1"/>
          </p:cNvSpPr>
          <p:nvPr>
            <p:ph type="sldImg"/>
          </p:nvPr>
        </p:nvSpPr>
        <p:spPr>
          <a:ln/>
        </p:spPr>
      </p:sp>
      <p:sp>
        <p:nvSpPr>
          <p:cNvPr id="809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None/>
            </a:pPr>
            <a:r>
              <a:rPr lang="en-AU" dirty="0" smtClean="0"/>
              <a:t>* DRD is similar to Solaris Live Upgrade and AIX Alternate Root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8"/>
          <p:cNvSpPr>
            <a:spLocks noGrp="1" noChangeArrowheads="1"/>
          </p:cNvSpPr>
          <p:nvPr>
            <p:ph type="hdr" sz="quarter"/>
          </p:nvPr>
        </p:nvSpPr>
        <p:spPr>
          <a:noFill/>
        </p:spPr>
        <p:txBody>
          <a:bodyPr/>
          <a:lstStyle/>
          <a:p>
            <a:r>
              <a:rPr lang="en-US" dirty="0" smtClean="0"/>
              <a:t>HP Unix Professions Webcast May 2008</a:t>
            </a:r>
          </a:p>
        </p:txBody>
      </p:sp>
      <p:sp>
        <p:nvSpPr>
          <p:cNvPr id="23554" name="Rectangle 11"/>
          <p:cNvSpPr>
            <a:spLocks noGrp="1" noChangeArrowheads="1"/>
          </p:cNvSpPr>
          <p:nvPr>
            <p:ph type="sldNum" sz="quarter" idx="5"/>
          </p:nvPr>
        </p:nvSpPr>
        <p:spPr>
          <a:noFill/>
        </p:spPr>
        <p:txBody>
          <a:bodyPr/>
          <a:lstStyle/>
          <a:p>
            <a:fld id="{7E279DDD-B2C2-43FB-B9B3-BCFC3CA6B337}" type="slidenum">
              <a:rPr lang="en-US" smtClean="0"/>
              <a:pPr/>
              <a:t>5</a:t>
            </a:fld>
            <a:endParaRPr lang="en-US" dirty="0"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AU" dirty="0" smtClean="0"/>
              <a:t>* Courtesy of Susan</a:t>
            </a:r>
            <a:r>
              <a:rPr lang="en-AU" baseline="0" dirty="0" smtClean="0"/>
              <a:t> </a:t>
            </a:r>
            <a:r>
              <a:rPr lang="en-AU" baseline="0" smtClean="0"/>
              <a:t>Benzel</a:t>
            </a: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xfrm>
            <a:off x="340007" y="2454119"/>
            <a:ext cx="8530308" cy="407982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None/>
            </a:pPr>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8"/>
          <p:cNvSpPr>
            <a:spLocks noGrp="1" noChangeArrowheads="1"/>
          </p:cNvSpPr>
          <p:nvPr>
            <p:ph type="hdr" sz="quarter"/>
          </p:nvPr>
        </p:nvSpPr>
        <p:spPr>
          <a:noFill/>
        </p:spPr>
        <p:txBody>
          <a:bodyPr/>
          <a:lstStyle/>
          <a:p>
            <a:r>
              <a:rPr lang="en-US" dirty="0" smtClean="0"/>
              <a:t>HP Unix Professions Webcast May 2008</a:t>
            </a:r>
          </a:p>
        </p:txBody>
      </p:sp>
      <p:sp>
        <p:nvSpPr>
          <p:cNvPr id="23554" name="Rectangle 11"/>
          <p:cNvSpPr>
            <a:spLocks noGrp="1" noChangeArrowheads="1"/>
          </p:cNvSpPr>
          <p:nvPr>
            <p:ph type="sldNum" sz="quarter" idx="5"/>
          </p:nvPr>
        </p:nvSpPr>
        <p:spPr>
          <a:noFill/>
        </p:spPr>
        <p:txBody>
          <a:bodyPr/>
          <a:lstStyle/>
          <a:p>
            <a:fld id="{7E279DDD-B2C2-43FB-B9B3-BCFC3CA6B337}" type="slidenum">
              <a:rPr lang="en-US" smtClean="0"/>
              <a:pPr/>
              <a:t>8</a:t>
            </a:fld>
            <a:endParaRPr lang="en-US" dirty="0"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8"/>
          <p:cNvSpPr>
            <a:spLocks noGrp="1" noChangeArrowheads="1"/>
          </p:cNvSpPr>
          <p:nvPr>
            <p:ph type="hdr" sz="quarter"/>
          </p:nvPr>
        </p:nvSpPr>
        <p:spPr>
          <a:noFill/>
        </p:spPr>
        <p:txBody>
          <a:bodyPr/>
          <a:lstStyle/>
          <a:p>
            <a:r>
              <a:rPr lang="en-US" dirty="0" smtClean="0"/>
              <a:t>HP Unix Professions Webcast May 2008</a:t>
            </a:r>
          </a:p>
        </p:txBody>
      </p:sp>
      <p:sp>
        <p:nvSpPr>
          <p:cNvPr id="27650" name="Rectangle 11"/>
          <p:cNvSpPr>
            <a:spLocks noGrp="1" noChangeArrowheads="1"/>
          </p:cNvSpPr>
          <p:nvPr>
            <p:ph type="sldNum" sz="quarter" idx="5"/>
          </p:nvPr>
        </p:nvSpPr>
        <p:spPr>
          <a:noFill/>
        </p:spPr>
        <p:txBody>
          <a:bodyPr/>
          <a:lstStyle/>
          <a:p>
            <a:fld id="{7E72055A-521D-4667-B8B8-C6D83ABDA81B}" type="slidenum">
              <a:rPr lang="en-US" smtClean="0"/>
              <a:pPr/>
              <a:t>9</a:t>
            </a:fld>
            <a:endParaRPr lang="en-US"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8"/>
          <p:cNvSpPr>
            <a:spLocks noGrp="1" noChangeArrowheads="1"/>
          </p:cNvSpPr>
          <p:nvPr>
            <p:ph type="hdr" sz="quarter"/>
          </p:nvPr>
        </p:nvSpPr>
        <p:spPr>
          <a:noFill/>
        </p:spPr>
        <p:txBody>
          <a:bodyPr/>
          <a:lstStyle/>
          <a:p>
            <a:r>
              <a:rPr lang="en-US" dirty="0" smtClean="0"/>
              <a:t>HP Unix Professions Webcast May 2008</a:t>
            </a:r>
          </a:p>
        </p:txBody>
      </p:sp>
      <p:sp>
        <p:nvSpPr>
          <p:cNvPr id="29698" name="Rectangle 11"/>
          <p:cNvSpPr>
            <a:spLocks noGrp="1" noChangeArrowheads="1"/>
          </p:cNvSpPr>
          <p:nvPr>
            <p:ph type="sldNum" sz="quarter" idx="5"/>
          </p:nvPr>
        </p:nvSpPr>
        <p:spPr>
          <a:noFill/>
        </p:spPr>
        <p:txBody>
          <a:bodyPr/>
          <a:lstStyle/>
          <a:p>
            <a:fld id="{80714290-8A45-40B5-8E24-450B8FC9D73B}" type="slidenum">
              <a:rPr lang="en-US" smtClean="0"/>
              <a:pPr/>
              <a:t>10</a:t>
            </a:fld>
            <a:endParaRPr lang="en-US"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8"/>
          <p:cNvSpPr>
            <a:spLocks noGrp="1" noChangeArrowheads="1"/>
          </p:cNvSpPr>
          <p:nvPr>
            <p:ph type="hdr" sz="quarter"/>
          </p:nvPr>
        </p:nvSpPr>
        <p:spPr>
          <a:noFill/>
        </p:spPr>
        <p:txBody>
          <a:bodyPr/>
          <a:lstStyle/>
          <a:p>
            <a:r>
              <a:rPr lang="en-US" dirty="0" smtClean="0"/>
              <a:t>HP Unix Professions Webcast May 2008</a:t>
            </a:r>
          </a:p>
        </p:txBody>
      </p:sp>
      <p:sp>
        <p:nvSpPr>
          <p:cNvPr id="31746" name="Rectangle 11"/>
          <p:cNvSpPr>
            <a:spLocks noGrp="1" noChangeArrowheads="1"/>
          </p:cNvSpPr>
          <p:nvPr>
            <p:ph type="sldNum" sz="quarter" idx="5"/>
          </p:nvPr>
        </p:nvSpPr>
        <p:spPr>
          <a:noFill/>
        </p:spPr>
        <p:txBody>
          <a:bodyPr/>
          <a:lstStyle/>
          <a:p>
            <a:fld id="{9B3FB5A4-12D5-40D7-BC2F-1B2C3CCE372D}" type="slidenum">
              <a:rPr lang="en-US" smtClean="0"/>
              <a:pPr/>
              <a:t>11</a:t>
            </a:fld>
            <a:endParaRPr lang="en-US" dirty="0"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8"/>
          <p:cNvSpPr>
            <a:spLocks noGrp="1" noChangeArrowheads="1"/>
          </p:cNvSpPr>
          <p:nvPr>
            <p:ph type="hdr" sz="quarter"/>
          </p:nvPr>
        </p:nvSpPr>
        <p:spPr>
          <a:noFill/>
        </p:spPr>
        <p:txBody>
          <a:bodyPr/>
          <a:lstStyle/>
          <a:p>
            <a:r>
              <a:rPr lang="en-US" dirty="0" smtClean="0"/>
              <a:t>HP Unix Professions Webcast May 2008</a:t>
            </a:r>
          </a:p>
        </p:txBody>
      </p:sp>
      <p:sp>
        <p:nvSpPr>
          <p:cNvPr id="41986" name="Rectangle 11"/>
          <p:cNvSpPr>
            <a:spLocks noGrp="1" noChangeArrowheads="1"/>
          </p:cNvSpPr>
          <p:nvPr>
            <p:ph type="sldNum" sz="quarter" idx="5"/>
          </p:nvPr>
        </p:nvSpPr>
        <p:spPr>
          <a:noFill/>
        </p:spPr>
        <p:txBody>
          <a:bodyPr/>
          <a:lstStyle/>
          <a:p>
            <a:fld id="{C5805CA4-9F14-45A2-A6C0-B7AD764F070A}" type="slidenum">
              <a:rPr lang="en-US" smtClean="0"/>
              <a:pPr/>
              <a:t>12</a:t>
            </a:fld>
            <a:endParaRPr lang="en-US"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BC9A576B-2983-47A5-8F4F-F90F7EFDACEB}" type="slidenum">
              <a:rPr lang="en-US"/>
              <a:pPr/>
              <a:t>13</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BC9A576B-2983-47A5-8F4F-F90F7EFDACEB}" type="slidenum">
              <a:rPr lang="en-US"/>
              <a:pPr/>
              <a:t>16</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8"/>
          <p:cNvSpPr>
            <a:spLocks noGrp="1" noChangeArrowheads="1"/>
          </p:cNvSpPr>
          <p:nvPr>
            <p:ph type="hdr" sz="quarter"/>
          </p:nvPr>
        </p:nvSpPr>
        <p:spPr>
          <a:noFill/>
        </p:spPr>
        <p:txBody>
          <a:bodyPr/>
          <a:lstStyle/>
          <a:p>
            <a:r>
              <a:rPr lang="en-US" dirty="0"/>
              <a:t>Dusan Baljevic</a:t>
            </a:r>
          </a:p>
        </p:txBody>
      </p:sp>
      <p:sp>
        <p:nvSpPr>
          <p:cNvPr id="99331" name="Rectangle 11"/>
          <p:cNvSpPr>
            <a:spLocks noGrp="1" noChangeArrowheads="1"/>
          </p:cNvSpPr>
          <p:nvPr>
            <p:ph type="sldNum" sz="quarter" idx="5"/>
          </p:nvPr>
        </p:nvSpPr>
        <p:spPr>
          <a:noFill/>
        </p:spPr>
        <p:txBody>
          <a:bodyPr/>
          <a:lstStyle/>
          <a:p>
            <a:fld id="{A1CB617D-0C9D-4969-80D5-B4B1CAAEDC14}" type="slidenum">
              <a:rPr lang="en-US"/>
              <a:pPr/>
              <a:t>17</a:t>
            </a:fld>
            <a:endParaRPr lang="en-US" dirty="0"/>
          </a:p>
        </p:txBody>
      </p:sp>
      <p:sp>
        <p:nvSpPr>
          <p:cNvPr id="99332" name="Rectangle 2"/>
          <p:cNvSpPr>
            <a:spLocks noGrp="1" noRot="1" noChangeAspect="1" noChangeArrowheads="1" noTextEdit="1"/>
          </p:cNvSpPr>
          <p:nvPr>
            <p:ph type="sldImg"/>
          </p:nvPr>
        </p:nvSpPr>
        <p:spPr>
          <a:xfrm>
            <a:off x="3065463" y="271463"/>
            <a:ext cx="3163887" cy="2373312"/>
          </a:xfrm>
          <a:ln/>
        </p:spPr>
      </p:sp>
      <p:sp>
        <p:nvSpPr>
          <p:cNvPr id="99333" name="Rectangle 3"/>
          <p:cNvSpPr>
            <a:spLocks noGrp="1" noChangeArrowheads="1"/>
          </p:cNvSpPr>
          <p:nvPr>
            <p:ph type="body" idx="1"/>
          </p:nvPr>
        </p:nvSpPr>
        <p:spPr>
          <a:xfrm>
            <a:off x="709613" y="2640013"/>
            <a:ext cx="7861300" cy="4187825"/>
          </a:xfrm>
          <a:noFill/>
          <a:ln/>
        </p:spPr>
        <p:txBody>
          <a:bodyPr/>
          <a:lstStyle/>
          <a:p>
            <a:pPr lvl="2" eaLnBrk="1" hangingPunct="1">
              <a:buFontTx/>
              <a:buNone/>
            </a:pPr>
            <a:endParaRPr lang="en-AU"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BC9A576B-2983-47A5-8F4F-F90F7EFDACEB}" type="slidenum">
              <a:rPr lang="en-US"/>
              <a:pPr/>
              <a:t>20</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8"/>
          <p:cNvSpPr>
            <a:spLocks noGrp="1" noChangeArrowheads="1"/>
          </p:cNvSpPr>
          <p:nvPr>
            <p:ph type="hdr" sz="quarter"/>
          </p:nvPr>
        </p:nvSpPr>
        <p:spPr>
          <a:noFill/>
        </p:spPr>
        <p:txBody>
          <a:bodyPr/>
          <a:lstStyle/>
          <a:p>
            <a:r>
              <a:rPr lang="en-US" dirty="0"/>
              <a:t>Dusan Baljevic</a:t>
            </a:r>
          </a:p>
        </p:txBody>
      </p:sp>
      <p:sp>
        <p:nvSpPr>
          <p:cNvPr id="100355" name="Rectangle 11"/>
          <p:cNvSpPr>
            <a:spLocks noGrp="1" noChangeArrowheads="1"/>
          </p:cNvSpPr>
          <p:nvPr>
            <p:ph type="sldNum" sz="quarter" idx="5"/>
          </p:nvPr>
        </p:nvSpPr>
        <p:spPr>
          <a:noFill/>
        </p:spPr>
        <p:txBody>
          <a:bodyPr/>
          <a:lstStyle/>
          <a:p>
            <a:fld id="{60F9FCAD-6674-46DD-924A-72E53CFF2947}" type="slidenum">
              <a:rPr lang="en-US"/>
              <a:pPr/>
              <a:t>21</a:t>
            </a:fld>
            <a:endParaRPr lang="en-US" dirty="0"/>
          </a:p>
        </p:txBody>
      </p:sp>
      <p:sp>
        <p:nvSpPr>
          <p:cNvPr id="100356" name="Rectangle 2"/>
          <p:cNvSpPr>
            <a:spLocks noGrp="1" noRot="1" noChangeAspect="1" noChangeArrowheads="1" noTextEdit="1"/>
          </p:cNvSpPr>
          <p:nvPr>
            <p:ph type="sldImg"/>
          </p:nvPr>
        </p:nvSpPr>
        <p:spPr>
          <a:ln/>
        </p:spPr>
      </p:sp>
      <p:sp>
        <p:nvSpPr>
          <p:cNvPr id="100357"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8"/>
          <p:cNvSpPr>
            <a:spLocks noGrp="1" noChangeArrowheads="1"/>
          </p:cNvSpPr>
          <p:nvPr>
            <p:ph type="hdr" sz="quarter"/>
          </p:nvPr>
        </p:nvSpPr>
        <p:spPr>
          <a:noFill/>
        </p:spPr>
        <p:txBody>
          <a:bodyPr/>
          <a:lstStyle/>
          <a:p>
            <a:r>
              <a:rPr lang="en-US" dirty="0"/>
              <a:t>Dusan Baljevic</a:t>
            </a:r>
          </a:p>
        </p:txBody>
      </p:sp>
      <p:sp>
        <p:nvSpPr>
          <p:cNvPr id="101379" name="Rectangle 11"/>
          <p:cNvSpPr>
            <a:spLocks noGrp="1" noChangeArrowheads="1"/>
          </p:cNvSpPr>
          <p:nvPr>
            <p:ph type="sldNum" sz="quarter" idx="5"/>
          </p:nvPr>
        </p:nvSpPr>
        <p:spPr>
          <a:noFill/>
        </p:spPr>
        <p:txBody>
          <a:bodyPr/>
          <a:lstStyle/>
          <a:p>
            <a:fld id="{8411E70C-16E9-4553-9BE9-A0DF5BD418FC}" type="slidenum">
              <a:rPr lang="en-US"/>
              <a:pPr/>
              <a:t>22</a:t>
            </a:fld>
            <a:endParaRPr lang="en-US" dirty="0"/>
          </a:p>
        </p:txBody>
      </p:sp>
      <p:sp>
        <p:nvSpPr>
          <p:cNvPr id="101380" name="Rectangle 2"/>
          <p:cNvSpPr>
            <a:spLocks noGrp="1" noRot="1" noChangeAspect="1" noChangeArrowheads="1" noTextEdit="1"/>
          </p:cNvSpPr>
          <p:nvPr>
            <p:ph type="sldImg"/>
          </p:nvPr>
        </p:nvSpPr>
        <p:spPr>
          <a:ln/>
        </p:spPr>
      </p:sp>
      <p:sp>
        <p:nvSpPr>
          <p:cNvPr id="10138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8"/>
          <p:cNvSpPr>
            <a:spLocks noGrp="1" noChangeArrowheads="1"/>
          </p:cNvSpPr>
          <p:nvPr>
            <p:ph type="hdr" sz="quarter"/>
          </p:nvPr>
        </p:nvSpPr>
        <p:spPr>
          <a:noFill/>
        </p:spPr>
        <p:txBody>
          <a:bodyPr/>
          <a:lstStyle/>
          <a:p>
            <a:r>
              <a:rPr lang="en-US" dirty="0"/>
              <a:t>Dusan Baljevic</a:t>
            </a:r>
          </a:p>
        </p:txBody>
      </p:sp>
      <p:sp>
        <p:nvSpPr>
          <p:cNvPr id="102403" name="Rectangle 11"/>
          <p:cNvSpPr>
            <a:spLocks noGrp="1" noChangeArrowheads="1"/>
          </p:cNvSpPr>
          <p:nvPr>
            <p:ph type="sldNum" sz="quarter" idx="5"/>
          </p:nvPr>
        </p:nvSpPr>
        <p:spPr>
          <a:noFill/>
        </p:spPr>
        <p:txBody>
          <a:bodyPr/>
          <a:lstStyle/>
          <a:p>
            <a:fld id="{F06C5E46-5F78-44F0-9F13-5D3FCC608C89}" type="slidenum">
              <a:rPr lang="en-US"/>
              <a:pPr/>
              <a:t>23</a:t>
            </a:fld>
            <a:endParaRPr lang="en-US" dirty="0"/>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p:spPr>
        <p:txBody>
          <a:bodyPr/>
          <a:lstStyle/>
          <a:p>
            <a:pPr eaLnBrk="1" hangingPunct="1">
              <a:lnSpc>
                <a:spcPct val="90000"/>
              </a:lnSpc>
              <a:buFontTx/>
              <a:buNone/>
            </a:pPr>
            <a:r>
              <a:rPr lang="en-AU" sz="1400" dirty="0" smtClean="0"/>
              <a:t>*</a:t>
            </a:r>
            <a:r>
              <a:rPr lang="en-AU" sz="1400" baseline="0" dirty="0" smtClean="0"/>
              <a:t> </a:t>
            </a:r>
            <a:r>
              <a:rPr lang="en-AU" sz="1400" dirty="0" smtClean="0"/>
              <a:t>To verify differences:</a:t>
            </a:r>
          </a:p>
          <a:p>
            <a:pPr eaLnBrk="1" hangingPunct="1">
              <a:lnSpc>
                <a:spcPct val="90000"/>
              </a:lnSpc>
              <a:buFontTx/>
              <a:buNone/>
            </a:pPr>
            <a:endParaRPr lang="en-AU" sz="1400" dirty="0" smtClean="0"/>
          </a:p>
          <a:p>
            <a:pPr eaLnBrk="1" hangingPunct="1">
              <a:lnSpc>
                <a:spcPct val="90000"/>
              </a:lnSpc>
              <a:buFontTx/>
              <a:buNone/>
            </a:pPr>
            <a:r>
              <a:rPr lang="en-US" dirty="0" smtClean="0"/>
              <a:t># diff /etc/passwd /var/opt/drd/mnts/sysimage_001/etc/passwd</a:t>
            </a:r>
          </a:p>
          <a:p>
            <a:pPr eaLnBrk="1" hangingPunct="1">
              <a:lnSpc>
                <a:spcPct val="90000"/>
              </a:lnSpc>
              <a:buFontTx/>
              <a:buNone/>
            </a:pPr>
            <a:endParaRPr lang="en-AU" sz="1400" dirty="0" smtClean="0">
              <a:solidFill>
                <a:schemeClr val="bg1"/>
              </a:solidFill>
            </a:endParaRPr>
          </a:p>
          <a:p>
            <a:pPr eaLnBrk="1" hangingPunct="1">
              <a:lnSpc>
                <a:spcPct val="90000"/>
              </a:lnSpc>
              <a:buFontTx/>
              <a:buNone/>
            </a:pPr>
            <a:r>
              <a:rPr lang="en-AU" sz="1400" dirty="0" smtClean="0">
                <a:solidFill>
                  <a:schemeClr val="bg1"/>
                </a:solidFill>
              </a:rPr>
              <a:t>For example, in Solaris, the whole comparison is automated:</a:t>
            </a:r>
          </a:p>
          <a:p>
            <a:pPr eaLnBrk="1" hangingPunct="1">
              <a:lnSpc>
                <a:spcPct val="90000"/>
              </a:lnSpc>
              <a:buFontTx/>
              <a:buNone/>
            </a:pPr>
            <a:r>
              <a:rPr lang="en-AU" dirty="0" smtClean="0"/>
              <a:t># lustatus</a:t>
            </a:r>
          </a:p>
          <a:p>
            <a:pPr eaLnBrk="1" hangingPunct="1">
              <a:lnSpc>
                <a:spcPct val="90000"/>
              </a:lnSpc>
              <a:buFontTx/>
              <a:buNone/>
            </a:pPr>
            <a:r>
              <a:rPr lang="en-AU" dirty="0" smtClean="0"/>
              <a:t>Boot Environment           Is       Active        </a:t>
            </a:r>
            <a:r>
              <a:rPr lang="en-AU" dirty="0" err="1" smtClean="0"/>
              <a:t>Active</a:t>
            </a:r>
            <a:r>
              <a:rPr lang="en-AU" dirty="0" smtClean="0"/>
              <a:t>       Can    Copy</a:t>
            </a:r>
          </a:p>
          <a:p>
            <a:pPr eaLnBrk="1" hangingPunct="1">
              <a:lnSpc>
                <a:spcPct val="90000"/>
              </a:lnSpc>
              <a:buFontTx/>
              <a:buNone/>
            </a:pPr>
            <a:r>
              <a:rPr lang="en-AU" dirty="0" smtClean="0"/>
              <a:t>Name                       Complete    Now   On Reboot  Delete   Status</a:t>
            </a:r>
          </a:p>
          <a:p>
            <a:pPr eaLnBrk="1" hangingPunct="1">
              <a:lnSpc>
                <a:spcPct val="90000"/>
              </a:lnSpc>
              <a:buFontTx/>
              <a:buNone/>
            </a:pPr>
            <a:r>
              <a:rPr lang="en-AU" dirty="0" smtClean="0"/>
              <a:t>-------------------------- -------- ------ --------- ------ ----------</a:t>
            </a:r>
          </a:p>
          <a:p>
            <a:pPr eaLnBrk="1" hangingPunct="1">
              <a:lnSpc>
                <a:spcPct val="90000"/>
              </a:lnSpc>
              <a:buFontTx/>
              <a:buNone/>
            </a:pPr>
            <a:r>
              <a:rPr lang="en-AU" dirty="0" smtClean="0"/>
              <a:t>d30                               yes      </a:t>
            </a:r>
            <a:r>
              <a:rPr lang="en-AU" dirty="0" err="1" smtClean="0"/>
              <a:t>yes</a:t>
            </a:r>
            <a:r>
              <a:rPr lang="en-AU" dirty="0" smtClean="0"/>
              <a:t>     </a:t>
            </a:r>
            <a:r>
              <a:rPr lang="en-AU" dirty="0" err="1" smtClean="0"/>
              <a:t>yes</a:t>
            </a:r>
            <a:r>
              <a:rPr lang="en-AU" dirty="0" smtClean="0"/>
              <a:t>       no     -</a:t>
            </a:r>
          </a:p>
          <a:p>
            <a:pPr eaLnBrk="1" hangingPunct="1">
              <a:lnSpc>
                <a:spcPct val="90000"/>
              </a:lnSpc>
              <a:buFontTx/>
              <a:buNone/>
            </a:pPr>
            <a:r>
              <a:rPr lang="en-AU" dirty="0" smtClean="0"/>
              <a:t>BE2                                no       </a:t>
            </a:r>
            <a:r>
              <a:rPr lang="en-AU" dirty="0" err="1" smtClean="0"/>
              <a:t>no</a:t>
            </a:r>
            <a:r>
              <a:rPr lang="en-AU" dirty="0" smtClean="0"/>
              <a:t>       </a:t>
            </a:r>
            <a:r>
              <a:rPr lang="en-AU" dirty="0" err="1" smtClean="0"/>
              <a:t>no</a:t>
            </a:r>
            <a:r>
              <a:rPr lang="en-AU" dirty="0" smtClean="0"/>
              <a:t>        </a:t>
            </a:r>
            <a:r>
              <a:rPr lang="en-AU" dirty="0" err="1" smtClean="0"/>
              <a:t>no</a:t>
            </a:r>
            <a:r>
              <a:rPr lang="en-AU" dirty="0" smtClean="0"/>
              <a:t>     ACTIVE</a:t>
            </a:r>
          </a:p>
          <a:p>
            <a:pPr eaLnBrk="1" hangingPunct="1">
              <a:lnSpc>
                <a:spcPct val="90000"/>
              </a:lnSpc>
              <a:buFontTx/>
              <a:buNone/>
            </a:pPr>
            <a:r>
              <a:rPr lang="en-AU" dirty="0" smtClean="0"/>
              <a:t># </a:t>
            </a:r>
            <a:r>
              <a:rPr lang="en-AU" dirty="0" err="1" smtClean="0"/>
              <a:t>lufslist</a:t>
            </a:r>
            <a:r>
              <a:rPr lang="en-AU" dirty="0" smtClean="0"/>
              <a:t> BE1</a:t>
            </a:r>
          </a:p>
          <a:p>
            <a:pPr eaLnBrk="1" hangingPunct="1">
              <a:lnSpc>
                <a:spcPct val="90000"/>
              </a:lnSpc>
              <a:buFontTx/>
              <a:buNone/>
            </a:pPr>
            <a:r>
              <a:rPr lang="en-AU" dirty="0" smtClean="0"/>
              <a:t># </a:t>
            </a:r>
            <a:r>
              <a:rPr lang="en-AU" dirty="0" err="1" smtClean="0"/>
              <a:t>lufslist</a:t>
            </a:r>
            <a:r>
              <a:rPr lang="en-AU" dirty="0" smtClean="0"/>
              <a:t> BE2</a:t>
            </a:r>
          </a:p>
          <a:p>
            <a:pPr eaLnBrk="1" hangingPunct="1">
              <a:lnSpc>
                <a:spcPct val="90000"/>
              </a:lnSpc>
              <a:buFontTx/>
              <a:buNone/>
            </a:pPr>
            <a:r>
              <a:rPr lang="en-AU" dirty="0" smtClean="0"/>
              <a:t># </a:t>
            </a:r>
            <a:r>
              <a:rPr lang="en-AU" dirty="0" err="1" smtClean="0"/>
              <a:t>lucompare</a:t>
            </a:r>
            <a:r>
              <a:rPr lang="en-AU" dirty="0" smtClean="0"/>
              <a:t> BE2</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8"/>
          <p:cNvSpPr>
            <a:spLocks noGrp="1" noChangeArrowheads="1"/>
          </p:cNvSpPr>
          <p:nvPr>
            <p:ph type="hdr" sz="quarter"/>
          </p:nvPr>
        </p:nvSpPr>
        <p:spPr>
          <a:noFill/>
        </p:spPr>
        <p:txBody>
          <a:bodyPr/>
          <a:lstStyle/>
          <a:p>
            <a:r>
              <a:rPr lang="en-US"/>
              <a:t>Dusan Baljevic</a:t>
            </a:r>
          </a:p>
        </p:txBody>
      </p:sp>
      <p:sp>
        <p:nvSpPr>
          <p:cNvPr id="103427" name="Rectangle 11"/>
          <p:cNvSpPr>
            <a:spLocks noGrp="1" noChangeArrowheads="1"/>
          </p:cNvSpPr>
          <p:nvPr>
            <p:ph type="sldNum" sz="quarter" idx="5"/>
          </p:nvPr>
        </p:nvSpPr>
        <p:spPr>
          <a:noFill/>
        </p:spPr>
        <p:txBody>
          <a:bodyPr/>
          <a:lstStyle/>
          <a:p>
            <a:fld id="{E93F1B0B-8E7F-4F55-AF2F-56D7BAC66EB9}" type="slidenum">
              <a:rPr lang="en-US"/>
              <a:pPr/>
              <a:t>24</a:t>
            </a:fld>
            <a:endParaRPr lang="en-US"/>
          </a:p>
        </p:txBody>
      </p:sp>
      <p:sp>
        <p:nvSpPr>
          <p:cNvPr id="103428" name="Rectangle 2"/>
          <p:cNvSpPr>
            <a:spLocks noGrp="1" noRot="1" noChangeAspect="1" noChangeArrowheads="1" noTextEdit="1"/>
          </p:cNvSpPr>
          <p:nvPr>
            <p:ph type="sldImg"/>
          </p:nvPr>
        </p:nvSpPr>
        <p:spPr>
          <a:ln/>
        </p:spPr>
      </p:sp>
      <p:sp>
        <p:nvSpPr>
          <p:cNvPr id="103429"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8"/>
          <p:cNvSpPr>
            <a:spLocks noGrp="1" noChangeArrowheads="1"/>
          </p:cNvSpPr>
          <p:nvPr>
            <p:ph type="hdr" sz="quarter"/>
          </p:nvPr>
        </p:nvSpPr>
        <p:spPr>
          <a:noFill/>
        </p:spPr>
        <p:txBody>
          <a:bodyPr/>
          <a:lstStyle/>
          <a:p>
            <a:r>
              <a:rPr lang="en-US"/>
              <a:t>Dusan Baljevic</a:t>
            </a:r>
          </a:p>
        </p:txBody>
      </p:sp>
      <p:sp>
        <p:nvSpPr>
          <p:cNvPr id="103427" name="Rectangle 11"/>
          <p:cNvSpPr>
            <a:spLocks noGrp="1" noChangeArrowheads="1"/>
          </p:cNvSpPr>
          <p:nvPr>
            <p:ph type="sldNum" sz="quarter" idx="5"/>
          </p:nvPr>
        </p:nvSpPr>
        <p:spPr>
          <a:noFill/>
        </p:spPr>
        <p:txBody>
          <a:bodyPr/>
          <a:lstStyle/>
          <a:p>
            <a:fld id="{E93F1B0B-8E7F-4F55-AF2F-56D7BAC66EB9}" type="slidenum">
              <a:rPr lang="en-US"/>
              <a:pPr/>
              <a:t>25</a:t>
            </a:fld>
            <a:endParaRPr lang="en-US"/>
          </a:p>
        </p:txBody>
      </p:sp>
      <p:sp>
        <p:nvSpPr>
          <p:cNvPr id="103428" name="Rectangle 2"/>
          <p:cNvSpPr>
            <a:spLocks noGrp="1" noRot="1" noChangeAspect="1" noChangeArrowheads="1" noTextEdit="1"/>
          </p:cNvSpPr>
          <p:nvPr>
            <p:ph type="sldImg"/>
          </p:nvPr>
        </p:nvSpPr>
        <p:spPr>
          <a:ln/>
        </p:spPr>
      </p:sp>
      <p:sp>
        <p:nvSpPr>
          <p:cNvPr id="103429"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8"/>
          <p:cNvSpPr>
            <a:spLocks noGrp="1" noChangeArrowheads="1"/>
          </p:cNvSpPr>
          <p:nvPr>
            <p:ph type="hdr" sz="quarter"/>
          </p:nvPr>
        </p:nvSpPr>
        <p:spPr>
          <a:noFill/>
        </p:spPr>
        <p:txBody>
          <a:bodyPr/>
          <a:lstStyle/>
          <a:p>
            <a:r>
              <a:rPr lang="en-US"/>
              <a:t>Dusan Baljevic</a:t>
            </a:r>
          </a:p>
        </p:txBody>
      </p:sp>
      <p:sp>
        <p:nvSpPr>
          <p:cNvPr id="103427" name="Rectangle 11"/>
          <p:cNvSpPr>
            <a:spLocks noGrp="1" noChangeArrowheads="1"/>
          </p:cNvSpPr>
          <p:nvPr>
            <p:ph type="sldNum" sz="quarter" idx="5"/>
          </p:nvPr>
        </p:nvSpPr>
        <p:spPr>
          <a:noFill/>
        </p:spPr>
        <p:txBody>
          <a:bodyPr/>
          <a:lstStyle/>
          <a:p>
            <a:fld id="{E93F1B0B-8E7F-4F55-AF2F-56D7BAC66EB9}" type="slidenum">
              <a:rPr lang="en-US"/>
              <a:pPr/>
              <a:t>26</a:t>
            </a:fld>
            <a:endParaRPr lang="en-US"/>
          </a:p>
        </p:txBody>
      </p:sp>
      <p:sp>
        <p:nvSpPr>
          <p:cNvPr id="103428" name="Rectangle 2"/>
          <p:cNvSpPr>
            <a:spLocks noGrp="1" noRot="1" noChangeAspect="1" noChangeArrowheads="1" noTextEdit="1"/>
          </p:cNvSpPr>
          <p:nvPr>
            <p:ph type="sldImg"/>
          </p:nvPr>
        </p:nvSpPr>
        <p:spPr>
          <a:ln/>
        </p:spPr>
      </p:sp>
      <p:sp>
        <p:nvSpPr>
          <p:cNvPr id="103429"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8"/>
          <p:cNvSpPr>
            <a:spLocks noGrp="1" noChangeArrowheads="1"/>
          </p:cNvSpPr>
          <p:nvPr>
            <p:ph type="hdr" sz="quarter"/>
          </p:nvPr>
        </p:nvSpPr>
        <p:spPr>
          <a:noFill/>
        </p:spPr>
        <p:txBody>
          <a:bodyPr/>
          <a:lstStyle/>
          <a:p>
            <a:r>
              <a:rPr lang="en-US"/>
              <a:t>Dusan Baljevic</a:t>
            </a:r>
          </a:p>
        </p:txBody>
      </p:sp>
      <p:sp>
        <p:nvSpPr>
          <p:cNvPr id="103427" name="Rectangle 11"/>
          <p:cNvSpPr>
            <a:spLocks noGrp="1" noChangeArrowheads="1"/>
          </p:cNvSpPr>
          <p:nvPr>
            <p:ph type="sldNum" sz="quarter" idx="5"/>
          </p:nvPr>
        </p:nvSpPr>
        <p:spPr>
          <a:noFill/>
        </p:spPr>
        <p:txBody>
          <a:bodyPr/>
          <a:lstStyle/>
          <a:p>
            <a:fld id="{E93F1B0B-8E7F-4F55-AF2F-56D7BAC66EB9}" type="slidenum">
              <a:rPr lang="en-US"/>
              <a:pPr/>
              <a:t>27</a:t>
            </a:fld>
            <a:endParaRPr lang="en-US"/>
          </a:p>
        </p:txBody>
      </p:sp>
      <p:sp>
        <p:nvSpPr>
          <p:cNvPr id="103428" name="Rectangle 2"/>
          <p:cNvSpPr>
            <a:spLocks noGrp="1" noRot="1" noChangeAspect="1" noChangeArrowheads="1" noTextEdit="1"/>
          </p:cNvSpPr>
          <p:nvPr>
            <p:ph type="sldImg"/>
          </p:nvPr>
        </p:nvSpPr>
        <p:spPr>
          <a:ln/>
        </p:spPr>
      </p:sp>
      <p:sp>
        <p:nvSpPr>
          <p:cNvPr id="103429"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BC9A576B-2983-47A5-8F4F-F90F7EFDACEB}" type="slidenum">
              <a:rPr lang="en-US"/>
              <a:pPr/>
              <a:t>28</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BC9A576B-2983-47A5-8F4F-F90F7EFDACEB}" type="slidenum">
              <a:rPr lang="en-US"/>
              <a:pPr/>
              <a:t>31</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32</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33</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34</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35</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BC9A576B-2983-47A5-8F4F-F90F7EFDACEB}" type="slidenum">
              <a:rPr lang="en-US"/>
              <a:pPr/>
              <a:t>36</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48835"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48836"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48837" name="Rectangle 2"/>
          <p:cNvSpPr>
            <a:spLocks noGrp="1" noRot="1" noChangeAspect="1" noChangeArrowheads="1" noTextEdit="1"/>
          </p:cNvSpPr>
          <p:nvPr>
            <p:ph type="sldImg"/>
          </p:nvPr>
        </p:nvSpPr>
        <p:spPr>
          <a:xfrm>
            <a:off x="3130550" y="301625"/>
            <a:ext cx="3036888" cy="2278063"/>
          </a:xfrm>
          <a:ln/>
        </p:spPr>
      </p:sp>
      <p:sp>
        <p:nvSpPr>
          <p:cNvPr id="248838"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0883"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0884"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0885" name="Rectangle 2"/>
          <p:cNvSpPr>
            <a:spLocks noGrp="1" noRot="1" noChangeAspect="1" noChangeArrowheads="1" noTextEdit="1"/>
          </p:cNvSpPr>
          <p:nvPr>
            <p:ph type="sldImg"/>
          </p:nvPr>
        </p:nvSpPr>
        <p:spPr>
          <a:xfrm>
            <a:off x="3130550" y="301625"/>
            <a:ext cx="3036888" cy="2278063"/>
          </a:xfrm>
          <a:ln/>
        </p:spPr>
      </p:sp>
      <p:sp>
        <p:nvSpPr>
          <p:cNvPr id="250886"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r>
              <a:rPr lang="en-US" dirty="0" smtClean="0"/>
              <a:t>If you run drd activate and then decide not to activate the inactive system image, you have the following options for undoing activation of the inactive system image:</a:t>
            </a:r>
          </a:p>
          <a:p>
            <a:pPr marL="0" indent="0" defTabSz="228600" eaLnBrk="1" hangingPunct="1"/>
            <a:r>
              <a:rPr lang="en-US" dirty="0" smtClean="0"/>
              <a:t>Look through /var/opt/drd/drd.log to find messages indicating the previous primary boot path, the run setboot –p to set the primary boot path to that disk.</a:t>
            </a:r>
          </a:p>
          <a:p>
            <a:pPr marL="0" indent="0" defTabSz="228600" eaLnBrk="1" hangingPunct="1"/>
            <a:r>
              <a:rPr lang="en-US" dirty="0" smtClean="0"/>
              <a:t>Run vgdisplay –v to determine the disk containing vg00, then run ioscan –fnkC disk to determine the hardware path corresponding to the disk, then run setboot –p to set the primary boot path to that disk.</a:t>
            </a:r>
          </a:p>
          <a:p>
            <a:pPr marL="0" indent="0" defTabSz="228600" eaLnBrk="1" hangingPunct="1"/>
            <a:r>
              <a:rPr lang="en-US" dirty="0" smtClean="0"/>
              <a:t>Run cat /stand/bootconf to get the device file of the boot disk, run ioscn –fnkC disk to identify the corresponding hardware path, and then run setboot –p to set the primary boot path.</a:t>
            </a:r>
          </a:p>
          <a:p>
            <a:pPr marL="0" indent="0" defTabSz="228600" eaLnBrk="1" hangingPunct="1"/>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2931"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2932"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2933" name="Rectangle 2"/>
          <p:cNvSpPr>
            <a:spLocks noGrp="1" noRot="1" noChangeAspect="1" noChangeArrowheads="1" noTextEdit="1"/>
          </p:cNvSpPr>
          <p:nvPr>
            <p:ph type="sldImg"/>
          </p:nvPr>
        </p:nvSpPr>
        <p:spPr>
          <a:xfrm>
            <a:off x="3130550" y="301625"/>
            <a:ext cx="3036888" cy="2278063"/>
          </a:xfrm>
          <a:ln/>
        </p:spPr>
      </p:sp>
      <p:sp>
        <p:nvSpPr>
          <p:cNvPr id="252934"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4979"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4980"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4981" name="Rectangle 2"/>
          <p:cNvSpPr>
            <a:spLocks noGrp="1" noRot="1" noChangeAspect="1" noChangeArrowheads="1" noTextEdit="1"/>
          </p:cNvSpPr>
          <p:nvPr>
            <p:ph type="sldImg"/>
          </p:nvPr>
        </p:nvSpPr>
        <p:spPr>
          <a:xfrm>
            <a:off x="3130550" y="301625"/>
            <a:ext cx="3036888" cy="2278063"/>
          </a:xfrm>
          <a:ln/>
        </p:spPr>
      </p:sp>
      <p:sp>
        <p:nvSpPr>
          <p:cNvPr id="254982"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7027"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7028"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7029" name="Rectangle 2"/>
          <p:cNvSpPr>
            <a:spLocks noGrp="1" noRot="1" noChangeAspect="1" noChangeArrowheads="1" noTextEdit="1"/>
          </p:cNvSpPr>
          <p:nvPr>
            <p:ph type="sldImg"/>
          </p:nvPr>
        </p:nvSpPr>
        <p:spPr>
          <a:xfrm>
            <a:off x="3130550" y="301625"/>
            <a:ext cx="3036888" cy="2278063"/>
          </a:xfrm>
          <a:ln/>
        </p:spPr>
      </p:sp>
      <p:sp>
        <p:nvSpPr>
          <p:cNvPr id="257030"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9075"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9076"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9077" name="Rectangle 2"/>
          <p:cNvSpPr>
            <a:spLocks noGrp="1" noRot="1" noChangeAspect="1" noChangeArrowheads="1" noTextEdit="1"/>
          </p:cNvSpPr>
          <p:nvPr>
            <p:ph type="sldImg"/>
          </p:nvPr>
        </p:nvSpPr>
        <p:spPr>
          <a:xfrm>
            <a:off x="3130550" y="301625"/>
            <a:ext cx="3036888" cy="2278063"/>
          </a:xfrm>
          <a:ln/>
        </p:spPr>
      </p:sp>
      <p:sp>
        <p:nvSpPr>
          <p:cNvPr id="259078"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7027"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7028"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7029" name="Rectangle 2"/>
          <p:cNvSpPr>
            <a:spLocks noGrp="1" noRot="1" noChangeAspect="1" noChangeArrowheads="1" noTextEdit="1"/>
          </p:cNvSpPr>
          <p:nvPr>
            <p:ph type="sldImg"/>
          </p:nvPr>
        </p:nvSpPr>
        <p:spPr>
          <a:xfrm>
            <a:off x="3130550" y="301625"/>
            <a:ext cx="3036888" cy="2278063"/>
          </a:xfrm>
          <a:ln/>
        </p:spPr>
      </p:sp>
      <p:sp>
        <p:nvSpPr>
          <p:cNvPr id="257030"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0530" name="Rectangle 2"/>
          <p:cNvSpPr>
            <a:spLocks noGrp="1" noRot="1" noChangeAspect="1" noChangeArrowheads="1" noTextEdit="1"/>
          </p:cNvSpPr>
          <p:nvPr>
            <p:ph type="sldImg"/>
          </p:nvPr>
        </p:nvSpPr>
        <p:spPr>
          <a:ln/>
        </p:spPr>
      </p:sp>
      <p:sp>
        <p:nvSpPr>
          <p:cNvPr id="1430531" name="Rectangle 3"/>
          <p:cNvSpPr>
            <a:spLocks noGrp="1" noChangeArrowheads="1"/>
          </p:cNvSpPr>
          <p:nvPr>
            <p:ph type="body" idx="1"/>
          </p:nvPr>
        </p:nvSpPr>
        <p:spPr/>
        <p:txBody>
          <a:bodyPr/>
          <a:lstStyle/>
          <a:p>
            <a:pPr>
              <a:lnSpc>
                <a:spcPct val="70000"/>
              </a:lnSpc>
              <a:buFontTx/>
              <a:buNone/>
            </a:pPr>
            <a:r>
              <a:rPr lang="en-US" sz="800" b="1" dirty="0"/>
              <a:t>1. </a:t>
            </a:r>
            <a:r>
              <a:rPr lang="en-US" sz="800" i="1" dirty="0"/>
              <a:t>Locations that are not synchronized</a:t>
            </a:r>
          </a:p>
          <a:p>
            <a:pPr>
              <a:lnSpc>
                <a:spcPct val="70000"/>
              </a:lnSpc>
              <a:buFontTx/>
              <a:buNone/>
            </a:pPr>
            <a:r>
              <a:rPr lang="en-US" sz="800" dirty="0"/>
              <a:t>/var/adm/sw: Because the appropriate mechanism for managing software changes on the clone is drd runcmd, the directory tree rooted at /var/adm/sw (which contains the Software</a:t>
            </a:r>
          </a:p>
          <a:p>
            <a:pPr>
              <a:lnSpc>
                <a:spcPct val="70000"/>
              </a:lnSpc>
              <a:buFontTx/>
              <a:buNone/>
            </a:pPr>
            <a:r>
              <a:rPr lang="en-US" sz="800" dirty="0"/>
              <a:t>Distributor Installed Products Database and associated log files) is not copied by drd sync.  Instead, files in this location are created and modified by execution of Software Distributor</a:t>
            </a:r>
          </a:p>
          <a:p>
            <a:pPr>
              <a:lnSpc>
                <a:spcPct val="70000"/>
              </a:lnSpc>
              <a:buFontTx/>
              <a:buNone/>
            </a:pPr>
            <a:r>
              <a:rPr lang="en-US" sz="800" dirty="0"/>
              <a:t>commands (such as swinstall and swremove) during execution of the drd runcmd command.</a:t>
            </a:r>
          </a:p>
          <a:p>
            <a:pPr>
              <a:lnSpc>
                <a:spcPct val="70000"/>
              </a:lnSpc>
              <a:buFontTx/>
              <a:buNone/>
            </a:pPr>
            <a:r>
              <a:rPr lang="en-US" sz="800" dirty="0"/>
              <a:t>/tmp, /var/tmp, /var/opt/drd/tmp: These locations contain transient files, so changes to files in these locations are not propagated to the clone.</a:t>
            </a:r>
          </a:p>
          <a:p>
            <a:pPr>
              <a:lnSpc>
                <a:spcPct val="70000"/>
              </a:lnSpc>
              <a:buFontTx/>
              <a:buNone/>
            </a:pPr>
            <a:r>
              <a:rPr lang="en-US" sz="800" dirty="0"/>
              <a:t>/stand: Changes to the HP-UX kernel should be applied by using drd runcmd with either a Software Distributor command or the /usr/sbin/kctune command, so changes in this location are not propagated by drd sync.</a:t>
            </a:r>
          </a:p>
          <a:p>
            <a:pPr>
              <a:lnSpc>
                <a:spcPct val="70000"/>
              </a:lnSpc>
              <a:buFontTx/>
              <a:buNone/>
            </a:pPr>
            <a:r>
              <a:rPr lang="en-US" sz="800" dirty="0"/>
              <a:t>/dev/&lt;</a:t>
            </a:r>
            <a:r>
              <a:rPr lang="en-US" sz="800" i="1" dirty="0"/>
              <a:t>clone_group</a:t>
            </a:r>
            <a:r>
              <a:rPr lang="en-US" sz="800" dirty="0"/>
              <a:t>&gt;: To prevent errors in the drd mount command, the /dev/&lt;</a:t>
            </a:r>
            <a:r>
              <a:rPr lang="en-US" sz="800" i="1" dirty="0"/>
              <a:t>clone_group</a:t>
            </a:r>
            <a:r>
              <a:rPr lang="en-US" sz="800" dirty="0"/>
              <a:t>&gt; directory is not copied to the clone.</a:t>
            </a:r>
          </a:p>
          <a:p>
            <a:pPr>
              <a:lnSpc>
                <a:spcPct val="70000"/>
              </a:lnSpc>
              <a:buFontTx/>
              <a:buNone/>
            </a:pPr>
            <a:r>
              <a:rPr lang="en-US" sz="800" dirty="0"/>
              <a:t>The collection of files that are not synchronized—because they reside in locations that are not synchronized—is written to the /var/opt/drd/sync/</a:t>
            </a:r>
            <a:r>
              <a:rPr lang="en-US" sz="800" dirty="0" err="1"/>
              <a:t>filtered_out_by_non_synced_location_filter</a:t>
            </a:r>
            <a:r>
              <a:rPr lang="en-US" sz="800" dirty="0"/>
              <a:t> file, which is refreshed each time drd sync is run, even if the command is run with the -p preview option.</a:t>
            </a:r>
          </a:p>
          <a:p>
            <a:pPr>
              <a:lnSpc>
                <a:spcPct val="70000"/>
              </a:lnSpc>
              <a:buFontTx/>
              <a:buNone/>
            </a:pPr>
            <a:r>
              <a:rPr lang="en-US" sz="800" b="1" dirty="0"/>
              <a:t>2. </a:t>
            </a:r>
            <a:r>
              <a:rPr lang="en-US" sz="800" i="1" dirty="0"/>
              <a:t>Files that have changed on the clone</a:t>
            </a:r>
          </a:p>
          <a:p>
            <a:pPr>
              <a:lnSpc>
                <a:spcPct val="70000"/>
              </a:lnSpc>
              <a:buFontTx/>
              <a:buNone/>
            </a:pPr>
            <a:r>
              <a:rPr lang="en-US" sz="800" dirty="0"/>
              <a:t>A file residing on the clone might have been changed by a drd runcmd operation, and it may have been updated on the booted system as well. This can occur even if the file is not listed in the Software Distributor Installed Products Database (that is, in the output of swlist –l file). For example, the installation of a product can add a new user to /etc/passwd. In the case that a file has been updated on both the booted system and the clone, drd sync does not copy the file. This avoids overwriting any changes made by installation (or removal) of software on the clone.  Because administrators might be interested in identifying changed files on the clone that will not be synchronized, the list of such files is written to the /var/opt/drd/</a:t>
            </a:r>
            <a:r>
              <a:rPr lang="en-US" sz="800" dirty="0" err="1"/>
              <a:t>filtered_out_by_target_changed_filter</a:t>
            </a:r>
            <a:r>
              <a:rPr lang="en-US" sz="800" dirty="0"/>
              <a:t> file, even if the drd sync command is run with the -p preview option. For any file listed in /var/opt/drd/</a:t>
            </a:r>
            <a:r>
              <a:rPr lang="en-US" sz="800" dirty="0" err="1"/>
              <a:t>filtered_out_by_target_changed_filter</a:t>
            </a:r>
            <a:r>
              <a:rPr lang="en-US" sz="800" dirty="0"/>
              <a:t>, the administrator can use a command such as diff to compare the versions of the file on the booted disk and the clone. If the</a:t>
            </a:r>
          </a:p>
          <a:p>
            <a:pPr>
              <a:lnSpc>
                <a:spcPct val="70000"/>
              </a:lnSpc>
              <a:buFontTx/>
              <a:buNone/>
            </a:pPr>
            <a:r>
              <a:rPr lang="en-US" sz="800" dirty="0"/>
              <a:t>administrator determines that the file should be copied to the clone, the copy on the clone can be erased and the drd sync command executed again.</a:t>
            </a:r>
          </a:p>
          <a:p>
            <a:pPr>
              <a:lnSpc>
                <a:spcPct val="70000"/>
              </a:lnSpc>
              <a:buFontTx/>
              <a:buNone/>
            </a:pPr>
            <a:r>
              <a:rPr lang="en-US" sz="800" b="1" dirty="0"/>
              <a:t>3. </a:t>
            </a:r>
            <a:r>
              <a:rPr lang="en-US" sz="800" i="1" dirty="0"/>
              <a:t>Nonvolatile files in the Software Distributor Installed Products Database (IPD)</a:t>
            </a:r>
          </a:p>
          <a:p>
            <a:pPr>
              <a:lnSpc>
                <a:spcPct val="70000"/>
              </a:lnSpc>
              <a:buFontTx/>
              <a:buNone/>
            </a:pPr>
            <a:r>
              <a:rPr lang="en-US" sz="800" dirty="0"/>
              <a:t>Most files delivered in software packages should not be changed by a system administrator.  To emphasize this fact, the files have the attribute </a:t>
            </a:r>
            <a:r>
              <a:rPr lang="en-US" sz="800" i="1" dirty="0" err="1"/>
              <a:t>is_volatile</a:t>
            </a:r>
            <a:r>
              <a:rPr lang="en-US" sz="800" i="1" dirty="0"/>
              <a:t> </a:t>
            </a:r>
            <a:r>
              <a:rPr lang="en-US" sz="800" dirty="0"/>
              <a:t>set to false. Any change to such a file results in an error if the swverify command is run (on the booted system if the file is changed there, or through drd runcmd if the file is changed on the clone.) To keep files delivered by Software Distributor in accordance with the information recorded about them in the Software Distributor Installed Products Database (IPD), changes to nonvolatile files in the IPD are not propagated by drd sync. (Note that nonvolatile files are those displayed as output from the command /usr/sbin/swlist -l file –a </a:t>
            </a:r>
            <a:r>
              <a:rPr lang="en-US" sz="800" dirty="0" err="1"/>
              <a:t>is_volatile</a:t>
            </a:r>
            <a:r>
              <a:rPr lang="en-US" sz="800" dirty="0"/>
              <a:t> | grep false). The list of “new” files on the booted system that are nonvolatile files in the Installed Products Database is written to /var/opt/drd/</a:t>
            </a:r>
            <a:r>
              <a:rPr lang="en-US" sz="800" dirty="0" err="1"/>
              <a:t>filtered_out_by_nonvolatile_filter</a:t>
            </a:r>
            <a:r>
              <a:rPr lang="en-US" sz="800" dirty="0"/>
              <a:t>, even if the drd sync command is run with the -p preview option.</a:t>
            </a:r>
          </a:p>
          <a:p>
            <a:pPr>
              <a:lnSpc>
                <a:spcPct val="70000"/>
              </a:lnSpc>
              <a:buFontTx/>
              <a:buNone/>
            </a:pPr>
            <a:r>
              <a:rPr lang="en-US" sz="800" b="1" dirty="0"/>
              <a:t>4. </a:t>
            </a:r>
            <a:r>
              <a:rPr lang="en-US" sz="800" i="1" dirty="0"/>
              <a:t>Volatile files in the Software Distributor Installed Products Database. (IPD)</a:t>
            </a:r>
          </a:p>
          <a:p>
            <a:pPr>
              <a:lnSpc>
                <a:spcPct val="70000"/>
              </a:lnSpc>
              <a:buFontTx/>
              <a:buNone/>
            </a:pPr>
            <a:r>
              <a:rPr lang="en-US" sz="800" dirty="0"/>
              <a:t>Files delivered by Software Distributor with the file attribute </a:t>
            </a:r>
            <a:r>
              <a:rPr lang="en-US" sz="800" i="1" dirty="0" err="1"/>
              <a:t>is_volatile</a:t>
            </a:r>
            <a:r>
              <a:rPr lang="en-US" sz="800" i="1" dirty="0"/>
              <a:t> </a:t>
            </a:r>
            <a:r>
              <a:rPr lang="en-US" sz="800" dirty="0"/>
              <a:t>set to true may be changed by the system administrator. In fact, in many cases, they must be changed by the system administrator. For example, the /etc/rc.config.d/netconf file must be customized for each system to include its network configuration. Typically, such a customization applies to both the booted system and the clone image. Thus, such changes are ordinarily propagated to the clone by the drd sync command. However, if the clone has been updated to a new release of the operating system (or a release of a particular software package that changes the format of the file), propagation of the changes may be inappropriate. DRD uses the configuration template (delivered to a location containing a directory named </a:t>
            </a:r>
            <a:r>
              <a:rPr lang="en-US" sz="800" dirty="0" err="1"/>
              <a:t>newconfig</a:t>
            </a:r>
            <a:r>
              <a:rPr lang="en-US" sz="800" dirty="0"/>
              <a:t>) for the volatile file to determine if the changes should be propagated to the clone. If the templates are the same, the change is propagated, otherwise, they are not. Nonvolatile files that have a modification time newer than or equal to the clone creation time on the booted system, but cannot be copied to the clone due to differing templates, are listed in the /var/opt/drd/</a:t>
            </a:r>
            <a:r>
              <a:rPr lang="en-US" sz="800" dirty="0" err="1"/>
              <a:t>filtered_out_by_volatile_filter</a:t>
            </a:r>
            <a:r>
              <a:rPr lang="en-US" sz="800" dirty="0"/>
              <a:t> file, even if the drd sync command is run with the -p preview option. </a:t>
            </a:r>
          </a:p>
          <a:p>
            <a:pPr>
              <a:lnSpc>
                <a:spcPct val="70000"/>
              </a:lnSpc>
              <a:buFontTx/>
              <a:buNone/>
            </a:pPr>
            <a:endParaRPr lang="en-US" sz="800" dirty="0"/>
          </a:p>
          <a:p>
            <a:pPr>
              <a:lnSpc>
                <a:spcPct val="70000"/>
              </a:lnSpc>
              <a:buFontTx/>
              <a:buNone/>
            </a:pPr>
            <a:r>
              <a:rPr lang="en-US" sz="800" dirty="0"/>
              <a:t>After criteria 1 through 4 (above) are applied, the list of files to be copied to the inactive clone during a drd sync operation is written to /var/opt/drd/</a:t>
            </a:r>
            <a:r>
              <a:rPr lang="en-US" sz="800" dirty="0" err="1"/>
              <a:t>files_to_be_copied_by_drd_sync</a:t>
            </a:r>
            <a:r>
              <a:rPr lang="en-US" sz="800" dirty="0"/>
              <a:t>, even if the drd sync command is run with the -p preview option.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46</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47</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48</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49</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8"/>
          <p:cNvSpPr>
            <a:spLocks noGrp="1" noChangeArrowheads="1"/>
          </p:cNvSpPr>
          <p:nvPr>
            <p:ph type="hdr" sz="quarter"/>
          </p:nvPr>
        </p:nvSpPr>
        <p:spPr>
          <a:noFill/>
        </p:spPr>
        <p:txBody>
          <a:bodyPr/>
          <a:lstStyle/>
          <a:p>
            <a:r>
              <a:rPr lang="en-US" dirty="0" smtClean="0"/>
              <a:t>HP Unix Professions Webcast May 2008</a:t>
            </a:r>
          </a:p>
        </p:txBody>
      </p:sp>
      <p:sp>
        <p:nvSpPr>
          <p:cNvPr id="31746" name="Rectangle 11"/>
          <p:cNvSpPr>
            <a:spLocks noGrp="1" noChangeArrowheads="1"/>
          </p:cNvSpPr>
          <p:nvPr>
            <p:ph type="sldNum" sz="quarter" idx="5"/>
          </p:nvPr>
        </p:nvSpPr>
        <p:spPr>
          <a:noFill/>
        </p:spPr>
        <p:txBody>
          <a:bodyPr/>
          <a:lstStyle/>
          <a:p>
            <a:fld id="{9B3FB5A4-12D5-40D7-BC2F-1B2C3CCE372D}" type="slidenum">
              <a:rPr lang="en-US" smtClean="0"/>
              <a:pPr/>
              <a:t>50</a:t>
            </a:fld>
            <a:endParaRPr lang="en-US" dirty="0"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51</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a:buNone/>
            </a:pPr>
            <a:r>
              <a:rPr lang="en-AU" dirty="0" smtClean="0"/>
              <a:t>* </a:t>
            </a:r>
            <a:r>
              <a:rPr lang="en-US" sz="1200" kern="1200" dirty="0" smtClean="0">
                <a:solidFill>
                  <a:schemeClr val="tx1"/>
                </a:solidFill>
                <a:latin typeface="Futura Bk" pitchFamily="34" charset="0"/>
                <a:ea typeface="+mn-ea"/>
                <a:cs typeface="+mn-cs"/>
              </a:rPr>
              <a:t>For deselecting software/products, sw_selection, the file should contain !sw_selection , like for example: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!selection</a:t>
            </a:r>
          </a:p>
          <a:p>
            <a:pPr>
              <a:buNone/>
            </a:pPr>
            <a:r>
              <a:rPr lang="en-US" sz="1200" kern="1200" dirty="0" smtClean="0">
                <a:solidFill>
                  <a:schemeClr val="tx1"/>
                </a:solidFill>
                <a:latin typeface="Futura Bk" pitchFamily="34" charset="0"/>
                <a:ea typeface="+mn-ea"/>
                <a:cs typeface="+mn-cs"/>
              </a:rPr>
              <a:t>or        [bundle]/[%match]</a:t>
            </a:r>
          </a:p>
          <a:p>
            <a:pPr>
              <a:buNone/>
            </a:pPr>
            <a:r>
              <a:rPr lang="en-US" sz="1200" kern="1200" dirty="0" smtClean="0">
                <a:solidFill>
                  <a:schemeClr val="tx1"/>
                </a:solidFill>
                <a:latin typeface="Futura Bk" pitchFamily="34" charset="0"/>
                <a:ea typeface="+mn-ea"/>
                <a:cs typeface="+mn-cs"/>
              </a:rPr>
              <a:t>or        pattern-matching-expression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52</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53</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54</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55</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56</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57</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58</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r>
              <a:rPr lang="en-AU" dirty="0" smtClean="0"/>
              <a:t>* Courtesy of WTEC</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59</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60</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61</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62</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63</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64</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65</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marL="119063" indent="-119063" eaLnBrk="1" hangingPunct="1">
              <a:lnSpc>
                <a:spcPct val="90000"/>
              </a:lnSpc>
              <a:buFont typeface="Arial" charset="0"/>
              <a:buChar char="•"/>
            </a:pPr>
            <a:r>
              <a:rPr lang="en-AU" dirty="0" smtClean="0"/>
              <a:t>Scenario with three disks:</a:t>
            </a:r>
          </a:p>
          <a:p>
            <a:pPr marL="119063" indent="-119063" eaLnBrk="1" hangingPunct="1">
              <a:lnSpc>
                <a:spcPct val="90000"/>
              </a:lnSpc>
              <a:buFont typeface="Arial" charset="0"/>
              <a:buChar char="•"/>
            </a:pPr>
            <a:endParaRPr lang="en-AU" dirty="0" smtClean="0"/>
          </a:p>
          <a:p>
            <a:pPr marL="0" indent="0" eaLnBrk="1" hangingPunct="1">
              <a:lnSpc>
                <a:spcPct val="90000"/>
              </a:lnSpc>
              <a:buFont typeface="Arial" charset="0"/>
              <a:buNone/>
            </a:pPr>
            <a:r>
              <a:rPr lang="en-AU" dirty="0" smtClean="0"/>
              <a:t>disk 7 (current boot disk)</a:t>
            </a:r>
          </a:p>
          <a:p>
            <a:pPr marL="0" indent="0" eaLnBrk="1" hangingPunct="1">
              <a:lnSpc>
                <a:spcPct val="90000"/>
              </a:lnSpc>
              <a:buFont typeface="Arial" charset="0"/>
              <a:buNone/>
            </a:pPr>
            <a:r>
              <a:rPr lang="en-AU" dirty="0" smtClean="0"/>
              <a:t>disk 5</a:t>
            </a:r>
          </a:p>
          <a:p>
            <a:pPr marL="0" indent="0" eaLnBrk="1" hangingPunct="1">
              <a:lnSpc>
                <a:spcPct val="90000"/>
              </a:lnSpc>
              <a:buFont typeface="Arial" charset="0"/>
              <a:buNone/>
            </a:pPr>
            <a:r>
              <a:rPr lang="en-AU" dirty="0" smtClean="0"/>
              <a:t>disk6</a:t>
            </a:r>
          </a:p>
          <a:p>
            <a:pPr marL="0" indent="0" eaLnBrk="1" hangingPunct="1">
              <a:lnSpc>
                <a:spcPct val="90000"/>
              </a:lnSpc>
              <a:buFont typeface="Arial" charset="0"/>
              <a:buNone/>
            </a:pPr>
            <a:endParaRPr lang="en-AU" dirty="0" smtClean="0"/>
          </a:p>
          <a:p>
            <a:pPr marL="0" indent="0" eaLnBrk="1" hangingPunct="1">
              <a:lnSpc>
                <a:spcPct val="90000"/>
              </a:lnSpc>
              <a:buFont typeface="Arial" charset="0"/>
              <a:buNone/>
            </a:pPr>
            <a:r>
              <a:rPr lang="en-AU" dirty="0" smtClean="0"/>
              <a:t>Initial</a:t>
            </a:r>
            <a:r>
              <a:rPr lang="en-AU" baseline="0" dirty="0" smtClean="0"/>
              <a:t> clone is disk 5.</a:t>
            </a:r>
          </a:p>
          <a:p>
            <a:pPr marL="0" indent="0" eaLnBrk="1" hangingPunct="1">
              <a:lnSpc>
                <a:spcPct val="90000"/>
              </a:lnSpc>
              <a:buFont typeface="Arial" charset="0"/>
              <a:buNone/>
            </a:pPr>
            <a:endParaRPr lang="en-AU" baseline="0" dirty="0" smtClean="0"/>
          </a:p>
          <a:p>
            <a:pPr marL="0" indent="0" eaLnBrk="1" hangingPunct="1">
              <a:lnSpc>
                <a:spcPct val="90000"/>
              </a:lnSpc>
              <a:buFont typeface="Arial" charset="0"/>
              <a:buNone/>
            </a:pPr>
            <a:r>
              <a:rPr lang="en-AU" baseline="0" dirty="0" smtClean="0"/>
              <a:t>Then, we create another clone on disk6.</a:t>
            </a:r>
          </a:p>
          <a:p>
            <a:pPr marL="0" indent="0" eaLnBrk="1" hangingPunct="1">
              <a:lnSpc>
                <a:spcPct val="90000"/>
              </a:lnSpc>
              <a:buFont typeface="Arial" charset="0"/>
              <a:buNone/>
            </a:pPr>
            <a:endParaRPr lang="en-AU" dirty="0" smtClean="0"/>
          </a:p>
          <a:p>
            <a:pPr marL="0" indent="0" eaLnBrk="1" hangingPunct="1">
              <a:lnSpc>
                <a:spcPct val="90000"/>
              </a:lnSpc>
              <a:buFont typeface="Arial" charset="0"/>
              <a:buNone/>
            </a:pPr>
            <a:r>
              <a:rPr lang="en-AU" dirty="0" smtClean="0"/>
              <a:t>The question is: can</a:t>
            </a:r>
            <a:r>
              <a:rPr lang="en-AU" baseline="0" dirty="0" smtClean="0"/>
              <a:t> we use disk 5?</a:t>
            </a:r>
            <a:endParaRPr lang="en-AU" dirty="0"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66</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67</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68</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69</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70</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71</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72</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73</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74</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75</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8"/>
          <p:cNvSpPr>
            <a:spLocks noGrp="1" noChangeArrowheads="1"/>
          </p:cNvSpPr>
          <p:nvPr>
            <p:ph type="hdr" sz="quarter"/>
          </p:nvPr>
        </p:nvSpPr>
        <p:spPr>
          <a:noFill/>
        </p:spPr>
        <p:txBody>
          <a:bodyPr/>
          <a:lstStyle/>
          <a:p>
            <a:r>
              <a:rPr lang="en-US" dirty="0" smtClean="0"/>
              <a:t>HP Unix Professions Webcast May 2008</a:t>
            </a:r>
          </a:p>
        </p:txBody>
      </p:sp>
      <p:sp>
        <p:nvSpPr>
          <p:cNvPr id="64514" name="Rectangle 11"/>
          <p:cNvSpPr>
            <a:spLocks noGrp="1" noChangeArrowheads="1"/>
          </p:cNvSpPr>
          <p:nvPr>
            <p:ph type="sldNum" sz="quarter" idx="5"/>
          </p:nvPr>
        </p:nvSpPr>
        <p:spPr>
          <a:noFill/>
        </p:spPr>
        <p:txBody>
          <a:bodyPr/>
          <a:lstStyle/>
          <a:p>
            <a:fld id="{63807F14-A2CC-4B2F-8010-F05EAE7AF0CC}" type="slidenum">
              <a:rPr lang="en-US" smtClean="0"/>
              <a:pPr/>
              <a:t>76</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lnSpc>
                <a:spcPct val="90000"/>
              </a:lnSpc>
              <a:buFontTx/>
              <a:buNone/>
            </a:pPr>
            <a:endParaRPr lang="en-AU" dirty="0"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BC9A576B-2983-47A5-8F4F-F90F7EFDACEB}" type="slidenum">
              <a:rPr lang="en-US"/>
              <a:pPr/>
              <a:t>77</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6426200" y="0"/>
            <a:ext cx="2717800" cy="685800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208901" name="Rectangle 5"/>
          <p:cNvSpPr>
            <a:spLocks noGrp="1" noChangeArrowheads="1"/>
          </p:cNvSpPr>
          <p:nvPr>
            <p:ph type="ctrTitle"/>
          </p:nvPr>
        </p:nvSpPr>
        <p:spPr>
          <a:xfrm>
            <a:off x="441325" y="1063625"/>
            <a:ext cx="5651500" cy="3059113"/>
          </a:xfrm>
        </p:spPr>
        <p:txBody>
          <a:bodyPr/>
          <a:lstStyle>
            <a:lvl1pPr>
              <a:defRPr sz="4400">
                <a:solidFill>
                  <a:schemeClr val="tx1"/>
                </a:solidFill>
                <a:latin typeface="Futura Lt" pitchFamily="34" charset="0"/>
              </a:defRPr>
            </a:lvl1pPr>
          </a:lstStyle>
          <a:p>
            <a:r>
              <a:rPr lang="en-US"/>
              <a:t>Click to edit Master title style</a:t>
            </a:r>
          </a:p>
        </p:txBody>
      </p:sp>
      <p:sp>
        <p:nvSpPr>
          <p:cNvPr id="6" name="Footer Placeholder 2"/>
          <p:cNvSpPr>
            <a:spLocks noGrp="1"/>
          </p:cNvSpPr>
          <p:nvPr>
            <p:ph type="ftr" sz="quarter" idx="3"/>
          </p:nvPr>
        </p:nvSpPr>
        <p:spPr>
          <a:xfrm>
            <a:off x="350838" y="6440556"/>
            <a:ext cx="7990697" cy="274637"/>
          </a:xfrm>
          <a:prstGeom prst="rect">
            <a:avLst/>
          </a:prstGeom>
        </p:spPr>
        <p:txBody>
          <a:bodyPr vert="horz" lIns="91440" tIns="45720" rIns="91440" bIns="45720" rtlCol="0" anchor="ctr"/>
          <a:lstStyle>
            <a:lvl1pPr algn="l">
              <a:defRPr sz="700">
                <a:solidFill>
                  <a:schemeClr val="tx1"/>
                </a:solidFill>
                <a:latin typeface="+mn-lt"/>
              </a:defRPr>
            </a:lvl1pPr>
          </a:lstStyle>
          <a:p>
            <a:r>
              <a:rPr lang="en-US" dirty="0" smtClean="0">
                <a:cs typeface="HP Simplified"/>
              </a:rPr>
              <a:t>Dusan Baljevic 2013</a:t>
            </a:r>
            <a:endParaRPr lang="en-US" dirty="0" smtClean="0">
              <a:cs typeface="HP Simplified"/>
            </a:endParaRPr>
          </a:p>
        </p:txBody>
      </p:sp>
    </p:spTree>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sldNum" sz="quarter" idx="12"/>
          </p:nvPr>
        </p:nvSpPr>
        <p:spPr>
          <a:xfrm>
            <a:off x="4371278" y="6638925"/>
            <a:ext cx="762000" cy="219075"/>
          </a:xfrm>
          <a:ln/>
        </p:spPr>
        <p:txBody>
          <a:bodyPr/>
          <a:lstStyle>
            <a:lvl1pPr>
              <a:defRPr/>
            </a:lvl1pPr>
          </a:lstStyle>
          <a:p>
            <a:pPr>
              <a:defRPr/>
            </a:pPr>
            <a:fld id="{A290F020-1472-41B1-8108-E7AB42EDA8E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08898" name="Rectangle 2"/>
          <p:cNvSpPr>
            <a:spLocks noChangeArrowheads="1"/>
          </p:cNvSpPr>
          <p:nvPr/>
        </p:nvSpPr>
        <p:spPr bwMode="auto">
          <a:xfrm flipH="1">
            <a:off x="9143999" y="0"/>
            <a:ext cx="45719" cy="6858000"/>
          </a:xfrm>
          <a:prstGeom prst="rect">
            <a:avLst/>
          </a:prstGeom>
          <a:solidFill>
            <a:schemeClr val="bg1"/>
          </a:solidFill>
          <a:ln w="9525">
            <a:solidFill>
              <a:schemeClr val="bg1">
                <a:lumMod val="75000"/>
                <a:lumOff val="25000"/>
              </a:schemeClr>
            </a:solidFill>
            <a:miter lim="800000"/>
            <a:headEnd/>
            <a:tailEnd/>
          </a:ln>
          <a:effectLst/>
        </p:spPr>
        <p:txBody>
          <a:bodyPr wrap="none" anchor="ctr"/>
          <a:lstStyle/>
          <a:p>
            <a:endParaRPr lang="en-US" dirty="0"/>
          </a:p>
        </p:txBody>
      </p:sp>
      <p:sp>
        <p:nvSpPr>
          <p:cNvPr id="208900" name="Rectangle 4"/>
          <p:cNvSpPr>
            <a:spLocks noGrp="1" noChangeArrowheads="1"/>
          </p:cNvSpPr>
          <p:nvPr>
            <p:ph type="subTitle" idx="1"/>
          </p:nvPr>
        </p:nvSpPr>
        <p:spPr>
          <a:xfrm>
            <a:off x="433388" y="5372100"/>
            <a:ext cx="4570412" cy="914400"/>
          </a:xfrm>
        </p:spPr>
        <p:txBody>
          <a:bodyPr/>
          <a:lstStyle>
            <a:lvl1pPr marL="0" indent="0">
              <a:spcBef>
                <a:spcPct val="10000"/>
              </a:spcBef>
              <a:buFontTx/>
              <a:buNone/>
              <a:defRPr sz="2000">
                <a:solidFill>
                  <a:srgbClr val="000000"/>
                </a:solidFill>
                <a:latin typeface="Futura Hv" pitchFamily="34" charset="0"/>
              </a:defRPr>
            </a:lvl1pPr>
          </a:lstStyle>
          <a:p>
            <a:r>
              <a:rPr lang="en-US"/>
              <a:t>Click to edit Master subtitle style</a:t>
            </a:r>
          </a:p>
        </p:txBody>
      </p:sp>
      <p:sp>
        <p:nvSpPr>
          <p:cNvPr id="208901" name="Rectangle 5"/>
          <p:cNvSpPr>
            <a:spLocks noGrp="1" noChangeArrowheads="1"/>
          </p:cNvSpPr>
          <p:nvPr>
            <p:ph type="ctrTitle"/>
          </p:nvPr>
        </p:nvSpPr>
        <p:spPr>
          <a:xfrm>
            <a:off x="441325" y="1063625"/>
            <a:ext cx="5651500" cy="3059113"/>
          </a:xfrm>
        </p:spPr>
        <p:txBody>
          <a:bodyPr/>
          <a:lstStyle>
            <a:lvl1pPr>
              <a:defRPr sz="4400">
                <a:solidFill>
                  <a:schemeClr val="tx1"/>
                </a:solidFill>
                <a:latin typeface="Futura Lt" pitchFamily="34" charset="0"/>
              </a:defRPr>
            </a:lvl1pPr>
          </a:lstStyle>
          <a:p>
            <a:r>
              <a:rPr lang="en-US" dirty="0"/>
              <a:t>Click to edit Master title style</a:t>
            </a:r>
          </a:p>
        </p:txBody>
      </p:sp>
      <p:sp>
        <p:nvSpPr>
          <p:cNvPr id="7" name="Footer Placeholder 2"/>
          <p:cNvSpPr>
            <a:spLocks noGrp="1"/>
          </p:cNvSpPr>
          <p:nvPr>
            <p:ph type="ftr" sz="quarter" idx="3"/>
          </p:nvPr>
        </p:nvSpPr>
        <p:spPr>
          <a:xfrm>
            <a:off x="362868" y="6406266"/>
            <a:ext cx="7990697" cy="274637"/>
          </a:xfrm>
          <a:prstGeom prst="rect">
            <a:avLst/>
          </a:prstGeom>
        </p:spPr>
        <p:txBody>
          <a:bodyPr vert="horz" lIns="91440" tIns="45720" rIns="91440" bIns="45720" rtlCol="0" anchor="ctr"/>
          <a:lstStyle>
            <a:lvl1pPr algn="l">
              <a:defRPr sz="700">
                <a:solidFill>
                  <a:schemeClr val="tx1"/>
                </a:solidFill>
                <a:latin typeface="+mn-lt"/>
              </a:defRPr>
            </a:lvl1pPr>
          </a:lstStyle>
          <a:p>
            <a:r>
              <a:rPr lang="en-US" dirty="0" smtClean="0">
                <a:cs typeface="HP Simplified"/>
              </a:rPr>
              <a:t>Dusan Baljevic 2013</a:t>
            </a:r>
            <a:endParaRPr lang="en-US" dirty="0" smtClean="0">
              <a:cs typeface="HP Simplified"/>
            </a:endParaRPr>
          </a:p>
        </p:txBody>
      </p:sp>
    </p:spTree>
  </p:cSld>
  <p:clrMapOvr>
    <a:overrideClrMapping bg1="dk2" tx1="lt1" bg2="dk1"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76"/>
            </a:gs>
            <a:gs pos="50000">
              <a:srgbClr val="0000FF"/>
            </a:gs>
            <a:gs pos="100000">
              <a:srgbClr val="000076"/>
            </a:gs>
          </a:gsLst>
          <a:lin ang="5400000" scaled="1"/>
        </a:gradFill>
        <a:effectLst/>
      </p:bgPr>
    </p:bg>
    <p:spTree>
      <p:nvGrpSpPr>
        <p:cNvPr id="1" name=""/>
        <p:cNvGrpSpPr/>
        <p:nvPr/>
      </p:nvGrpSpPr>
      <p:grpSpPr>
        <a:xfrm>
          <a:off x="0" y="0"/>
          <a:ext cx="0" cy="0"/>
          <a:chOff x="0" y="0"/>
          <a:chExt cx="0" cy="0"/>
        </a:xfrm>
      </p:grpSpPr>
      <p:sp>
        <p:nvSpPr>
          <p:cNvPr id="207875" name="Rectangle 3"/>
          <p:cNvSpPr>
            <a:spLocks noGrp="1" noChangeArrowheads="1"/>
          </p:cNvSpPr>
          <p:nvPr>
            <p:ph type="ftr" sz="quarter" idx="3"/>
          </p:nvPr>
        </p:nvSpPr>
        <p:spPr bwMode="auto">
          <a:xfrm>
            <a:off x="2133600" y="6629400"/>
            <a:ext cx="487680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0" hangingPunct="0">
              <a:defRPr sz="900" smtClean="0">
                <a:solidFill>
                  <a:srgbClr val="848589"/>
                </a:solidFill>
              </a:defRPr>
            </a:lvl1pPr>
          </a:lstStyle>
          <a:p>
            <a:pPr>
              <a:defRPr/>
            </a:pPr>
            <a:r>
              <a:rPr lang="en-US" smtClean="0"/>
              <a:t>Webinar</a:t>
            </a:r>
            <a:endParaRPr lang="en-US"/>
          </a:p>
        </p:txBody>
      </p:sp>
      <p:sp>
        <p:nvSpPr>
          <p:cNvPr id="207876" name="Rectangle 4"/>
          <p:cNvSpPr>
            <a:spLocks noGrp="1" noChangeArrowheads="1"/>
          </p:cNvSpPr>
          <p:nvPr>
            <p:ph type="sldNum" sz="quarter" idx="4"/>
          </p:nvPr>
        </p:nvSpPr>
        <p:spPr bwMode="auto">
          <a:xfrm>
            <a:off x="8229600" y="6629400"/>
            <a:ext cx="76200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900" smtClean="0">
                <a:solidFill>
                  <a:srgbClr val="848589"/>
                </a:solidFill>
              </a:defRPr>
            </a:lvl1pPr>
          </a:lstStyle>
          <a:p>
            <a:pPr>
              <a:defRPr/>
            </a:pPr>
            <a:fld id="{05B2A2E9-8F49-40A0-9004-20A51B54AF47}" type="slidenum">
              <a:rPr lang="en-US"/>
              <a:pPr>
                <a:defRPr/>
              </a:pPr>
              <a:t>‹#›</a:t>
            </a:fld>
            <a:endParaRPr lang="en-US"/>
          </a:p>
        </p:txBody>
      </p:sp>
      <p:sp>
        <p:nvSpPr>
          <p:cNvPr id="207877" name="Rectangle 5"/>
          <p:cNvSpPr>
            <a:spLocks noChangeArrowheads="1"/>
          </p:cNvSpPr>
          <p:nvPr/>
        </p:nvSpPr>
        <p:spPr bwMode="ltGray">
          <a:xfrm>
            <a:off x="0" y="1171575"/>
            <a:ext cx="257175" cy="5686425"/>
          </a:xfrm>
          <a:prstGeom prst="rect">
            <a:avLst/>
          </a:prstGeom>
          <a:solidFill>
            <a:srgbClr val="0071B4"/>
          </a:solidFill>
          <a:ln w="9525">
            <a:noFill/>
            <a:miter lim="800000"/>
            <a:headEnd/>
            <a:tailEnd/>
          </a:ln>
          <a:effectLst/>
        </p:spPr>
        <p:txBody>
          <a:bodyPr wrap="none" anchor="ctr"/>
          <a:lstStyle/>
          <a:p>
            <a:pPr>
              <a:defRPr/>
            </a:pPr>
            <a:endParaRPr lang="en-US"/>
          </a:p>
        </p:txBody>
      </p:sp>
      <p:sp>
        <p:nvSpPr>
          <p:cNvPr id="207878" name="Rectangle 6"/>
          <p:cNvSpPr>
            <a:spLocks noChangeArrowheads="1"/>
          </p:cNvSpPr>
          <p:nvPr/>
        </p:nvSpPr>
        <p:spPr bwMode="ltGray">
          <a:xfrm>
            <a:off x="0" y="0"/>
            <a:ext cx="257175" cy="1114425"/>
          </a:xfrm>
          <a:prstGeom prst="rect">
            <a:avLst/>
          </a:prstGeom>
          <a:solidFill>
            <a:srgbClr val="0071B4"/>
          </a:solidFill>
          <a:ln w="9525">
            <a:noFill/>
            <a:miter lim="800000"/>
            <a:headEnd/>
            <a:tailEnd/>
          </a:ln>
          <a:effectLst/>
        </p:spPr>
        <p:txBody>
          <a:bodyPr wrap="none" anchor="ctr"/>
          <a:lstStyle/>
          <a:p>
            <a:pPr>
              <a:defRPr/>
            </a:pPr>
            <a:endParaRPr lang="en-US"/>
          </a:p>
        </p:txBody>
      </p:sp>
      <p:sp>
        <p:nvSpPr>
          <p:cNvPr id="1031" name="Rectangle 7"/>
          <p:cNvSpPr>
            <a:spLocks noGrp="1" noChangeArrowheads="1"/>
          </p:cNvSpPr>
          <p:nvPr>
            <p:ph type="title"/>
          </p:nvPr>
        </p:nvSpPr>
        <p:spPr bwMode="auto">
          <a:xfrm>
            <a:off x="428625" y="114300"/>
            <a:ext cx="7629525"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2" name="Rectangle 8"/>
          <p:cNvSpPr>
            <a:spLocks noGrp="1" noChangeArrowheads="1"/>
          </p:cNvSpPr>
          <p:nvPr>
            <p:ph type="body" idx="1"/>
          </p:nvPr>
        </p:nvSpPr>
        <p:spPr bwMode="auto">
          <a:xfrm>
            <a:off x="400050" y="1447800"/>
            <a:ext cx="8272463" cy="50276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82" r:id="rId1"/>
    <p:sldLayoutId id="2147483672" r:id="rId2"/>
    <p:sldLayoutId id="2147483676" r:id="rId3"/>
    <p:sldLayoutId id="2147483677" r:id="rId4"/>
    <p:sldLayoutId id="2147483683" r:id="rId5"/>
  </p:sldLayoutIdLst>
  <p:timing>
    <p:tnLst>
      <p:par>
        <p:cTn id="1" dur="indefinite" restart="never" nodeType="tmRoot"/>
      </p:par>
    </p:tnLst>
  </p:timing>
  <p:hf hdr="0" ftr="0"/>
  <p:txStyles>
    <p:titleStyle>
      <a:lvl1pPr algn="l" rtl="0" eaLnBrk="0" fontAlgn="base" hangingPunct="0">
        <a:lnSpc>
          <a:spcPct val="90000"/>
        </a:lnSpc>
        <a:spcBef>
          <a:spcPct val="0"/>
        </a:spcBef>
        <a:spcAft>
          <a:spcPct val="0"/>
        </a:spcAft>
        <a:defRPr sz="3600">
          <a:solidFill>
            <a:schemeClr val="tx2"/>
          </a:solidFill>
          <a:latin typeface="+mj-lt"/>
          <a:ea typeface="+mj-ea"/>
          <a:cs typeface="+mj-cs"/>
        </a:defRPr>
      </a:lvl1pPr>
      <a:lvl2pPr algn="l" rtl="0" eaLnBrk="0" fontAlgn="base" hangingPunct="0">
        <a:lnSpc>
          <a:spcPct val="90000"/>
        </a:lnSpc>
        <a:spcBef>
          <a:spcPct val="0"/>
        </a:spcBef>
        <a:spcAft>
          <a:spcPct val="0"/>
        </a:spcAft>
        <a:defRPr sz="3600">
          <a:solidFill>
            <a:schemeClr val="tx2"/>
          </a:solidFill>
          <a:latin typeface="Futura Bk" pitchFamily="34" charset="0"/>
        </a:defRPr>
      </a:lvl2pPr>
      <a:lvl3pPr algn="l" rtl="0" eaLnBrk="0" fontAlgn="base" hangingPunct="0">
        <a:lnSpc>
          <a:spcPct val="90000"/>
        </a:lnSpc>
        <a:spcBef>
          <a:spcPct val="0"/>
        </a:spcBef>
        <a:spcAft>
          <a:spcPct val="0"/>
        </a:spcAft>
        <a:defRPr sz="3600">
          <a:solidFill>
            <a:schemeClr val="tx2"/>
          </a:solidFill>
          <a:latin typeface="Futura Bk" pitchFamily="34" charset="0"/>
        </a:defRPr>
      </a:lvl3pPr>
      <a:lvl4pPr algn="l" rtl="0" eaLnBrk="0" fontAlgn="base" hangingPunct="0">
        <a:lnSpc>
          <a:spcPct val="90000"/>
        </a:lnSpc>
        <a:spcBef>
          <a:spcPct val="0"/>
        </a:spcBef>
        <a:spcAft>
          <a:spcPct val="0"/>
        </a:spcAft>
        <a:defRPr sz="3600">
          <a:solidFill>
            <a:schemeClr val="tx2"/>
          </a:solidFill>
          <a:latin typeface="Futura Bk" pitchFamily="34" charset="0"/>
        </a:defRPr>
      </a:lvl4pPr>
      <a:lvl5pPr algn="l" rtl="0" eaLnBrk="0" fontAlgn="base" hangingPunct="0">
        <a:lnSpc>
          <a:spcPct val="90000"/>
        </a:lnSpc>
        <a:spcBef>
          <a:spcPct val="0"/>
        </a:spcBef>
        <a:spcAft>
          <a:spcPct val="0"/>
        </a:spcAft>
        <a:defRPr sz="3600">
          <a:solidFill>
            <a:schemeClr val="tx2"/>
          </a:solidFill>
          <a:latin typeface="Futura Bk" pitchFamily="34" charset="0"/>
        </a:defRPr>
      </a:lvl5pPr>
      <a:lvl6pPr marL="457200" algn="l" rtl="0" fontAlgn="base">
        <a:lnSpc>
          <a:spcPct val="90000"/>
        </a:lnSpc>
        <a:spcBef>
          <a:spcPct val="0"/>
        </a:spcBef>
        <a:spcAft>
          <a:spcPct val="0"/>
        </a:spcAft>
        <a:defRPr sz="3600">
          <a:solidFill>
            <a:schemeClr val="tx2"/>
          </a:solidFill>
          <a:latin typeface="Futura Bk" pitchFamily="34" charset="0"/>
        </a:defRPr>
      </a:lvl6pPr>
      <a:lvl7pPr marL="914400" algn="l" rtl="0" fontAlgn="base">
        <a:lnSpc>
          <a:spcPct val="90000"/>
        </a:lnSpc>
        <a:spcBef>
          <a:spcPct val="0"/>
        </a:spcBef>
        <a:spcAft>
          <a:spcPct val="0"/>
        </a:spcAft>
        <a:defRPr sz="3600">
          <a:solidFill>
            <a:schemeClr val="tx2"/>
          </a:solidFill>
          <a:latin typeface="Futura Bk" pitchFamily="34" charset="0"/>
        </a:defRPr>
      </a:lvl7pPr>
      <a:lvl8pPr marL="1371600" algn="l" rtl="0" fontAlgn="base">
        <a:lnSpc>
          <a:spcPct val="90000"/>
        </a:lnSpc>
        <a:spcBef>
          <a:spcPct val="0"/>
        </a:spcBef>
        <a:spcAft>
          <a:spcPct val="0"/>
        </a:spcAft>
        <a:defRPr sz="3600">
          <a:solidFill>
            <a:schemeClr val="tx2"/>
          </a:solidFill>
          <a:latin typeface="Futura Bk" pitchFamily="34" charset="0"/>
        </a:defRPr>
      </a:lvl8pPr>
      <a:lvl9pPr marL="1828800" algn="l" rtl="0" fontAlgn="base">
        <a:lnSpc>
          <a:spcPct val="90000"/>
        </a:lnSpc>
        <a:spcBef>
          <a:spcPct val="0"/>
        </a:spcBef>
        <a:spcAft>
          <a:spcPct val="0"/>
        </a:spcAft>
        <a:defRPr sz="3600">
          <a:solidFill>
            <a:schemeClr val="tx2"/>
          </a:solidFill>
          <a:latin typeface="Futura Bk" pitchFamily="34" charset="0"/>
        </a:defRPr>
      </a:lvl9pPr>
    </p:titleStyle>
    <p:bodyStyle>
      <a:lvl1pPr marL="228600" indent="-228600" algn="l" rtl="0" eaLnBrk="0" fontAlgn="base" hangingPunct="0">
        <a:lnSpc>
          <a:spcPct val="90000"/>
        </a:lnSpc>
        <a:spcBef>
          <a:spcPct val="30000"/>
        </a:spcBef>
        <a:spcAft>
          <a:spcPct val="10000"/>
        </a:spcAft>
        <a:buClr>
          <a:srgbClr val="B2B3B5"/>
        </a:buClr>
        <a:buSzPct val="75000"/>
        <a:buChar char="•"/>
        <a:defRPr sz="2800">
          <a:solidFill>
            <a:schemeClr val="tx1"/>
          </a:solidFill>
          <a:latin typeface="+mn-lt"/>
          <a:ea typeface="+mn-ea"/>
          <a:cs typeface="+mn-cs"/>
        </a:defRPr>
      </a:lvl1pPr>
      <a:lvl2pPr marL="571500" indent="-228600" algn="l" rtl="0" eaLnBrk="0" fontAlgn="base" hangingPunct="0">
        <a:lnSpc>
          <a:spcPct val="90000"/>
        </a:lnSpc>
        <a:spcBef>
          <a:spcPct val="10000"/>
        </a:spcBef>
        <a:spcAft>
          <a:spcPct val="10000"/>
        </a:spcAft>
        <a:buClr>
          <a:srgbClr val="B2B3B5"/>
        </a:buClr>
        <a:buFont typeface="Arial" charset="0"/>
        <a:buChar char="−"/>
        <a:defRPr sz="2400">
          <a:solidFill>
            <a:schemeClr val="tx1"/>
          </a:solidFill>
          <a:latin typeface="+mn-lt"/>
        </a:defRPr>
      </a:lvl2pPr>
      <a:lvl3pPr marL="914400" indent="-228600" algn="l" rtl="0" eaLnBrk="0" fontAlgn="base" hangingPunct="0">
        <a:lnSpc>
          <a:spcPct val="90000"/>
        </a:lnSpc>
        <a:spcBef>
          <a:spcPct val="10000"/>
        </a:spcBef>
        <a:spcAft>
          <a:spcPct val="10000"/>
        </a:spcAft>
        <a:buClr>
          <a:srgbClr val="B2B3B5"/>
        </a:buClr>
        <a:buChar char="•"/>
        <a:defRPr sz="2000">
          <a:solidFill>
            <a:schemeClr val="tx1"/>
          </a:solidFill>
          <a:latin typeface="+mn-lt"/>
        </a:defRPr>
      </a:lvl3pPr>
      <a:lvl4pPr marL="1257300" indent="-228600" algn="l" rtl="0" eaLnBrk="0" fontAlgn="base" hangingPunct="0">
        <a:lnSpc>
          <a:spcPct val="90000"/>
        </a:lnSpc>
        <a:spcBef>
          <a:spcPct val="10000"/>
        </a:spcBef>
        <a:spcAft>
          <a:spcPct val="10000"/>
        </a:spcAft>
        <a:buClr>
          <a:srgbClr val="B2B3B5"/>
        </a:buClr>
        <a:buFont typeface="Arial" charset="0"/>
        <a:buChar char="−"/>
        <a:defRPr sz="2000">
          <a:solidFill>
            <a:schemeClr val="tx1"/>
          </a:solidFill>
          <a:latin typeface="+mn-lt"/>
        </a:defRPr>
      </a:lvl4pPr>
      <a:lvl5pPr marL="1600200" indent="-228600" algn="l" rtl="0" eaLnBrk="0" fontAlgn="base" hangingPunct="0">
        <a:lnSpc>
          <a:spcPct val="90000"/>
        </a:lnSpc>
        <a:spcBef>
          <a:spcPct val="10000"/>
        </a:spcBef>
        <a:spcAft>
          <a:spcPct val="10000"/>
        </a:spcAft>
        <a:buClr>
          <a:srgbClr val="B2B3B5"/>
        </a:buClr>
        <a:buChar char="•"/>
        <a:defRPr sz="2000">
          <a:solidFill>
            <a:schemeClr val="tx1"/>
          </a:solidFill>
          <a:latin typeface="+mn-lt"/>
        </a:defRPr>
      </a:lvl5pPr>
      <a:lvl6pPr marL="2057400" indent="-228600" algn="l" rtl="0" fontAlgn="base">
        <a:lnSpc>
          <a:spcPct val="90000"/>
        </a:lnSpc>
        <a:spcBef>
          <a:spcPct val="10000"/>
        </a:spcBef>
        <a:spcAft>
          <a:spcPct val="10000"/>
        </a:spcAft>
        <a:buClr>
          <a:srgbClr val="B2B3B5"/>
        </a:buClr>
        <a:buChar char="•"/>
        <a:defRPr sz="2000">
          <a:solidFill>
            <a:schemeClr val="tx1"/>
          </a:solidFill>
          <a:latin typeface="+mn-lt"/>
        </a:defRPr>
      </a:lvl6pPr>
      <a:lvl7pPr marL="2514600" indent="-228600" algn="l" rtl="0" fontAlgn="base">
        <a:lnSpc>
          <a:spcPct val="90000"/>
        </a:lnSpc>
        <a:spcBef>
          <a:spcPct val="10000"/>
        </a:spcBef>
        <a:spcAft>
          <a:spcPct val="10000"/>
        </a:spcAft>
        <a:buClr>
          <a:srgbClr val="B2B3B5"/>
        </a:buClr>
        <a:buChar char="•"/>
        <a:defRPr sz="2000">
          <a:solidFill>
            <a:schemeClr val="tx1"/>
          </a:solidFill>
          <a:latin typeface="+mn-lt"/>
        </a:defRPr>
      </a:lvl7pPr>
      <a:lvl8pPr marL="2971800" indent="-228600" algn="l" rtl="0" fontAlgn="base">
        <a:lnSpc>
          <a:spcPct val="90000"/>
        </a:lnSpc>
        <a:spcBef>
          <a:spcPct val="10000"/>
        </a:spcBef>
        <a:spcAft>
          <a:spcPct val="10000"/>
        </a:spcAft>
        <a:buClr>
          <a:srgbClr val="B2B3B5"/>
        </a:buClr>
        <a:buChar char="•"/>
        <a:defRPr sz="2000">
          <a:solidFill>
            <a:schemeClr val="tx1"/>
          </a:solidFill>
          <a:latin typeface="+mn-lt"/>
        </a:defRPr>
      </a:lvl8pPr>
      <a:lvl9pPr marL="3429000" indent="-228600" algn="l" rtl="0" fontAlgn="base">
        <a:lnSpc>
          <a:spcPct val="90000"/>
        </a:lnSpc>
        <a:spcBef>
          <a:spcPct val="10000"/>
        </a:spcBef>
        <a:spcAft>
          <a:spcPct val="10000"/>
        </a:spcAft>
        <a:buClr>
          <a:srgbClr val="B2B3B5"/>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7.emf"/><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www.hpuxtips.es/?q=node/229"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ctrTitle"/>
          </p:nvPr>
        </p:nvSpPr>
        <p:spPr>
          <a:xfrm>
            <a:off x="188259" y="420131"/>
            <a:ext cx="6595600" cy="3702608"/>
          </a:xfrm>
        </p:spPr>
        <p:txBody>
          <a:bodyPr/>
          <a:lstStyle/>
          <a:p>
            <a:r>
              <a:rPr lang="en-US" sz="4000" b="1" dirty="0" smtClean="0"/>
              <a:t>HP-UX Dynamic Root Disk</a:t>
            </a:r>
            <a:br>
              <a:rPr lang="en-US" sz="4000" b="1" dirty="0" smtClean="0"/>
            </a:br>
            <a:r>
              <a:rPr lang="en-US" sz="4000" b="1" dirty="0"/>
              <a:t/>
            </a:r>
            <a:br>
              <a:rPr lang="en-US" sz="4000" b="1" dirty="0"/>
            </a:br>
            <a:r>
              <a:rPr lang="en-US" sz="4000" b="1" dirty="0" smtClean="0"/>
              <a:t>Boot </a:t>
            </a:r>
            <a:r>
              <a:rPr lang="en-US" sz="4000" b="1" dirty="0"/>
              <a:t>Disk Cloning Benefits and Use </a:t>
            </a:r>
            <a:r>
              <a:rPr lang="en-US" sz="4000" b="1" dirty="0" smtClean="0"/>
              <a:t>Cases</a:t>
            </a:r>
            <a:br>
              <a:rPr lang="en-US" sz="4000" b="1" dirty="0" smtClean="0"/>
            </a:br>
            <a:r>
              <a:rPr lang="en-US" sz="4000" b="1" dirty="0"/>
              <a:t/>
            </a:r>
            <a:br>
              <a:rPr lang="en-US" sz="4000" b="1" dirty="0"/>
            </a:br>
            <a:r>
              <a:rPr lang="en-US" sz="1800" b="1" dirty="0" smtClean="0"/>
              <a:t>Dusan </a:t>
            </a:r>
            <a:r>
              <a:rPr lang="en-US" sz="1800" b="1" dirty="0" smtClean="0"/>
              <a:t>Baljevic 2013</a:t>
            </a:r>
            <a:r>
              <a:rPr lang="en-US" sz="1800" b="1" dirty="0" smtClean="0"/>
              <a:t/>
            </a:r>
            <a:br>
              <a:rPr lang="en-US" sz="1800" b="1" dirty="0" smtClean="0"/>
            </a:br>
            <a:endParaRPr lang="en-US"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14300"/>
            <a:ext cx="7629525" cy="813163"/>
          </a:xfrm>
        </p:spPr>
        <p:txBody>
          <a:bodyPr/>
          <a:lstStyle/>
          <a:p>
            <a:r>
              <a:rPr lang="en-AU" sz="3200" dirty="0" smtClean="0">
                <a:solidFill>
                  <a:schemeClr val="bg1"/>
                </a:solidFill>
              </a:rPr>
              <a:t>Acknowledgements</a:t>
            </a:r>
            <a:endParaRPr lang="en-US" sz="3200" dirty="0">
              <a:solidFill>
                <a:schemeClr val="bg1"/>
              </a:solidFill>
            </a:endParaRPr>
          </a:p>
        </p:txBody>
      </p:sp>
      <p:sp>
        <p:nvSpPr>
          <p:cNvPr id="3" name="Content Placeholder 2"/>
          <p:cNvSpPr>
            <a:spLocks noGrp="1"/>
          </p:cNvSpPr>
          <p:nvPr>
            <p:ph idx="1"/>
          </p:nvPr>
        </p:nvSpPr>
        <p:spPr>
          <a:xfrm>
            <a:off x="400050" y="1031966"/>
            <a:ext cx="8439150" cy="5342708"/>
          </a:xfrm>
        </p:spPr>
        <p:txBody>
          <a:bodyPr/>
          <a:lstStyle/>
          <a:p>
            <a:r>
              <a:rPr lang="en-AU" sz="2000" dirty="0" smtClean="0">
                <a:solidFill>
                  <a:schemeClr val="bg1"/>
                </a:solidFill>
              </a:rPr>
              <a:t>These slides have been used in various presentations in Australia over the last four years. This is a work-in-progress. </a:t>
            </a:r>
          </a:p>
          <a:p>
            <a:endParaRPr lang="en-AU" sz="2000" dirty="0">
              <a:solidFill>
                <a:schemeClr val="bg1"/>
              </a:solidFill>
            </a:endParaRPr>
          </a:p>
          <a:p>
            <a:r>
              <a:rPr lang="en-AU" sz="2000" dirty="0" smtClean="0">
                <a:solidFill>
                  <a:schemeClr val="bg1"/>
                </a:solidFill>
              </a:rPr>
              <a:t>I bear full responsibility for any error, even though it is purely unintentional.</a:t>
            </a:r>
          </a:p>
          <a:p>
            <a:pPr>
              <a:buNone/>
            </a:pPr>
            <a:endParaRPr lang="en-AU" sz="2000" dirty="0" smtClean="0">
              <a:solidFill>
                <a:schemeClr val="bg1"/>
              </a:solidFill>
            </a:endParaRPr>
          </a:p>
          <a:p>
            <a:r>
              <a:rPr lang="en-AU" sz="2000" dirty="0" smtClean="0">
                <a:solidFill>
                  <a:schemeClr val="bg1"/>
                </a:solidFill>
              </a:rPr>
              <a:t>I cannot claim credits solely, nor can I claim that I know everything about Unix. I consider myself to be a Unix Apprentice. For that reason I need to give special credits to our colleagues Nobuyuki Hirota (TCE&amp;Q BCS ERT), Daniel Bambou (TC&amp;Q BCS ERT), and Leon Strauss (GSE) for their continuous support, advice, comments, and guidance.</a:t>
            </a:r>
          </a:p>
          <a:p>
            <a:pPr>
              <a:buNone/>
            </a:pPr>
            <a:endParaRPr lang="en-AU" sz="2000" dirty="0" smtClean="0">
              <a:solidFill>
                <a:schemeClr val="bg1"/>
              </a:solidFill>
            </a:endParaRPr>
          </a:p>
          <a:p>
            <a:r>
              <a:rPr lang="en-AU" sz="2000" dirty="0" smtClean="0">
                <a:solidFill>
                  <a:schemeClr val="bg1"/>
                </a:solidFill>
              </a:rPr>
              <a:t>Wisdom of many helped in creation of the presentation (seminars at HP, HPWorld, ITRC/HPSC forums, HP Ambassadors and Unix Profession forums, HP Education courses, individual contributions on the Net).</a:t>
            </a:r>
          </a:p>
        </p:txBody>
      </p:sp>
      <p:sp>
        <p:nvSpPr>
          <p:cNvPr id="9" name="Date Placeholder 8"/>
          <p:cNvSpPr>
            <a:spLocks noGrp="1"/>
          </p:cNvSpPr>
          <p:nvPr>
            <p:ph type="dt" sz="half" idx="4294967295"/>
          </p:nvPr>
        </p:nvSpPr>
        <p:spPr>
          <a:xfrm>
            <a:off x="593725" y="6623824"/>
            <a:ext cx="1837241" cy="224651"/>
          </a:xfrm>
          <a:prstGeom prst="rect">
            <a:avLst/>
          </a:prstGeom>
        </p:spPr>
        <p:txBody>
          <a:bodyPr/>
          <a:lstStyle/>
          <a:p>
            <a:pPr>
              <a:defRPr/>
            </a:pPr>
            <a:r>
              <a:rPr lang="en-US" dirty="0" smtClean="0"/>
              <a:t>Last Updated in March 2013</a:t>
            </a:r>
            <a:endParaRPr lang="en-US" dirty="0"/>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2</a:t>
            </a:fld>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14300"/>
            <a:ext cx="7629525" cy="813163"/>
          </a:xfrm>
        </p:spPr>
        <p:txBody>
          <a:bodyPr/>
          <a:lstStyle/>
          <a:p>
            <a:r>
              <a:rPr lang="en-AU" sz="3200" dirty="0" smtClean="0">
                <a:solidFill>
                  <a:schemeClr val="bg1"/>
                </a:solidFill>
              </a:rPr>
              <a:t>What Kind of Use Cases?</a:t>
            </a:r>
            <a:endParaRPr lang="en-US" sz="3200" dirty="0">
              <a:solidFill>
                <a:schemeClr val="bg1"/>
              </a:solidFill>
            </a:endParaRPr>
          </a:p>
        </p:txBody>
      </p:sp>
      <p:sp>
        <p:nvSpPr>
          <p:cNvPr id="3" name="Content Placeholder 2"/>
          <p:cNvSpPr>
            <a:spLocks noGrp="1"/>
          </p:cNvSpPr>
          <p:nvPr>
            <p:ph idx="1"/>
          </p:nvPr>
        </p:nvSpPr>
        <p:spPr>
          <a:xfrm>
            <a:off x="400050" y="1031966"/>
            <a:ext cx="8439150" cy="5342708"/>
          </a:xfrm>
        </p:spPr>
        <p:txBody>
          <a:bodyPr/>
          <a:lstStyle/>
          <a:p>
            <a:r>
              <a:rPr lang="en-US" sz="2000" dirty="0" smtClean="0">
                <a:solidFill>
                  <a:schemeClr val="bg1"/>
                </a:solidFill>
              </a:rPr>
              <a:t>This presentation is not displaying formulated </a:t>
            </a:r>
            <a:r>
              <a:rPr lang="en-US" sz="2000" dirty="0">
                <a:solidFill>
                  <a:schemeClr val="bg1"/>
                </a:solidFill>
              </a:rPr>
              <a:t>textual, structural and visual modeling techniques for specifying use </a:t>
            </a:r>
            <a:r>
              <a:rPr lang="en-US" sz="2000" dirty="0" smtClean="0">
                <a:solidFill>
                  <a:schemeClr val="bg1"/>
                </a:solidFill>
              </a:rPr>
              <a:t>cases with the HP-UX DRD.</a:t>
            </a:r>
          </a:p>
          <a:p>
            <a:pPr marL="0" indent="0">
              <a:buNone/>
            </a:pPr>
            <a:r>
              <a:rPr lang="en-US" sz="2000" dirty="0" smtClean="0">
                <a:solidFill>
                  <a:schemeClr val="bg1"/>
                </a:solidFill>
              </a:rPr>
              <a:t> </a:t>
            </a:r>
          </a:p>
          <a:p>
            <a:r>
              <a:rPr lang="en-US" sz="2000" dirty="0" smtClean="0">
                <a:solidFill>
                  <a:schemeClr val="bg1"/>
                </a:solidFill>
              </a:rPr>
              <a:t>In </a:t>
            </a:r>
            <a:r>
              <a:rPr lang="en-US" sz="2000" dirty="0">
                <a:solidFill>
                  <a:schemeClr val="bg1"/>
                </a:solidFill>
              </a:rPr>
              <a:t>software and systems engineering, a </a:t>
            </a:r>
            <a:r>
              <a:rPr lang="en-US" sz="2000" b="1" dirty="0">
                <a:solidFill>
                  <a:schemeClr val="bg1"/>
                </a:solidFill>
              </a:rPr>
              <a:t>use case</a:t>
            </a:r>
            <a:r>
              <a:rPr lang="en-US" sz="2000" dirty="0">
                <a:solidFill>
                  <a:schemeClr val="bg1"/>
                </a:solidFill>
              </a:rPr>
              <a:t> is a list of steps, typically defining interactions between a role (known in UML as an "actor") and a system, to achieve a goal. The actor can be a human or an external system</a:t>
            </a:r>
            <a:r>
              <a:rPr lang="en-US" sz="2000" dirty="0" smtClean="0">
                <a:solidFill>
                  <a:schemeClr val="bg1"/>
                </a:solidFill>
              </a:rPr>
              <a:t>.</a:t>
            </a:r>
          </a:p>
          <a:p>
            <a:pPr marL="0" indent="0">
              <a:buNone/>
            </a:pPr>
            <a:endParaRPr lang="en-US" sz="2000" dirty="0">
              <a:solidFill>
                <a:schemeClr val="bg1"/>
              </a:solidFill>
            </a:endParaRPr>
          </a:p>
          <a:p>
            <a:r>
              <a:rPr lang="en-US" sz="2000" dirty="0">
                <a:solidFill>
                  <a:schemeClr val="bg1"/>
                </a:solidFill>
              </a:rPr>
              <a:t>In systems engineering, use cases are used at a higher level than within software engineering, often representing missions or stakeholder goals. The detailed requirements may then be captured in SysML or as contractual statements</a:t>
            </a:r>
            <a:r>
              <a:rPr lang="en-US" sz="2000" dirty="0" smtClean="0">
                <a:solidFill>
                  <a:schemeClr val="bg1"/>
                </a:solidFill>
              </a:rPr>
              <a:t>.</a:t>
            </a:r>
          </a:p>
          <a:p>
            <a:endParaRPr lang="en-AU" sz="2000" dirty="0">
              <a:solidFill>
                <a:schemeClr val="bg1"/>
              </a:solidFill>
            </a:endParaRPr>
          </a:p>
          <a:p>
            <a:r>
              <a:rPr lang="en-AU" sz="2000" dirty="0" smtClean="0">
                <a:solidFill>
                  <a:schemeClr val="bg1"/>
                </a:solidFill>
              </a:rPr>
              <a:t>Rather, in our context, use cases are practical examples of HP-UX DRD usage.</a:t>
            </a:r>
            <a:endParaRPr lang="en-US" sz="2000" dirty="0">
              <a:solidFill>
                <a:schemeClr val="bg1"/>
              </a:solidFill>
            </a:endParaRPr>
          </a:p>
          <a:p>
            <a:endParaRPr lang="en-AU" sz="2000" dirty="0" smtClean="0">
              <a:solidFill>
                <a:schemeClr val="bg1"/>
              </a:solidFill>
            </a:endParaRP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3</a:t>
            </a:fld>
            <a:endParaRPr lang="en-US" dirty="0"/>
          </a:p>
        </p:txBody>
      </p:sp>
    </p:spTree>
    <p:extLst>
      <p:ext uri="{BB962C8B-B14F-4D97-AF65-F5344CB8AC3E}">
        <p14:creationId xmlns:p14="http://schemas.microsoft.com/office/powerpoint/2010/main" val="1082589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utura Bk" pitchFamily="34" charset="0"/>
              </a:defRPr>
            </a:lvl1pPr>
            <a:lvl2pPr marL="742950" indent="-285750" eaLnBrk="0" hangingPunct="0">
              <a:defRPr>
                <a:solidFill>
                  <a:schemeClr val="tx1"/>
                </a:solidFill>
                <a:latin typeface="Futura Bk" pitchFamily="34" charset="0"/>
              </a:defRPr>
            </a:lvl2pPr>
            <a:lvl3pPr marL="1143000" indent="-228600" eaLnBrk="0" hangingPunct="0">
              <a:defRPr>
                <a:solidFill>
                  <a:schemeClr val="tx1"/>
                </a:solidFill>
                <a:latin typeface="Futura Bk" pitchFamily="34" charset="0"/>
              </a:defRPr>
            </a:lvl3pPr>
            <a:lvl4pPr marL="1600200" indent="-228600" eaLnBrk="0" hangingPunct="0">
              <a:defRPr>
                <a:solidFill>
                  <a:schemeClr val="tx1"/>
                </a:solidFill>
                <a:latin typeface="Futura Bk" pitchFamily="34" charset="0"/>
              </a:defRPr>
            </a:lvl4pPr>
            <a:lvl5pPr marL="2057400" indent="-228600" eaLnBrk="0" hangingPunct="0">
              <a:defRPr>
                <a:solidFill>
                  <a:schemeClr val="tx1"/>
                </a:solidFill>
                <a:latin typeface="Futura Bk" pitchFamily="34" charset="0"/>
              </a:defRPr>
            </a:lvl5pPr>
            <a:lvl6pPr marL="2514600" indent="-228600" eaLnBrk="0" fontAlgn="base" hangingPunct="0">
              <a:spcBef>
                <a:spcPct val="0"/>
              </a:spcBef>
              <a:spcAft>
                <a:spcPct val="0"/>
              </a:spcAft>
              <a:defRPr>
                <a:solidFill>
                  <a:schemeClr val="tx1"/>
                </a:solidFill>
                <a:latin typeface="Futura Bk" pitchFamily="34" charset="0"/>
              </a:defRPr>
            </a:lvl6pPr>
            <a:lvl7pPr marL="2971800" indent="-228600" eaLnBrk="0" fontAlgn="base" hangingPunct="0">
              <a:spcBef>
                <a:spcPct val="0"/>
              </a:spcBef>
              <a:spcAft>
                <a:spcPct val="0"/>
              </a:spcAft>
              <a:defRPr>
                <a:solidFill>
                  <a:schemeClr val="tx1"/>
                </a:solidFill>
                <a:latin typeface="Futura Bk" pitchFamily="34" charset="0"/>
              </a:defRPr>
            </a:lvl7pPr>
            <a:lvl8pPr marL="3429000" indent="-228600" eaLnBrk="0" fontAlgn="base" hangingPunct="0">
              <a:spcBef>
                <a:spcPct val="0"/>
              </a:spcBef>
              <a:spcAft>
                <a:spcPct val="0"/>
              </a:spcAft>
              <a:defRPr>
                <a:solidFill>
                  <a:schemeClr val="tx1"/>
                </a:solidFill>
                <a:latin typeface="Futura Bk" pitchFamily="34" charset="0"/>
              </a:defRPr>
            </a:lvl8pPr>
            <a:lvl9pPr marL="3886200" indent="-228600" eaLnBrk="0" fontAlgn="base" hangingPunct="0">
              <a:spcBef>
                <a:spcPct val="0"/>
              </a:spcBef>
              <a:spcAft>
                <a:spcPct val="0"/>
              </a:spcAft>
              <a:defRPr>
                <a:solidFill>
                  <a:schemeClr val="tx1"/>
                </a:solidFill>
                <a:latin typeface="Futura Bk" pitchFamily="34" charset="0"/>
              </a:defRPr>
            </a:lvl9pPr>
          </a:lstStyle>
          <a:p>
            <a:fld id="{20DD629D-F8A5-4D9A-95DC-F8860D924204}" type="slidenum">
              <a:rPr lang="en-US">
                <a:solidFill>
                  <a:srgbClr val="848589"/>
                </a:solidFill>
              </a:rPr>
              <a:pPr/>
              <a:t>4</a:t>
            </a:fld>
            <a:endParaRPr lang="en-US">
              <a:solidFill>
                <a:srgbClr val="848589"/>
              </a:solidFill>
            </a:endParaRPr>
          </a:p>
        </p:txBody>
      </p:sp>
      <p:sp>
        <p:nvSpPr>
          <p:cNvPr id="6149" name="Rectangle 2"/>
          <p:cNvSpPr>
            <a:spLocks noGrp="1" noChangeArrowheads="1"/>
          </p:cNvSpPr>
          <p:nvPr>
            <p:ph type="title"/>
          </p:nvPr>
        </p:nvSpPr>
        <p:spPr>
          <a:xfrm>
            <a:off x="428625" y="61913"/>
            <a:ext cx="7629525" cy="1143000"/>
          </a:xfrm>
        </p:spPr>
        <p:txBody>
          <a:bodyPr/>
          <a:lstStyle/>
          <a:p>
            <a:pPr eaLnBrk="1" hangingPunct="1"/>
            <a:r>
              <a:rPr lang="en-US" sz="3200" dirty="0" smtClean="0">
                <a:solidFill>
                  <a:schemeClr val="bg1"/>
                </a:solidFill>
              </a:rPr>
              <a:t>Bootable System Images in Unix/Linux</a:t>
            </a:r>
          </a:p>
        </p:txBody>
      </p:sp>
      <p:sp>
        <p:nvSpPr>
          <p:cNvPr id="6150" name="Rectangle 3"/>
          <p:cNvSpPr>
            <a:spLocks noGrp="1" noChangeArrowheads="1"/>
          </p:cNvSpPr>
          <p:nvPr>
            <p:ph type="body" idx="1"/>
          </p:nvPr>
        </p:nvSpPr>
        <p:spPr>
          <a:xfrm>
            <a:off x="457200" y="1447800"/>
            <a:ext cx="8272463" cy="5027613"/>
          </a:xfrm>
        </p:spPr>
        <p:txBody>
          <a:bodyPr/>
          <a:lstStyle/>
          <a:p>
            <a:pPr eaLnBrk="1" hangingPunct="1">
              <a:buFontTx/>
              <a:buNone/>
            </a:pPr>
            <a:r>
              <a:rPr lang="en-AU" dirty="0" smtClean="0">
                <a:solidFill>
                  <a:schemeClr val="bg1"/>
                </a:solidFill>
              </a:rPr>
              <a:t>Many tools available. For the sake of brevity, to</a:t>
            </a:r>
          </a:p>
          <a:p>
            <a:pPr eaLnBrk="1" hangingPunct="1">
              <a:buFontTx/>
              <a:buNone/>
            </a:pPr>
            <a:r>
              <a:rPr lang="en-AU" dirty="0" smtClean="0">
                <a:solidFill>
                  <a:schemeClr val="bg1"/>
                </a:solidFill>
              </a:rPr>
              <a:t>mention a few:</a:t>
            </a:r>
          </a:p>
          <a:p>
            <a:pPr eaLnBrk="1" hangingPunct="1">
              <a:buFontTx/>
              <a:buNone/>
            </a:pPr>
            <a:endParaRPr lang="en-AU" dirty="0" smtClean="0">
              <a:solidFill>
                <a:schemeClr val="bg1"/>
              </a:solidFill>
            </a:endParaRPr>
          </a:p>
          <a:p>
            <a:pPr eaLnBrk="1" hangingPunct="1">
              <a:buFontTx/>
              <a:buNone/>
            </a:pPr>
            <a:r>
              <a:rPr lang="en-AU" sz="2400" dirty="0" smtClean="0">
                <a:solidFill>
                  <a:schemeClr val="bg1"/>
                </a:solidFill>
              </a:rPr>
              <a:t> AIX      mksysb, Network Installation Manager (NIM)</a:t>
            </a:r>
          </a:p>
          <a:p>
            <a:pPr eaLnBrk="1" hangingPunct="1">
              <a:buFontTx/>
              <a:buNone/>
            </a:pPr>
            <a:r>
              <a:rPr lang="en-AU" sz="2400" dirty="0" smtClean="0">
                <a:solidFill>
                  <a:schemeClr val="bg1"/>
                </a:solidFill>
              </a:rPr>
              <a:t> HP-UX  make_tape_recovery/make_net_recovery,</a:t>
            </a:r>
          </a:p>
          <a:p>
            <a:pPr eaLnBrk="1" hangingPunct="1">
              <a:buFontTx/>
              <a:buNone/>
            </a:pPr>
            <a:r>
              <a:rPr lang="en-AU" sz="2400" dirty="0" smtClean="0">
                <a:solidFill>
                  <a:schemeClr val="bg1"/>
                </a:solidFill>
              </a:rPr>
              <a:t>            Dynamic Root Disk (DRD)*, VM mirroring</a:t>
            </a:r>
          </a:p>
          <a:p>
            <a:pPr eaLnBrk="1" hangingPunct="1">
              <a:buFontTx/>
              <a:buNone/>
            </a:pPr>
            <a:r>
              <a:rPr lang="en-AU" sz="2400" dirty="0" smtClean="0">
                <a:solidFill>
                  <a:schemeClr val="bg1"/>
                </a:solidFill>
              </a:rPr>
              <a:t> Linux    Mondo Rescue, Clonezilla</a:t>
            </a:r>
          </a:p>
          <a:p>
            <a:pPr eaLnBrk="1" hangingPunct="1">
              <a:buFontTx/>
              <a:buNone/>
            </a:pPr>
            <a:r>
              <a:rPr lang="en-AU" sz="2400" dirty="0" smtClean="0">
                <a:solidFill>
                  <a:schemeClr val="bg1"/>
                </a:solidFill>
              </a:rPr>
              <a:t> Solaris  ufsdump, fssnap+ufsdump, flash/JumpStart</a:t>
            </a:r>
          </a:p>
          <a:p>
            <a:pPr eaLnBrk="1" hangingPunct="1">
              <a:buFontTx/>
              <a:buNone/>
            </a:pPr>
            <a:r>
              <a:rPr lang="en-AU" sz="2400" dirty="0" smtClean="0">
                <a:solidFill>
                  <a:schemeClr val="bg1"/>
                </a:solidFill>
              </a:rPr>
              <a:t> Tru64   btcreate</a:t>
            </a:r>
            <a:endParaRPr lang="en-US" sz="2400" dirty="0" smtClean="0">
              <a:solidFill>
                <a:schemeClr val="bg1"/>
              </a:solidFill>
            </a:endParaRPr>
          </a:p>
        </p:txBody>
      </p:sp>
    </p:spTree>
    <p:extLst>
      <p:ext uri="{BB962C8B-B14F-4D97-AF65-F5344CB8AC3E}">
        <p14:creationId xmlns:p14="http://schemas.microsoft.com/office/powerpoint/2010/main" val="35883509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Slide Number Placeholder 5"/>
          <p:cNvSpPr>
            <a:spLocks noGrp="1"/>
          </p:cNvSpPr>
          <p:nvPr>
            <p:ph type="sldNum" sz="quarter" idx="12"/>
          </p:nvPr>
        </p:nvSpPr>
        <p:spPr>
          <a:noFill/>
        </p:spPr>
        <p:txBody>
          <a:bodyPr/>
          <a:lstStyle/>
          <a:p>
            <a:fld id="{E6417089-127E-48DD-88B7-612A39AD561E}" type="slidenum">
              <a:rPr lang="en-US" smtClean="0"/>
              <a:pPr/>
              <a:t>5</a:t>
            </a:fld>
            <a:endParaRPr lang="en-US" dirty="0" smtClean="0"/>
          </a:p>
        </p:txBody>
      </p:sp>
      <p:sp>
        <p:nvSpPr>
          <p:cNvPr id="22532" name="Rectangle 2"/>
          <p:cNvSpPr>
            <a:spLocks noGrp="1" noChangeArrowheads="1"/>
          </p:cNvSpPr>
          <p:nvPr>
            <p:ph type="title"/>
          </p:nvPr>
        </p:nvSpPr>
        <p:spPr>
          <a:xfrm>
            <a:off x="428625" y="61913"/>
            <a:ext cx="7629525" cy="1143000"/>
          </a:xfrm>
        </p:spPr>
        <p:txBody>
          <a:bodyPr/>
          <a:lstStyle/>
          <a:p>
            <a:pPr eaLnBrk="1" hangingPunct="1"/>
            <a:r>
              <a:rPr lang="en-AU" sz="3200" dirty="0" smtClean="0">
                <a:solidFill>
                  <a:schemeClr val="bg1">
                    <a:lumMod val="95000"/>
                  </a:schemeClr>
                </a:solidFill>
              </a:rPr>
              <a:t>Why Boot Disk Cloning is Critical Today?</a:t>
            </a:r>
            <a:endParaRPr lang="en-US" sz="3200" dirty="0" smtClean="0">
              <a:solidFill>
                <a:schemeClr val="bg1">
                  <a:lumMod val="95000"/>
                </a:schemeClr>
              </a:solidFill>
            </a:endParaRPr>
          </a:p>
        </p:txBody>
      </p:sp>
      <p:sp>
        <p:nvSpPr>
          <p:cNvPr id="22533" name="Rectangle 3"/>
          <p:cNvSpPr>
            <a:spLocks noGrp="1" noChangeArrowheads="1"/>
          </p:cNvSpPr>
          <p:nvPr>
            <p:ph type="body" idx="1"/>
          </p:nvPr>
        </p:nvSpPr>
        <p:spPr>
          <a:xfrm>
            <a:off x="457200" y="1447800"/>
            <a:ext cx="8462963" cy="5027613"/>
          </a:xfrm>
        </p:spPr>
        <p:txBody>
          <a:bodyPr/>
          <a:lstStyle/>
          <a:p>
            <a:pPr eaLnBrk="1" hangingPunct="1"/>
            <a:r>
              <a:rPr lang="en-US" sz="2400" dirty="0" smtClean="0">
                <a:solidFill>
                  <a:schemeClr val="bg1"/>
                </a:solidFill>
              </a:rPr>
              <a:t>Creates a "point-in-time“ O/S image,</a:t>
            </a:r>
            <a:endParaRPr lang="en-AU" sz="2400" dirty="0" smtClean="0">
              <a:solidFill>
                <a:schemeClr val="bg1"/>
              </a:solidFill>
            </a:endParaRPr>
          </a:p>
          <a:p>
            <a:pPr eaLnBrk="1" hangingPunct="1"/>
            <a:r>
              <a:rPr lang="en-AU" sz="2400" dirty="0" smtClean="0">
                <a:solidFill>
                  <a:schemeClr val="bg1"/>
                </a:solidFill>
              </a:rPr>
              <a:t>On-line patching and configuration changes of the inactive O/S,</a:t>
            </a:r>
          </a:p>
          <a:p>
            <a:pPr eaLnBrk="1" hangingPunct="1"/>
            <a:r>
              <a:rPr lang="en-AU" sz="2400" dirty="0" smtClean="0">
                <a:solidFill>
                  <a:schemeClr val="bg1"/>
                </a:solidFill>
              </a:rPr>
              <a:t>Easier change management approvals because the active O/S is not affected (risk is eliminated),</a:t>
            </a:r>
          </a:p>
          <a:p>
            <a:pPr eaLnBrk="1" hangingPunct="1"/>
            <a:r>
              <a:rPr lang="en-AU" sz="2400" dirty="0" smtClean="0">
                <a:solidFill>
                  <a:schemeClr val="bg1"/>
                </a:solidFill>
              </a:rPr>
              <a:t>Some tasks make dynamic changes of the O/S during the cloning, without affecting the active O/S,</a:t>
            </a:r>
          </a:p>
          <a:p>
            <a:pPr eaLnBrk="1" hangingPunct="1"/>
            <a:r>
              <a:rPr lang="en-AU" sz="2400" dirty="0" smtClean="0">
                <a:solidFill>
                  <a:schemeClr val="bg1"/>
                </a:solidFill>
              </a:rPr>
              <a:t>Boot disk mirroring does not prevent disasters caused by human error, </a:t>
            </a:r>
          </a:p>
          <a:p>
            <a:pPr eaLnBrk="1" hangingPunct="1"/>
            <a:r>
              <a:rPr lang="en-AU" sz="2400" dirty="0" smtClean="0">
                <a:solidFill>
                  <a:schemeClr val="bg1"/>
                </a:solidFill>
              </a:rPr>
              <a:t>If boot disks are on the </a:t>
            </a:r>
            <a:r>
              <a:rPr lang="en-AU" sz="2400" dirty="0" smtClean="0">
                <a:solidFill>
                  <a:schemeClr val="bg1">
                    <a:lumMod val="95000"/>
                  </a:schemeClr>
                </a:solidFill>
              </a:rPr>
              <a:t>same</a:t>
            </a:r>
            <a:r>
              <a:rPr lang="en-AU" sz="2400" dirty="0" smtClean="0"/>
              <a:t> </a:t>
            </a:r>
            <a:r>
              <a:rPr lang="en-AU" sz="2400" dirty="0" smtClean="0">
                <a:solidFill>
                  <a:schemeClr val="bg1">
                    <a:lumMod val="95000"/>
                  </a:schemeClr>
                </a:solidFill>
              </a:rPr>
              <a:t>controller, mirroring is not a perfect protection.</a:t>
            </a:r>
          </a:p>
        </p:txBody>
      </p:sp>
    </p:spTree>
    <p:extLst>
      <p:ext uri="{BB962C8B-B14F-4D97-AF65-F5344CB8AC3E}">
        <p14:creationId xmlns:p14="http://schemas.microsoft.com/office/powerpoint/2010/main" val="29712490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Grp="1" noChangeArrowheads="1"/>
          </p:cNvSpPr>
          <p:nvPr>
            <p:ph type="title"/>
          </p:nvPr>
        </p:nvSpPr>
        <p:spPr>
          <a:xfrm>
            <a:off x="597408" y="114300"/>
            <a:ext cx="7460742" cy="909828"/>
          </a:xfrm>
        </p:spPr>
        <p:txBody>
          <a:bodyPr/>
          <a:lstStyle/>
          <a:p>
            <a:r>
              <a:rPr lang="en-US" sz="3200" dirty="0" smtClean="0">
                <a:solidFill>
                  <a:schemeClr val="bg1"/>
                </a:solidFill>
              </a:rPr>
              <a:t>Dynamic Root Disk Mission *</a:t>
            </a:r>
          </a:p>
        </p:txBody>
      </p:sp>
      <p:sp>
        <p:nvSpPr>
          <p:cNvPr id="9" name="Slide Number Placeholder 8"/>
          <p:cNvSpPr>
            <a:spLocks noGrp="1"/>
          </p:cNvSpPr>
          <p:nvPr>
            <p:ph type="sldNum" sz="quarter" idx="12"/>
          </p:nvPr>
        </p:nvSpPr>
        <p:spPr/>
        <p:txBody>
          <a:bodyPr/>
          <a:lstStyle/>
          <a:p>
            <a:pPr>
              <a:defRPr/>
            </a:pPr>
            <a:fld id="{A290F020-1472-41B1-8108-E7AB42EDA8E8}" type="slidenum">
              <a:rPr lang="en-US" smtClean="0"/>
              <a:pPr>
                <a:defRPr/>
              </a:pPr>
              <a:t>6</a:t>
            </a:fld>
            <a:endParaRPr lang="en-US" dirty="0"/>
          </a:p>
        </p:txBody>
      </p:sp>
      <p:sp>
        <p:nvSpPr>
          <p:cNvPr id="6" name="AutoShape 5"/>
          <p:cNvSpPr>
            <a:spLocks noChangeArrowheads="1"/>
          </p:cNvSpPr>
          <p:nvPr/>
        </p:nvSpPr>
        <p:spPr bwMode="auto">
          <a:xfrm>
            <a:off x="1742303" y="1379581"/>
            <a:ext cx="5410200" cy="856992"/>
          </a:xfrm>
          <a:prstGeom prst="bevel">
            <a:avLst>
              <a:gd name="adj" fmla="val 12500"/>
            </a:avLst>
          </a:prstGeom>
          <a:solidFill>
            <a:srgbClr val="EB5F01"/>
          </a:solidFill>
          <a:ln>
            <a:noFill/>
          </a:ln>
          <a:effectLst/>
          <a:extLs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1800" dirty="0">
                <a:solidFill>
                  <a:schemeClr val="bg1"/>
                </a:solidFill>
              </a:rPr>
              <a:t>Significantly reduce the downtime needed to perform HP-UX software maintenance</a:t>
            </a:r>
          </a:p>
        </p:txBody>
      </p:sp>
      <p:sp>
        <p:nvSpPr>
          <p:cNvPr id="10" name="AutoShape 6"/>
          <p:cNvSpPr>
            <a:spLocks noChangeArrowheads="1"/>
          </p:cNvSpPr>
          <p:nvPr/>
        </p:nvSpPr>
        <p:spPr bwMode="auto">
          <a:xfrm>
            <a:off x="1742303" y="2391675"/>
            <a:ext cx="5410200" cy="881063"/>
          </a:xfrm>
          <a:prstGeom prst="bevel">
            <a:avLst>
              <a:gd name="adj" fmla="val 12500"/>
            </a:avLst>
          </a:prstGeom>
          <a:solidFill>
            <a:srgbClr val="298527"/>
          </a:solidFill>
          <a:ln>
            <a:noFill/>
          </a:ln>
          <a:effectLst/>
          <a:extLs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1800" dirty="0">
                <a:solidFill>
                  <a:schemeClr val="bg1"/>
                </a:solidFill>
              </a:rPr>
              <a:t>Reduce the downtime required for recovery from administrative errors</a:t>
            </a:r>
          </a:p>
        </p:txBody>
      </p:sp>
      <p:sp>
        <p:nvSpPr>
          <p:cNvPr id="11" name="AutoShape 7"/>
          <p:cNvSpPr>
            <a:spLocks noChangeArrowheads="1"/>
          </p:cNvSpPr>
          <p:nvPr/>
        </p:nvSpPr>
        <p:spPr bwMode="auto">
          <a:xfrm>
            <a:off x="1742303" y="3443072"/>
            <a:ext cx="5410200" cy="931219"/>
          </a:xfrm>
          <a:prstGeom prst="bevel">
            <a:avLst>
              <a:gd name="adj" fmla="val 12500"/>
            </a:avLst>
          </a:prstGeom>
          <a:solidFill>
            <a:srgbClr val="64B900"/>
          </a:solidFill>
          <a:ln>
            <a:noFill/>
          </a:ln>
          <a:effectLst/>
          <a:extLs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1800">
                <a:solidFill>
                  <a:schemeClr val="bg1"/>
                </a:solidFill>
              </a:rPr>
              <a:t>Perform software update work during normal business hours, or whenever convenient</a:t>
            </a:r>
          </a:p>
        </p:txBody>
      </p:sp>
      <p:sp>
        <p:nvSpPr>
          <p:cNvPr id="12" name="AutoShape 8"/>
          <p:cNvSpPr>
            <a:spLocks noChangeArrowheads="1"/>
          </p:cNvSpPr>
          <p:nvPr/>
        </p:nvSpPr>
        <p:spPr bwMode="auto">
          <a:xfrm>
            <a:off x="1742303" y="4515536"/>
            <a:ext cx="5410200" cy="881063"/>
          </a:xfrm>
          <a:prstGeom prst="bevel">
            <a:avLst>
              <a:gd name="adj" fmla="val 12500"/>
            </a:avLst>
          </a:prstGeom>
          <a:solidFill>
            <a:srgbClr val="FF944B"/>
          </a:solidFill>
          <a:ln>
            <a:noFill/>
          </a:ln>
          <a:effectLst/>
          <a:extLs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1800" dirty="0">
                <a:solidFill>
                  <a:schemeClr val="bg1"/>
                </a:solidFill>
              </a:rPr>
              <a:t>Provision systems quickly and efficiently</a:t>
            </a:r>
          </a:p>
        </p:txBody>
      </p:sp>
      <p:sp>
        <p:nvSpPr>
          <p:cNvPr id="13" name="AutoShape 9"/>
          <p:cNvSpPr>
            <a:spLocks noChangeArrowheads="1"/>
          </p:cNvSpPr>
          <p:nvPr/>
        </p:nvSpPr>
        <p:spPr bwMode="auto">
          <a:xfrm>
            <a:off x="1742303" y="5582037"/>
            <a:ext cx="5410200" cy="877887"/>
          </a:xfrm>
          <a:prstGeom prst="bevel">
            <a:avLst>
              <a:gd name="adj" fmla="val 12500"/>
            </a:avLst>
          </a:prstGeom>
          <a:solidFill>
            <a:srgbClr val="A23C06"/>
          </a:solidFill>
          <a:ln>
            <a:noFill/>
          </a:ln>
          <a:effectLst/>
          <a:extLs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1800">
                <a:solidFill>
                  <a:schemeClr val="bg1"/>
                </a:solidFill>
              </a:rPr>
              <a:t>Simplify testing</a:t>
            </a:r>
          </a:p>
        </p:txBody>
      </p:sp>
    </p:spTree>
    <p:extLst>
      <p:ext uri="{BB962C8B-B14F-4D97-AF65-F5344CB8AC3E}">
        <p14:creationId xmlns:p14="http://schemas.microsoft.com/office/powerpoint/2010/main" val="28030191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3"/>
          <p:cNvSpPr>
            <a:spLocks noGrp="1" noChangeArrowheads="1"/>
          </p:cNvSpPr>
          <p:nvPr>
            <p:ph type="sldNum" sz="quarter" idx="4294967295"/>
          </p:nvPr>
        </p:nvSpPr>
        <p:spPr>
          <a:xfrm>
            <a:off x="5685610" y="6530975"/>
            <a:ext cx="1463675" cy="219075"/>
          </a:xfrm>
          <a:prstGeom prst="rect">
            <a:avLst/>
          </a:prstGeom>
          <a:ln/>
        </p:spPr>
        <p:txBody>
          <a:bodyPr/>
          <a:lstStyle/>
          <a:p>
            <a:pPr>
              <a:defRPr/>
            </a:pPr>
            <a:fld id="{B901B58A-C7D3-481E-B66B-D666A0BFA32A}" type="slidenum">
              <a:rPr lang="en-US"/>
              <a:pPr>
                <a:defRPr/>
              </a:pPr>
              <a:t>7</a:t>
            </a:fld>
            <a:endParaRPr lang="en-US" dirty="0"/>
          </a:p>
        </p:txBody>
      </p:sp>
      <p:sp>
        <p:nvSpPr>
          <p:cNvPr id="216066" name="Rectangle 2"/>
          <p:cNvSpPr>
            <a:spLocks noGrp="1" noChangeArrowheads="1"/>
          </p:cNvSpPr>
          <p:nvPr>
            <p:ph type="title"/>
          </p:nvPr>
        </p:nvSpPr>
        <p:spPr>
          <a:xfrm>
            <a:off x="428625" y="114300"/>
            <a:ext cx="7629525" cy="936024"/>
          </a:xfrm>
        </p:spPr>
        <p:txBody>
          <a:bodyPr/>
          <a:lstStyle/>
          <a:p>
            <a:r>
              <a:rPr lang="en-US" dirty="0" smtClean="0">
                <a:solidFill>
                  <a:schemeClr val="bg1"/>
                </a:solidFill>
              </a:rPr>
              <a:t>Dynamic Root Disk Cycles</a:t>
            </a:r>
          </a:p>
        </p:txBody>
      </p:sp>
      <p:sp>
        <p:nvSpPr>
          <p:cNvPr id="216067" name="Rectangle 3"/>
          <p:cNvSpPr>
            <a:spLocks noChangeArrowheads="1"/>
          </p:cNvSpPr>
          <p:nvPr/>
        </p:nvSpPr>
        <p:spPr bwMode="blackWhite">
          <a:xfrm>
            <a:off x="6107370" y="3289515"/>
            <a:ext cx="1778000" cy="1346200"/>
          </a:xfrm>
          <a:prstGeom prst="rect">
            <a:avLst/>
          </a:prstGeom>
          <a:solidFill>
            <a:srgbClr val="B01C2E"/>
          </a:solidFill>
          <a:ln>
            <a:noFill/>
          </a:ln>
          <a:effectLst/>
          <a:extLst>
            <a:ext uri="{91240B29-F687-4F45-9708-019B960494DF}">
              <a14:hiddenLine xmlns:a14="http://schemas.microsoft.com/office/drawing/2010/main" w="25400">
                <a:solidFill>
                  <a:schemeClr val="tx1"/>
                </a:solidFill>
                <a:miter lim="800000"/>
                <a:headEnd/>
                <a:tailEnd type="none" w="lg" len="sm"/>
              </a14:hiddenLine>
            </a:ext>
            <a:ext uri="{AF507438-7753-43E0-B8FC-AC1667EBCBE1}">
              <a14:hiddenEffects xmlns:a14="http://schemas.microsoft.com/office/drawing/2010/main">
                <a:effectLst>
                  <a:outerShdw dist="17961" dir="13500000" algn="ctr" rotWithShape="0">
                    <a:srgbClr val="B01C2E">
                      <a:gamma/>
                      <a:shade val="60000"/>
                      <a:invGamma/>
                    </a:srgbClr>
                  </a:outerShdw>
                </a:effectLst>
              </a14:hiddenEffects>
            </a:ext>
          </a:extLst>
        </p:spPr>
        <p:txBody>
          <a:bodyPr wrap="none" lIns="0" tIns="0" rIns="0" bIns="0" anchor="ctr" anchorCtr="1"/>
          <a:lstStyle/>
          <a:p>
            <a:pPr>
              <a:lnSpc>
                <a:spcPct val="50000"/>
              </a:lnSpc>
            </a:pPr>
            <a:r>
              <a:rPr lang="en-US" sz="1800" u="sng" dirty="0">
                <a:solidFill>
                  <a:schemeClr val="bg1"/>
                </a:solidFill>
                <a:latin typeface="Futura Hv" pitchFamily="34" charset="0"/>
                <a:cs typeface="Arial" charset="0"/>
              </a:rPr>
              <a:t>Maintain</a:t>
            </a:r>
          </a:p>
          <a:p>
            <a:pPr>
              <a:lnSpc>
                <a:spcPct val="50000"/>
              </a:lnSpc>
            </a:pPr>
            <a:endParaRPr lang="en-US" sz="1200" dirty="0">
              <a:solidFill>
                <a:schemeClr val="bg1"/>
              </a:solidFill>
              <a:latin typeface="Futura Hv" pitchFamily="34" charset="0"/>
              <a:cs typeface="Arial" charset="0"/>
            </a:endParaRPr>
          </a:p>
          <a:p>
            <a:pPr>
              <a:lnSpc>
                <a:spcPct val="50000"/>
              </a:lnSpc>
            </a:pPr>
            <a:r>
              <a:rPr lang="en-US" sz="1200" dirty="0">
                <a:solidFill>
                  <a:schemeClr val="bg1"/>
                </a:solidFill>
                <a:latin typeface="Futura Hv" pitchFamily="34" charset="0"/>
                <a:cs typeface="Arial" charset="0"/>
              </a:rPr>
              <a:t>- Monitor</a:t>
            </a:r>
          </a:p>
          <a:p>
            <a:pPr>
              <a:lnSpc>
                <a:spcPct val="50000"/>
              </a:lnSpc>
            </a:pPr>
            <a:r>
              <a:rPr lang="en-US" sz="1200" dirty="0">
                <a:solidFill>
                  <a:schemeClr val="bg1"/>
                </a:solidFill>
                <a:latin typeface="Futura Hv" pitchFamily="34" charset="0"/>
                <a:cs typeface="Arial" charset="0"/>
              </a:rPr>
              <a:t>- Patches</a:t>
            </a:r>
          </a:p>
          <a:p>
            <a:pPr>
              <a:lnSpc>
                <a:spcPct val="50000"/>
              </a:lnSpc>
            </a:pPr>
            <a:r>
              <a:rPr lang="en-US" sz="1200" dirty="0">
                <a:solidFill>
                  <a:schemeClr val="bg1"/>
                </a:solidFill>
                <a:latin typeface="Futura Hv" pitchFamily="34" charset="0"/>
                <a:cs typeface="Arial" charset="0"/>
              </a:rPr>
              <a:t>- Applications</a:t>
            </a:r>
          </a:p>
          <a:p>
            <a:pPr>
              <a:lnSpc>
                <a:spcPct val="50000"/>
              </a:lnSpc>
            </a:pPr>
            <a:r>
              <a:rPr lang="en-US" sz="1200" dirty="0">
                <a:solidFill>
                  <a:schemeClr val="bg1"/>
                </a:solidFill>
                <a:latin typeface="Futura Hv" pitchFamily="34" charset="0"/>
                <a:cs typeface="Arial" charset="0"/>
              </a:rPr>
              <a:t>- Recovery</a:t>
            </a:r>
          </a:p>
        </p:txBody>
      </p:sp>
      <p:sp>
        <p:nvSpPr>
          <p:cNvPr id="216068" name="Rectangle 4"/>
          <p:cNvSpPr>
            <a:spLocks noChangeArrowheads="1"/>
          </p:cNvSpPr>
          <p:nvPr/>
        </p:nvSpPr>
        <p:spPr bwMode="blackWhite">
          <a:xfrm>
            <a:off x="3667125" y="1174750"/>
            <a:ext cx="1779588" cy="1225550"/>
          </a:xfrm>
          <a:prstGeom prst="rect">
            <a:avLst/>
          </a:prstGeom>
          <a:solidFill>
            <a:srgbClr val="298527"/>
          </a:solidFill>
          <a:ln>
            <a:noFill/>
          </a:ln>
          <a:effectLst/>
          <a:extLst>
            <a:ext uri="{91240B29-F687-4F45-9708-019B960494DF}">
              <a14:hiddenLine xmlns:a14="http://schemas.microsoft.com/office/drawing/2010/main" w="25400">
                <a:solidFill>
                  <a:schemeClr val="tx1"/>
                </a:solidFill>
                <a:miter lim="800000"/>
                <a:headEnd/>
                <a:tailEnd type="none" w="lg" len="sm"/>
              </a14:hiddenLine>
            </a:ext>
            <a:ext uri="{AF507438-7753-43E0-B8FC-AC1667EBCBE1}">
              <a14:hiddenEffects xmlns:a14="http://schemas.microsoft.com/office/drawing/2010/main">
                <a:effectLst>
                  <a:outerShdw dist="17961" dir="13500000" algn="ctr" rotWithShape="0">
                    <a:srgbClr val="298527">
                      <a:gamma/>
                      <a:shade val="60000"/>
                      <a:invGamma/>
                    </a:srgbClr>
                  </a:outerShdw>
                </a:effectLst>
              </a14:hiddenEffects>
            </a:ext>
          </a:extLst>
        </p:spPr>
        <p:txBody>
          <a:bodyPr wrap="none" lIns="0" tIns="0" rIns="0" bIns="0" anchor="ctr" anchorCtr="1"/>
          <a:lstStyle/>
          <a:p>
            <a:pPr>
              <a:lnSpc>
                <a:spcPct val="50000"/>
              </a:lnSpc>
            </a:pPr>
            <a:r>
              <a:rPr lang="en-US" sz="1800" u="sng" dirty="0">
                <a:solidFill>
                  <a:schemeClr val="bg1"/>
                </a:solidFill>
                <a:latin typeface="Futura Hv" pitchFamily="34" charset="0"/>
                <a:cs typeface="Arial" charset="0"/>
              </a:rPr>
              <a:t>Provision</a:t>
            </a:r>
          </a:p>
          <a:p>
            <a:pPr>
              <a:lnSpc>
                <a:spcPct val="50000"/>
              </a:lnSpc>
            </a:pPr>
            <a:endParaRPr lang="en-US" sz="1200" dirty="0">
              <a:solidFill>
                <a:schemeClr val="bg1"/>
              </a:solidFill>
              <a:latin typeface="Futura Hv" pitchFamily="34" charset="0"/>
              <a:cs typeface="Arial" charset="0"/>
            </a:endParaRPr>
          </a:p>
          <a:p>
            <a:pPr>
              <a:lnSpc>
                <a:spcPct val="50000"/>
              </a:lnSpc>
            </a:pPr>
            <a:r>
              <a:rPr lang="en-US" sz="1200" dirty="0">
                <a:solidFill>
                  <a:schemeClr val="bg1"/>
                </a:solidFill>
                <a:latin typeface="Futura Hv" pitchFamily="34" charset="0"/>
                <a:cs typeface="Arial" charset="0"/>
              </a:rPr>
              <a:t>- [Re-]Ignite</a:t>
            </a:r>
          </a:p>
          <a:p>
            <a:pPr>
              <a:lnSpc>
                <a:spcPct val="50000"/>
              </a:lnSpc>
            </a:pPr>
            <a:r>
              <a:rPr lang="en-US" sz="1200" dirty="0">
                <a:solidFill>
                  <a:schemeClr val="bg1"/>
                </a:solidFill>
                <a:latin typeface="Futura Hv" pitchFamily="34" charset="0"/>
                <a:cs typeface="Arial" charset="0"/>
              </a:rPr>
              <a:t>- Recover</a:t>
            </a:r>
          </a:p>
          <a:p>
            <a:pPr>
              <a:lnSpc>
                <a:spcPct val="50000"/>
              </a:lnSpc>
            </a:pPr>
            <a:r>
              <a:rPr lang="en-US" sz="1200" dirty="0">
                <a:solidFill>
                  <a:schemeClr val="bg1"/>
                </a:solidFill>
                <a:latin typeface="Futura Hv" pitchFamily="34" charset="0"/>
                <a:cs typeface="Arial" charset="0"/>
              </a:rPr>
              <a:t>- Clone</a:t>
            </a:r>
          </a:p>
        </p:txBody>
      </p:sp>
      <p:sp>
        <p:nvSpPr>
          <p:cNvPr id="216069" name="Rectangle 5"/>
          <p:cNvSpPr>
            <a:spLocks noChangeArrowheads="1"/>
          </p:cNvSpPr>
          <p:nvPr/>
        </p:nvSpPr>
        <p:spPr bwMode="blackWhite">
          <a:xfrm>
            <a:off x="3667125" y="5307013"/>
            <a:ext cx="1778000" cy="1223962"/>
          </a:xfrm>
          <a:prstGeom prst="rect">
            <a:avLst/>
          </a:prstGeom>
          <a:solidFill>
            <a:srgbClr val="EB5F01"/>
          </a:solidFill>
          <a:ln>
            <a:noFill/>
          </a:ln>
          <a:effectLst/>
          <a:extLst>
            <a:ext uri="{91240B29-F687-4F45-9708-019B960494DF}">
              <a14:hiddenLine xmlns:a14="http://schemas.microsoft.com/office/drawing/2010/main" w="25400">
                <a:solidFill>
                  <a:schemeClr val="tx1"/>
                </a:solidFill>
                <a:miter lim="800000"/>
                <a:headEnd/>
                <a:tailEnd type="none" w="lg" len="sm"/>
              </a14:hiddenLine>
            </a:ext>
            <a:ext uri="{AF507438-7753-43E0-B8FC-AC1667EBCBE1}">
              <a14:hiddenEffects xmlns:a14="http://schemas.microsoft.com/office/drawing/2010/main">
                <a:effectLst>
                  <a:outerShdw dist="17961" dir="13500000" algn="ctr" rotWithShape="0">
                    <a:srgbClr val="EB5F01">
                      <a:gamma/>
                      <a:shade val="60000"/>
                      <a:invGamma/>
                    </a:srgbClr>
                  </a:outerShdw>
                </a:effectLst>
              </a14:hiddenEffects>
            </a:ext>
          </a:extLst>
        </p:spPr>
        <p:txBody>
          <a:bodyPr wrap="none" lIns="0" tIns="0" rIns="0" bIns="0" anchor="ctr" anchorCtr="1"/>
          <a:lstStyle/>
          <a:p>
            <a:pPr>
              <a:lnSpc>
                <a:spcPct val="50000"/>
              </a:lnSpc>
            </a:pPr>
            <a:r>
              <a:rPr lang="en-US" sz="1800" u="sng" dirty="0">
                <a:solidFill>
                  <a:schemeClr val="bg1"/>
                </a:solidFill>
                <a:latin typeface="Futura Hv" pitchFamily="34" charset="0"/>
                <a:cs typeface="Arial" charset="0"/>
              </a:rPr>
              <a:t>Upgrade or</a:t>
            </a:r>
          </a:p>
          <a:p>
            <a:pPr>
              <a:lnSpc>
                <a:spcPct val="50000"/>
              </a:lnSpc>
            </a:pPr>
            <a:r>
              <a:rPr lang="en-US" sz="1800" u="sng" dirty="0">
                <a:solidFill>
                  <a:schemeClr val="bg1"/>
                </a:solidFill>
                <a:latin typeface="Futura Hv" pitchFamily="34" charset="0"/>
                <a:cs typeface="Arial" charset="0"/>
              </a:rPr>
              <a:t>Recycle</a:t>
            </a:r>
          </a:p>
          <a:p>
            <a:pPr>
              <a:lnSpc>
                <a:spcPct val="50000"/>
              </a:lnSpc>
            </a:pPr>
            <a:endParaRPr lang="en-US" sz="1200" dirty="0">
              <a:solidFill>
                <a:schemeClr val="bg1"/>
              </a:solidFill>
              <a:latin typeface="Futura Hv" pitchFamily="34" charset="0"/>
              <a:cs typeface="Arial" charset="0"/>
            </a:endParaRPr>
          </a:p>
          <a:p>
            <a:pPr>
              <a:lnSpc>
                <a:spcPct val="50000"/>
              </a:lnSpc>
            </a:pPr>
            <a:r>
              <a:rPr lang="en-US" sz="1200" dirty="0">
                <a:solidFill>
                  <a:schemeClr val="bg1"/>
                </a:solidFill>
                <a:latin typeface="Futura Hv" pitchFamily="34" charset="0"/>
                <a:cs typeface="Arial" charset="0"/>
              </a:rPr>
              <a:t>- update-ux</a:t>
            </a:r>
          </a:p>
          <a:p>
            <a:pPr>
              <a:lnSpc>
                <a:spcPct val="50000"/>
              </a:lnSpc>
            </a:pPr>
            <a:r>
              <a:rPr lang="en-US" sz="1200" dirty="0">
                <a:solidFill>
                  <a:schemeClr val="bg1"/>
                </a:solidFill>
                <a:latin typeface="Futura Hv" pitchFamily="34" charset="0"/>
                <a:cs typeface="Arial" charset="0"/>
              </a:rPr>
              <a:t>- re-ignite</a:t>
            </a:r>
          </a:p>
        </p:txBody>
      </p:sp>
      <p:sp>
        <p:nvSpPr>
          <p:cNvPr id="216070" name="Oval 6"/>
          <p:cNvSpPr>
            <a:spLocks noChangeArrowheads="1"/>
          </p:cNvSpPr>
          <p:nvPr/>
        </p:nvSpPr>
        <p:spPr bwMode="auto">
          <a:xfrm>
            <a:off x="3524250" y="2859088"/>
            <a:ext cx="2063750" cy="2001837"/>
          </a:xfrm>
          <a:prstGeom prst="ellipse">
            <a:avLst/>
          </a:prstGeom>
          <a:solidFill>
            <a:srgbClr val="0066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ct val="0"/>
              </a:spcBef>
            </a:pPr>
            <a:r>
              <a:rPr lang="en-US" sz="1800" u="sng">
                <a:solidFill>
                  <a:srgbClr val="FFFFFF"/>
                </a:solidFill>
                <a:latin typeface="Futura Hv" pitchFamily="34" charset="0"/>
              </a:rPr>
              <a:t>Software</a:t>
            </a:r>
          </a:p>
          <a:p>
            <a:pPr>
              <a:spcBef>
                <a:spcPct val="0"/>
              </a:spcBef>
            </a:pPr>
            <a:r>
              <a:rPr lang="en-US" sz="1800" u="sng">
                <a:solidFill>
                  <a:srgbClr val="FFFFFF"/>
                </a:solidFill>
                <a:latin typeface="Futura Hv" pitchFamily="34" charset="0"/>
              </a:rPr>
              <a:t>Management</a:t>
            </a:r>
          </a:p>
          <a:p>
            <a:pPr>
              <a:spcBef>
                <a:spcPct val="0"/>
              </a:spcBef>
            </a:pPr>
            <a:r>
              <a:rPr lang="en-US" sz="1200">
                <a:solidFill>
                  <a:srgbClr val="FFFFFF"/>
                </a:solidFill>
                <a:latin typeface="Futura Hv" pitchFamily="34" charset="0"/>
              </a:rPr>
              <a:t>- </a:t>
            </a:r>
            <a:r>
              <a:rPr lang="en-US">
                <a:solidFill>
                  <a:srgbClr val="FFFFFF"/>
                </a:solidFill>
                <a:latin typeface="Futura Hv" pitchFamily="34" charset="0"/>
              </a:rPr>
              <a:t>Identify</a:t>
            </a:r>
          </a:p>
          <a:p>
            <a:pPr>
              <a:spcBef>
                <a:spcPct val="0"/>
              </a:spcBef>
            </a:pPr>
            <a:r>
              <a:rPr lang="en-US">
                <a:solidFill>
                  <a:srgbClr val="FFFFFF"/>
                </a:solidFill>
                <a:latin typeface="Futura Hv" pitchFamily="34" charset="0"/>
              </a:rPr>
              <a:t>- Acquire</a:t>
            </a:r>
          </a:p>
          <a:p>
            <a:pPr>
              <a:spcBef>
                <a:spcPct val="0"/>
              </a:spcBef>
              <a:buFontTx/>
              <a:buChar char="-"/>
            </a:pPr>
            <a:r>
              <a:rPr lang="en-US">
                <a:solidFill>
                  <a:srgbClr val="FFFFFF"/>
                </a:solidFill>
                <a:latin typeface="Futura Hv" pitchFamily="34" charset="0"/>
              </a:rPr>
              <a:t> Organize</a:t>
            </a:r>
          </a:p>
          <a:p>
            <a:pPr>
              <a:spcBef>
                <a:spcPct val="0"/>
              </a:spcBef>
              <a:buFontTx/>
              <a:buChar char="-"/>
            </a:pPr>
            <a:r>
              <a:rPr lang="en-US">
                <a:solidFill>
                  <a:srgbClr val="FFFFFF"/>
                </a:solidFill>
                <a:latin typeface="Futura Hv" pitchFamily="34" charset="0"/>
              </a:rPr>
              <a:t> Deploy</a:t>
            </a:r>
          </a:p>
        </p:txBody>
      </p:sp>
      <p:sp>
        <p:nvSpPr>
          <p:cNvPr id="216071" name="Rectangle 7"/>
          <p:cNvSpPr>
            <a:spLocks noChangeArrowheads="1"/>
          </p:cNvSpPr>
          <p:nvPr/>
        </p:nvSpPr>
        <p:spPr bwMode="blackWhite">
          <a:xfrm>
            <a:off x="1277938" y="3246438"/>
            <a:ext cx="1779587" cy="1320800"/>
          </a:xfrm>
          <a:prstGeom prst="rect">
            <a:avLst/>
          </a:prstGeom>
          <a:solidFill>
            <a:srgbClr val="7B7B79"/>
          </a:solidFill>
          <a:ln>
            <a:noFill/>
          </a:ln>
          <a:effectLst/>
          <a:extLst>
            <a:ext uri="{91240B29-F687-4F45-9708-019B960494DF}">
              <a14:hiddenLine xmlns:a14="http://schemas.microsoft.com/office/drawing/2010/main" w="25400">
                <a:solidFill>
                  <a:schemeClr val="tx1"/>
                </a:solidFill>
                <a:miter lim="800000"/>
                <a:headEnd/>
                <a:tailEnd type="none" w="lg" len="sm"/>
              </a14:hiddenLine>
            </a:ext>
            <a:ext uri="{AF507438-7753-43E0-B8FC-AC1667EBCBE1}">
              <a14:hiddenEffects xmlns:a14="http://schemas.microsoft.com/office/drawing/2010/main">
                <a:effectLst>
                  <a:outerShdw dist="17961" dir="13500000" algn="ctr" rotWithShape="0">
                    <a:srgbClr val="7B7B79">
                      <a:gamma/>
                      <a:shade val="60000"/>
                      <a:invGamma/>
                    </a:srgbClr>
                  </a:outerShdw>
                </a:effectLst>
              </a14:hiddenEffects>
            </a:ext>
          </a:extLst>
        </p:spPr>
        <p:txBody>
          <a:bodyPr wrap="none" lIns="0" tIns="0" rIns="0" bIns="0" anchor="ctr" anchorCtr="1"/>
          <a:lstStyle/>
          <a:p>
            <a:pPr>
              <a:lnSpc>
                <a:spcPct val="50000"/>
              </a:lnSpc>
            </a:pPr>
            <a:r>
              <a:rPr lang="en-US" sz="1800" u="sng" dirty="0">
                <a:solidFill>
                  <a:schemeClr val="bg1"/>
                </a:solidFill>
                <a:latin typeface="Futura Hv" pitchFamily="34" charset="0"/>
                <a:cs typeface="Arial" charset="0"/>
              </a:rPr>
              <a:t>Bare Metal</a:t>
            </a:r>
          </a:p>
          <a:p>
            <a:pPr>
              <a:lnSpc>
                <a:spcPct val="50000"/>
              </a:lnSpc>
            </a:pPr>
            <a:r>
              <a:rPr lang="en-US" sz="1200" dirty="0">
                <a:solidFill>
                  <a:schemeClr val="bg1"/>
                </a:solidFill>
                <a:latin typeface="Futura Hv" pitchFamily="34" charset="0"/>
                <a:cs typeface="Arial" charset="0"/>
              </a:rPr>
              <a:t>- unused HW</a:t>
            </a:r>
          </a:p>
        </p:txBody>
      </p:sp>
      <p:sp>
        <p:nvSpPr>
          <p:cNvPr id="216072" name="AutoShape 8"/>
          <p:cNvSpPr>
            <a:spLocks noChangeArrowheads="1"/>
          </p:cNvSpPr>
          <p:nvPr/>
        </p:nvSpPr>
        <p:spPr bwMode="auto">
          <a:xfrm>
            <a:off x="2089150" y="1654175"/>
            <a:ext cx="1000125" cy="103822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ABA69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073" name="AutoShape 9"/>
          <p:cNvSpPr>
            <a:spLocks noChangeArrowheads="1"/>
          </p:cNvSpPr>
          <p:nvPr/>
        </p:nvSpPr>
        <p:spPr bwMode="auto">
          <a:xfrm rot="16200000" flipH="1">
            <a:off x="4408487" y="4937126"/>
            <a:ext cx="295275" cy="304800"/>
          </a:xfrm>
          <a:prstGeom prst="rightArrow">
            <a:avLst>
              <a:gd name="adj1" fmla="val 50000"/>
              <a:gd name="adj2" fmla="val 25000"/>
            </a:avLst>
          </a:prstGeom>
          <a:solidFill>
            <a:srgbClr val="0066FF"/>
          </a:solidFill>
          <a:ln w="25400">
            <a:solidFill>
              <a:srgbClr val="000000"/>
            </a:solidFill>
            <a:miter lim="800000"/>
            <a:headEnd/>
            <a:tailEnd type="none" w="lg"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16074" name="AutoShape 10"/>
          <p:cNvSpPr>
            <a:spLocks noChangeArrowheads="1"/>
          </p:cNvSpPr>
          <p:nvPr/>
        </p:nvSpPr>
        <p:spPr bwMode="auto">
          <a:xfrm rot="5400000" flipH="1" flipV="1">
            <a:off x="4408487" y="2481263"/>
            <a:ext cx="295275" cy="304800"/>
          </a:xfrm>
          <a:prstGeom prst="rightArrow">
            <a:avLst>
              <a:gd name="adj1" fmla="val 50000"/>
              <a:gd name="adj2" fmla="val 25000"/>
            </a:avLst>
          </a:prstGeom>
          <a:solidFill>
            <a:srgbClr val="0066FF"/>
          </a:solidFill>
          <a:ln w="25400">
            <a:solidFill>
              <a:srgbClr val="000000"/>
            </a:solidFill>
            <a:miter lim="800000"/>
            <a:headEnd/>
            <a:tailEnd type="none" w="lg"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16075" name="AutoShape 11"/>
          <p:cNvSpPr>
            <a:spLocks noChangeArrowheads="1"/>
          </p:cNvSpPr>
          <p:nvPr/>
        </p:nvSpPr>
        <p:spPr bwMode="auto">
          <a:xfrm>
            <a:off x="5664200" y="3706813"/>
            <a:ext cx="295275" cy="304800"/>
          </a:xfrm>
          <a:prstGeom prst="rightArrow">
            <a:avLst>
              <a:gd name="adj1" fmla="val 50000"/>
              <a:gd name="adj2" fmla="val 25000"/>
            </a:avLst>
          </a:prstGeom>
          <a:solidFill>
            <a:srgbClr val="0066FF"/>
          </a:solidFill>
          <a:ln w="25400">
            <a:solidFill>
              <a:srgbClr val="000000"/>
            </a:solidFill>
            <a:miter lim="800000"/>
            <a:headEnd/>
            <a:tailEnd type="none" w="lg"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16076" name="AutoShape 12"/>
          <p:cNvSpPr>
            <a:spLocks noChangeArrowheads="1"/>
          </p:cNvSpPr>
          <p:nvPr/>
        </p:nvSpPr>
        <p:spPr bwMode="auto">
          <a:xfrm>
            <a:off x="509588" y="3649663"/>
            <a:ext cx="679450" cy="309562"/>
          </a:xfrm>
          <a:prstGeom prst="leftRightArrow">
            <a:avLst>
              <a:gd name="adj1" fmla="val 50000"/>
              <a:gd name="adj2" fmla="val 43898"/>
            </a:avLst>
          </a:prstGeom>
          <a:solidFill>
            <a:srgbClr val="7B7B7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077" name="AutoShape 13"/>
          <p:cNvSpPr>
            <a:spLocks noChangeArrowheads="1"/>
          </p:cNvSpPr>
          <p:nvPr/>
        </p:nvSpPr>
        <p:spPr bwMode="auto">
          <a:xfrm rot="16200000">
            <a:off x="2033588" y="5064125"/>
            <a:ext cx="1000125" cy="103822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ABA69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078" name="AutoShape 14"/>
          <p:cNvSpPr>
            <a:spLocks noChangeArrowheads="1"/>
          </p:cNvSpPr>
          <p:nvPr/>
        </p:nvSpPr>
        <p:spPr bwMode="auto">
          <a:xfrm rot="10800000">
            <a:off x="6065838" y="5064125"/>
            <a:ext cx="1000125" cy="103822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ABA69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079" name="AutoShape 15"/>
          <p:cNvSpPr>
            <a:spLocks noChangeArrowheads="1"/>
          </p:cNvSpPr>
          <p:nvPr/>
        </p:nvSpPr>
        <p:spPr bwMode="auto">
          <a:xfrm rot="5400000">
            <a:off x="6084888" y="1652588"/>
            <a:ext cx="1000125" cy="103822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ABA69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080" name="AutoShape 16"/>
          <p:cNvSpPr>
            <a:spLocks noChangeArrowheads="1"/>
          </p:cNvSpPr>
          <p:nvPr/>
        </p:nvSpPr>
        <p:spPr bwMode="auto">
          <a:xfrm rot="21600000">
            <a:off x="5462588" y="4567238"/>
            <a:ext cx="542925" cy="60642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BC9B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081" name="AutoShape 17"/>
          <p:cNvSpPr>
            <a:spLocks noChangeArrowheads="1"/>
          </p:cNvSpPr>
          <p:nvPr/>
        </p:nvSpPr>
        <p:spPr bwMode="auto">
          <a:xfrm rot="16200000">
            <a:off x="5430838" y="2608263"/>
            <a:ext cx="542925" cy="60642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BC9B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557400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Slide Number Placeholder 5"/>
          <p:cNvSpPr>
            <a:spLocks noGrp="1"/>
          </p:cNvSpPr>
          <p:nvPr>
            <p:ph type="sldNum" sz="quarter" idx="12"/>
          </p:nvPr>
        </p:nvSpPr>
        <p:spPr>
          <a:noFill/>
        </p:spPr>
        <p:txBody>
          <a:bodyPr/>
          <a:lstStyle/>
          <a:p>
            <a:fld id="{E6417089-127E-48DD-88B7-612A39AD561E}" type="slidenum">
              <a:rPr lang="en-US" smtClean="0"/>
              <a:pPr/>
              <a:t>8</a:t>
            </a:fld>
            <a:endParaRPr lang="en-US" dirty="0" smtClean="0"/>
          </a:p>
        </p:txBody>
      </p:sp>
      <p:sp>
        <p:nvSpPr>
          <p:cNvPr id="22532" name="Rectangle 2"/>
          <p:cNvSpPr>
            <a:spLocks noGrp="1" noChangeArrowheads="1"/>
          </p:cNvSpPr>
          <p:nvPr>
            <p:ph type="title"/>
          </p:nvPr>
        </p:nvSpPr>
        <p:spPr>
          <a:xfrm>
            <a:off x="428625" y="61913"/>
            <a:ext cx="7629525" cy="1143000"/>
          </a:xfrm>
        </p:spPr>
        <p:txBody>
          <a:bodyPr/>
          <a:lstStyle/>
          <a:p>
            <a:pPr eaLnBrk="1" hangingPunct="1"/>
            <a:r>
              <a:rPr lang="en-US" sz="3200" dirty="0" smtClean="0">
                <a:solidFill>
                  <a:schemeClr val="bg1">
                    <a:lumMod val="95000"/>
                  </a:schemeClr>
                </a:solidFill>
              </a:rPr>
              <a:t>HP-UX Dynamic Root Disk Features 1 of 4</a:t>
            </a:r>
          </a:p>
        </p:txBody>
      </p:sp>
      <p:sp>
        <p:nvSpPr>
          <p:cNvPr id="22533" name="Rectangle 3"/>
          <p:cNvSpPr>
            <a:spLocks noGrp="1" noChangeArrowheads="1"/>
          </p:cNvSpPr>
          <p:nvPr>
            <p:ph type="body" idx="1"/>
          </p:nvPr>
        </p:nvSpPr>
        <p:spPr>
          <a:xfrm>
            <a:off x="457200" y="1447800"/>
            <a:ext cx="8462963" cy="5027613"/>
          </a:xfrm>
        </p:spPr>
        <p:txBody>
          <a:bodyPr/>
          <a:lstStyle/>
          <a:p>
            <a:pPr eaLnBrk="1" hangingPunct="1"/>
            <a:r>
              <a:rPr lang="en-US" sz="2200" dirty="0" smtClean="0">
                <a:solidFill>
                  <a:schemeClr val="bg1">
                    <a:lumMod val="95000"/>
                  </a:schemeClr>
                </a:solidFill>
              </a:rPr>
              <a:t>Dynamic Root Disk (DRD) provides the ability to clone an HP-UX system image to an inactive disk.</a:t>
            </a:r>
            <a:endParaRPr lang="en-AU" sz="2200" dirty="0" smtClean="0">
              <a:solidFill>
                <a:schemeClr val="bg1">
                  <a:lumMod val="95000"/>
                </a:schemeClr>
              </a:solidFill>
            </a:endParaRPr>
          </a:p>
          <a:p>
            <a:pPr eaLnBrk="1" hangingPunct="1"/>
            <a:r>
              <a:rPr lang="en-US" sz="2200" dirty="0" smtClean="0">
                <a:solidFill>
                  <a:schemeClr val="bg1">
                    <a:lumMod val="95000"/>
                  </a:schemeClr>
                </a:solidFill>
              </a:rPr>
              <a:t>Supported on HP PA-RISC and Itanium-based systems.</a:t>
            </a:r>
          </a:p>
          <a:p>
            <a:r>
              <a:rPr lang="en-US" sz="2200" dirty="0" smtClean="0">
                <a:solidFill>
                  <a:schemeClr val="bg1">
                    <a:lumMod val="95000"/>
                  </a:schemeClr>
                </a:solidFill>
              </a:rPr>
              <a:t>Supported on hard partitions (nPars), virtual partitions (vPars), and Integrity Virtual Machines (Integrity VMs), running the following operating systems with roots managed by the following Volume Managers (except as specifically noted for rehosting): </a:t>
            </a:r>
          </a:p>
          <a:p>
            <a:pPr>
              <a:buFontTx/>
              <a:buNone/>
            </a:pPr>
            <a:r>
              <a:rPr lang="en-US" sz="2200" dirty="0" smtClean="0">
                <a:solidFill>
                  <a:schemeClr val="bg1">
                    <a:lumMod val="95000"/>
                  </a:schemeClr>
                </a:solidFill>
              </a:rPr>
              <a:t>      o HP-UX 11i V2 (11.23) September 2004 or later</a:t>
            </a:r>
          </a:p>
          <a:p>
            <a:pPr>
              <a:buFontTx/>
              <a:buNone/>
            </a:pPr>
            <a:r>
              <a:rPr lang="en-US" sz="2200" dirty="0" smtClean="0">
                <a:solidFill>
                  <a:schemeClr val="bg1">
                    <a:lumMod val="95000"/>
                  </a:schemeClr>
                </a:solidFill>
              </a:rPr>
              <a:t>      o HP-UX 11i V3 (11.31)</a:t>
            </a:r>
          </a:p>
          <a:p>
            <a:pPr>
              <a:buFontTx/>
              <a:buNone/>
            </a:pPr>
            <a:r>
              <a:rPr lang="en-US" sz="2200" dirty="0" smtClean="0">
                <a:solidFill>
                  <a:schemeClr val="bg1">
                    <a:lumMod val="95000"/>
                  </a:schemeClr>
                </a:solidFill>
              </a:rPr>
              <a:t>      o LVM (all O/S releases supported by DRD)</a:t>
            </a:r>
          </a:p>
          <a:p>
            <a:pPr>
              <a:buFontTx/>
              <a:buNone/>
            </a:pPr>
            <a:r>
              <a:rPr lang="en-US" sz="2200" dirty="0" smtClean="0">
                <a:solidFill>
                  <a:schemeClr val="bg1">
                    <a:lumMod val="95000"/>
                  </a:schemeClr>
                </a:solidFill>
              </a:rPr>
              <a:t>      o VxVM 4.1</a:t>
            </a:r>
          </a:p>
          <a:p>
            <a:pPr>
              <a:buFontTx/>
              <a:buNone/>
            </a:pPr>
            <a:r>
              <a:rPr lang="en-US" sz="2200" dirty="0" smtClean="0">
                <a:solidFill>
                  <a:schemeClr val="bg1">
                    <a:lumMod val="95000"/>
                  </a:schemeClr>
                </a:solidFill>
              </a:rPr>
              <a:t>      o VxVM 5.x</a:t>
            </a:r>
          </a:p>
          <a:p>
            <a:endParaRPr lang="en-US" sz="2400" dirty="0" smtClean="0">
              <a:solidFill>
                <a:schemeClr val="bg1"/>
              </a:solidFill>
            </a:endParaRPr>
          </a:p>
        </p:txBody>
      </p:sp>
    </p:spTree>
    <p:extLst>
      <p:ext uri="{BB962C8B-B14F-4D97-AF65-F5344CB8AC3E}">
        <p14:creationId xmlns:p14="http://schemas.microsoft.com/office/powerpoint/2010/main" val="28834242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Slide Number Placeholder 5"/>
          <p:cNvSpPr>
            <a:spLocks noGrp="1"/>
          </p:cNvSpPr>
          <p:nvPr>
            <p:ph type="sldNum" sz="quarter" idx="12"/>
          </p:nvPr>
        </p:nvSpPr>
        <p:spPr>
          <a:noFill/>
        </p:spPr>
        <p:txBody>
          <a:bodyPr/>
          <a:lstStyle/>
          <a:p>
            <a:fld id="{406E4820-B817-48A9-BA10-928997D5F33D}" type="slidenum">
              <a:rPr lang="en-US" smtClean="0"/>
              <a:pPr/>
              <a:t>9</a:t>
            </a:fld>
            <a:endParaRPr lang="en-US" dirty="0" smtClean="0"/>
          </a:p>
        </p:txBody>
      </p:sp>
      <p:sp>
        <p:nvSpPr>
          <p:cNvPr id="26628" name="Rectangle 2"/>
          <p:cNvSpPr>
            <a:spLocks noGrp="1" noChangeArrowheads="1"/>
          </p:cNvSpPr>
          <p:nvPr>
            <p:ph type="title"/>
          </p:nvPr>
        </p:nvSpPr>
        <p:spPr>
          <a:xfrm>
            <a:off x="428625" y="61913"/>
            <a:ext cx="7629525" cy="1143000"/>
          </a:xfrm>
        </p:spPr>
        <p:txBody>
          <a:bodyPr/>
          <a:lstStyle/>
          <a:p>
            <a:pPr eaLnBrk="1" hangingPunct="1"/>
            <a:r>
              <a:rPr lang="en-US" sz="3200" dirty="0" smtClean="0">
                <a:solidFill>
                  <a:schemeClr val="bg1">
                    <a:lumMod val="95000"/>
                  </a:schemeClr>
                </a:solidFill>
              </a:rPr>
              <a:t>HP-UX Dynamic Root Disk Features 2 of 4</a:t>
            </a:r>
          </a:p>
        </p:txBody>
      </p:sp>
      <p:sp>
        <p:nvSpPr>
          <p:cNvPr id="26629" name="Rectangle 3"/>
          <p:cNvSpPr>
            <a:spLocks noGrp="1" noChangeArrowheads="1"/>
          </p:cNvSpPr>
          <p:nvPr>
            <p:ph type="body" idx="1"/>
          </p:nvPr>
        </p:nvSpPr>
        <p:spPr>
          <a:xfrm>
            <a:off x="400050" y="1254034"/>
            <a:ext cx="8462963" cy="5251269"/>
          </a:xfrm>
        </p:spPr>
        <p:txBody>
          <a:bodyPr/>
          <a:lstStyle/>
          <a:p>
            <a:r>
              <a:rPr lang="en-US" sz="2100" dirty="0" smtClean="0">
                <a:solidFill>
                  <a:schemeClr val="bg1">
                    <a:lumMod val="95000"/>
                  </a:schemeClr>
                </a:solidFill>
              </a:rPr>
              <a:t>Product : DynRootDisk	    </a:t>
            </a:r>
          </a:p>
          <a:p>
            <a:pPr>
              <a:buFontTx/>
              <a:buNone/>
            </a:pPr>
            <a:r>
              <a:rPr lang="en-US" sz="2100" dirty="0" smtClean="0">
                <a:solidFill>
                  <a:schemeClr val="bg1">
                    <a:lumMod val="95000"/>
                  </a:schemeClr>
                </a:solidFill>
              </a:rPr>
              <a:t>   Version:  A.3.12.316 </a:t>
            </a:r>
          </a:p>
          <a:p>
            <a:pPr>
              <a:buNone/>
            </a:pPr>
            <a:r>
              <a:rPr lang="en-AU" sz="2100" dirty="0">
                <a:solidFill>
                  <a:schemeClr val="bg1">
                    <a:lumMod val="95000"/>
                  </a:schemeClr>
                </a:solidFill>
              </a:rPr>
              <a:t> </a:t>
            </a:r>
            <a:r>
              <a:rPr lang="en-AU" sz="2100" dirty="0" smtClean="0">
                <a:solidFill>
                  <a:schemeClr val="bg1">
                    <a:lumMod val="95000"/>
                  </a:schemeClr>
                </a:solidFill>
              </a:rPr>
              <a:t>               </a:t>
            </a:r>
            <a:r>
              <a:rPr lang="en-US" sz="2100" dirty="0" smtClean="0">
                <a:solidFill>
                  <a:schemeClr val="bg1">
                    <a:lumMod val="95000"/>
                  </a:schemeClr>
                </a:solidFill>
              </a:rPr>
              <a:t>(DRD_1131_WEB1301.depot)</a:t>
            </a:r>
          </a:p>
          <a:p>
            <a:pPr>
              <a:buFontTx/>
              <a:buNone/>
            </a:pPr>
            <a:r>
              <a:rPr lang="en-US" sz="2100" dirty="0">
                <a:solidFill>
                  <a:schemeClr val="bg1">
                    <a:lumMod val="95000"/>
                  </a:schemeClr>
                </a:solidFill>
              </a:rPr>
              <a:t> </a:t>
            </a:r>
            <a:r>
              <a:rPr lang="en-US" sz="2100" dirty="0" smtClean="0">
                <a:solidFill>
                  <a:schemeClr val="bg1">
                    <a:lumMod val="95000"/>
                  </a:schemeClr>
                </a:solidFill>
              </a:rPr>
              <a:t>               (DRD_1123_WEB1301.depot)</a:t>
            </a:r>
          </a:p>
          <a:p>
            <a:r>
              <a:rPr lang="en-US" sz="2100" dirty="0" smtClean="0">
                <a:solidFill>
                  <a:schemeClr val="bg1">
                    <a:lumMod val="95000"/>
                  </a:schemeClr>
                </a:solidFill>
              </a:rPr>
              <a:t>The target disk must be a single physical disk, or SAN LUN.</a:t>
            </a:r>
          </a:p>
          <a:p>
            <a:r>
              <a:rPr lang="en-US" sz="2100" dirty="0" smtClean="0">
                <a:solidFill>
                  <a:schemeClr val="bg1">
                    <a:lumMod val="95000"/>
                  </a:schemeClr>
                </a:solidFill>
              </a:rPr>
              <a:t>The target disk must be large enough to hold all of the root volume file systems. DRD allows the cloning of the root volume group even if the master O/S is spread across multiple disks (it is a one-way, many-to-one operation).</a:t>
            </a:r>
          </a:p>
          <a:p>
            <a:r>
              <a:rPr lang="en-US" sz="2100" dirty="0" smtClean="0">
                <a:solidFill>
                  <a:schemeClr val="bg1">
                    <a:lumMod val="95000"/>
                  </a:schemeClr>
                </a:solidFill>
              </a:rPr>
              <a:t>On Itanium servers, all partitions are created; EFI and HP-UX partitions are copied. This release of DRD does not copy the HPSP partition.</a:t>
            </a:r>
          </a:p>
          <a:p>
            <a:r>
              <a:rPr lang="en-US" sz="2100" dirty="0" smtClean="0">
                <a:solidFill>
                  <a:schemeClr val="bg1">
                    <a:lumMod val="95000"/>
                  </a:schemeClr>
                </a:solidFill>
              </a:rPr>
              <a:t>Copy of lvmtab on the cloned image is modified by the clone operation to contain information that will reflect the desired volume groups when the clone is booted.</a:t>
            </a:r>
          </a:p>
        </p:txBody>
      </p:sp>
      <p:pic>
        <p:nvPicPr>
          <p:cNvPr id="1025" name="Picture 1" descr="https://h20392.www2.hp.com/portal/swdepot/images/space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8488" y="2544763"/>
            <a:ext cx="47625" cy="190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h20392.www2.hp.com/portal/swdepot/images/space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8488" y="2544763"/>
            <a:ext cx="476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247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Slide Number Placeholder 5"/>
          <p:cNvSpPr>
            <a:spLocks noGrp="1"/>
          </p:cNvSpPr>
          <p:nvPr>
            <p:ph type="sldNum" sz="quarter" idx="12"/>
          </p:nvPr>
        </p:nvSpPr>
        <p:spPr>
          <a:noFill/>
        </p:spPr>
        <p:txBody>
          <a:bodyPr/>
          <a:lstStyle/>
          <a:p>
            <a:fld id="{1A2E5BFD-D62C-49CC-8E26-6791F8CCB68C}" type="slidenum">
              <a:rPr lang="en-US" smtClean="0"/>
              <a:pPr/>
              <a:t>10</a:t>
            </a:fld>
            <a:endParaRPr lang="en-US" dirty="0" smtClean="0"/>
          </a:p>
        </p:txBody>
      </p:sp>
      <p:sp>
        <p:nvSpPr>
          <p:cNvPr id="28676" name="Rectangle 2"/>
          <p:cNvSpPr>
            <a:spLocks noGrp="1" noChangeArrowheads="1"/>
          </p:cNvSpPr>
          <p:nvPr>
            <p:ph type="title"/>
          </p:nvPr>
        </p:nvSpPr>
        <p:spPr>
          <a:xfrm>
            <a:off x="428625" y="61913"/>
            <a:ext cx="7629525" cy="1143000"/>
          </a:xfrm>
        </p:spPr>
        <p:txBody>
          <a:bodyPr/>
          <a:lstStyle/>
          <a:p>
            <a:pPr eaLnBrk="1" hangingPunct="1"/>
            <a:r>
              <a:rPr lang="en-US" sz="3200" dirty="0" smtClean="0">
                <a:solidFill>
                  <a:schemeClr val="bg1">
                    <a:lumMod val="95000"/>
                  </a:schemeClr>
                </a:solidFill>
              </a:rPr>
              <a:t>HP-UX Dynamic Root Disk Features 3 of 4</a:t>
            </a:r>
          </a:p>
        </p:txBody>
      </p:sp>
      <p:sp>
        <p:nvSpPr>
          <p:cNvPr id="28677" name="Rectangle 3"/>
          <p:cNvSpPr>
            <a:spLocks noGrp="1" noChangeArrowheads="1"/>
          </p:cNvSpPr>
          <p:nvPr>
            <p:ph type="body" idx="1"/>
          </p:nvPr>
        </p:nvSpPr>
        <p:spPr>
          <a:xfrm>
            <a:off x="457200" y="1447800"/>
            <a:ext cx="8462963" cy="5027613"/>
          </a:xfrm>
        </p:spPr>
        <p:txBody>
          <a:bodyPr/>
          <a:lstStyle/>
          <a:p>
            <a:r>
              <a:rPr lang="en-US" sz="2400" dirty="0" smtClean="0">
                <a:solidFill>
                  <a:schemeClr val="bg1">
                    <a:lumMod val="95000"/>
                  </a:schemeClr>
                </a:solidFill>
              </a:rPr>
              <a:t>Only the contents of vg00 are copied.</a:t>
            </a:r>
          </a:p>
          <a:p>
            <a:r>
              <a:rPr lang="en-US" sz="2400" dirty="0" smtClean="0">
                <a:solidFill>
                  <a:schemeClr val="bg1">
                    <a:lumMod val="95000"/>
                  </a:schemeClr>
                </a:solidFill>
              </a:rPr>
              <a:t>Due to system calls DRD depends on, DRD expects legacy Device Special Files (DSFs) to be present and the legacy naming model to be enabled on HP-UX 11i v3 servers. HP recommends only partial migration to persistent DSFs be performed.</a:t>
            </a:r>
          </a:p>
          <a:p>
            <a:r>
              <a:rPr lang="en-US" sz="2400" dirty="0" smtClean="0">
                <a:solidFill>
                  <a:schemeClr val="bg1">
                    <a:lumMod val="95000"/>
                  </a:schemeClr>
                </a:solidFill>
              </a:rPr>
              <a:t>If the disk is currently in use by another volume group that is visible on the system, the disk will not be used.</a:t>
            </a:r>
          </a:p>
          <a:p>
            <a:r>
              <a:rPr lang="en-US" sz="2400" dirty="0" smtClean="0">
                <a:solidFill>
                  <a:schemeClr val="bg1">
                    <a:lumMod val="95000"/>
                  </a:schemeClr>
                </a:solidFill>
              </a:rPr>
              <a:t>If the disk contains LVM, VxVM, or boot records but is not in use, one must use the “-x overwrite” option to tell DRD to overwrite the disk. Already-created clones will contain boot records; the drd status command will show the disk that is currently in use as an inactive system image.</a:t>
            </a:r>
          </a:p>
        </p:txBody>
      </p:sp>
    </p:spTree>
    <p:extLst>
      <p:ext uri="{BB962C8B-B14F-4D97-AF65-F5344CB8AC3E}">
        <p14:creationId xmlns:p14="http://schemas.microsoft.com/office/powerpoint/2010/main" val="48116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Slide Number Placeholder 5"/>
          <p:cNvSpPr>
            <a:spLocks noGrp="1"/>
          </p:cNvSpPr>
          <p:nvPr>
            <p:ph type="sldNum" sz="quarter" idx="12"/>
          </p:nvPr>
        </p:nvSpPr>
        <p:spPr>
          <a:noFill/>
        </p:spPr>
        <p:txBody>
          <a:bodyPr/>
          <a:lstStyle/>
          <a:p>
            <a:fld id="{AF9A60BC-0527-46D8-9F34-B3EA445B2397}" type="slidenum">
              <a:rPr lang="en-US" smtClean="0"/>
              <a:pPr/>
              <a:t>11</a:t>
            </a:fld>
            <a:endParaRPr lang="en-US" dirty="0" smtClean="0"/>
          </a:p>
        </p:txBody>
      </p:sp>
      <p:sp>
        <p:nvSpPr>
          <p:cNvPr id="30724" name="Rectangle 2"/>
          <p:cNvSpPr>
            <a:spLocks noGrp="1" noChangeArrowheads="1"/>
          </p:cNvSpPr>
          <p:nvPr>
            <p:ph type="title"/>
          </p:nvPr>
        </p:nvSpPr>
        <p:spPr>
          <a:xfrm>
            <a:off x="428625" y="61913"/>
            <a:ext cx="7629525" cy="1143000"/>
          </a:xfrm>
        </p:spPr>
        <p:txBody>
          <a:bodyPr/>
          <a:lstStyle/>
          <a:p>
            <a:pPr eaLnBrk="1" hangingPunct="1"/>
            <a:r>
              <a:rPr lang="en-US" sz="3200" dirty="0" smtClean="0">
                <a:solidFill>
                  <a:schemeClr val="bg1">
                    <a:lumMod val="95000"/>
                  </a:schemeClr>
                </a:solidFill>
              </a:rPr>
              <a:t>HP-UX Dynamic Root Disk Features 4 of 4</a:t>
            </a:r>
          </a:p>
        </p:txBody>
      </p:sp>
      <p:sp>
        <p:nvSpPr>
          <p:cNvPr id="30725" name="Rectangle 3"/>
          <p:cNvSpPr>
            <a:spLocks noGrp="1" noChangeArrowheads="1"/>
          </p:cNvSpPr>
          <p:nvPr>
            <p:ph type="body" idx="1"/>
          </p:nvPr>
        </p:nvSpPr>
        <p:spPr>
          <a:xfrm>
            <a:off x="457200" y="1447800"/>
            <a:ext cx="8462963" cy="5027613"/>
          </a:xfrm>
        </p:spPr>
        <p:txBody>
          <a:bodyPr/>
          <a:lstStyle/>
          <a:p>
            <a:r>
              <a:rPr lang="en-US" sz="2400" dirty="0" smtClean="0">
                <a:solidFill>
                  <a:schemeClr val="bg1">
                    <a:lumMod val="95000"/>
                  </a:schemeClr>
                </a:solidFill>
              </a:rPr>
              <a:t>All DRD processes, including “drd clone” and “drd runcmd”, can be safely interrupted issuing Control-C (SIGINT) from the controlling terminal or by issuing kill –HUP &lt;pid&gt; (SIGHUP). This action causes DRD to abort processing. Do not interrupt DRD using the kill -9 &lt;pid&gt; command (SIGKILL), which fails to abort safely and does not perform cleanup.  Refer to the “Known Issues” list on the DRD web page (http://www.hp.com/go/DRD) for cleanup instructions after drd runcmd is interrupted.</a:t>
            </a:r>
          </a:p>
          <a:p>
            <a:r>
              <a:rPr lang="en-US" sz="2400" dirty="0" smtClean="0">
                <a:solidFill>
                  <a:schemeClr val="bg1">
                    <a:lumMod val="95000"/>
                  </a:schemeClr>
                </a:solidFill>
              </a:rPr>
              <a:t>The Ignite server will only be aware of the clone if it is mounted during a make_*_recovery operation.</a:t>
            </a:r>
          </a:p>
          <a:p>
            <a:r>
              <a:rPr lang="en-US" sz="2400" dirty="0" smtClean="0">
                <a:solidFill>
                  <a:schemeClr val="bg1"/>
                </a:solidFill>
              </a:rPr>
              <a:t>DRD </a:t>
            </a:r>
            <a:r>
              <a:rPr lang="en-US" sz="2400" dirty="0">
                <a:solidFill>
                  <a:schemeClr val="bg1"/>
                </a:solidFill>
              </a:rPr>
              <a:t>Revision A.3.12 DRD </a:t>
            </a:r>
            <a:r>
              <a:rPr lang="en-US" sz="2400" dirty="0" smtClean="0">
                <a:solidFill>
                  <a:schemeClr val="bg1"/>
                </a:solidFill>
              </a:rPr>
              <a:t>supports </a:t>
            </a:r>
            <a:r>
              <a:rPr lang="en-US" sz="2400" dirty="0">
                <a:solidFill>
                  <a:schemeClr val="bg1"/>
                </a:solidFill>
              </a:rPr>
              <a:t>SoftReboot feature if a machine is installed with SoftReboot on a supported platform.</a:t>
            </a:r>
          </a:p>
          <a:p>
            <a:endParaRPr lang="en-US" sz="2400" dirty="0" smtClean="0">
              <a:solidFill>
                <a:schemeClr val="bg1">
                  <a:lumMod val="95000"/>
                </a:schemeClr>
              </a:solidFill>
            </a:endParaRPr>
          </a:p>
        </p:txBody>
      </p:sp>
    </p:spTree>
    <p:extLst>
      <p:ext uri="{BB962C8B-B14F-4D97-AF65-F5344CB8AC3E}">
        <p14:creationId xmlns:p14="http://schemas.microsoft.com/office/powerpoint/2010/main" val="27850923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Slide Number Placeholder 5"/>
          <p:cNvSpPr>
            <a:spLocks noGrp="1"/>
          </p:cNvSpPr>
          <p:nvPr>
            <p:ph type="sldNum" sz="quarter" idx="12"/>
          </p:nvPr>
        </p:nvSpPr>
        <p:spPr>
          <a:noFill/>
        </p:spPr>
        <p:txBody>
          <a:bodyPr/>
          <a:lstStyle/>
          <a:p>
            <a:fld id="{3F7F2DB9-35E8-4F6B-899E-DD7DCF68DE33}" type="slidenum">
              <a:rPr lang="en-US" smtClean="0"/>
              <a:pPr/>
              <a:t>12</a:t>
            </a:fld>
            <a:endParaRPr lang="en-US" dirty="0" smtClean="0"/>
          </a:p>
        </p:txBody>
      </p:sp>
      <p:sp>
        <p:nvSpPr>
          <p:cNvPr id="40964" name="Rectangle 2"/>
          <p:cNvSpPr>
            <a:spLocks noGrp="1" noChangeArrowheads="1"/>
          </p:cNvSpPr>
          <p:nvPr>
            <p:ph type="title"/>
          </p:nvPr>
        </p:nvSpPr>
        <p:spPr>
          <a:xfrm>
            <a:off x="428625" y="61913"/>
            <a:ext cx="7629525" cy="1143000"/>
          </a:xfrm>
        </p:spPr>
        <p:txBody>
          <a:bodyPr/>
          <a:lstStyle/>
          <a:p>
            <a:pPr eaLnBrk="1" hangingPunct="1"/>
            <a:r>
              <a:rPr lang="en-US" sz="3200" dirty="0" smtClean="0">
                <a:solidFill>
                  <a:schemeClr val="bg1">
                    <a:lumMod val="95000"/>
                  </a:schemeClr>
                </a:solidFill>
              </a:rPr>
              <a:t>HP-UX Dynamic Root Disk versus Ignite-UX</a:t>
            </a:r>
          </a:p>
        </p:txBody>
      </p:sp>
      <p:sp>
        <p:nvSpPr>
          <p:cNvPr id="40965" name="Rectangle 3"/>
          <p:cNvSpPr>
            <a:spLocks noGrp="1" noChangeArrowheads="1"/>
          </p:cNvSpPr>
          <p:nvPr>
            <p:ph type="body" idx="1"/>
          </p:nvPr>
        </p:nvSpPr>
        <p:spPr>
          <a:xfrm>
            <a:off x="496388" y="1474788"/>
            <a:ext cx="8462963" cy="5000625"/>
          </a:xfrm>
        </p:spPr>
        <p:txBody>
          <a:bodyPr/>
          <a:lstStyle/>
          <a:p>
            <a:r>
              <a:rPr lang="en-US" sz="2400" dirty="0" smtClean="0">
                <a:solidFill>
                  <a:schemeClr val="bg1">
                    <a:lumMod val="95000"/>
                  </a:schemeClr>
                </a:solidFill>
              </a:rPr>
              <a:t>DRD has several advantages over Ignite-UX net and tape images:</a:t>
            </a:r>
          </a:p>
          <a:p>
            <a:pPr>
              <a:buFontTx/>
              <a:buNone/>
            </a:pPr>
            <a:r>
              <a:rPr lang="en-US" sz="2400" dirty="0" smtClean="0">
                <a:solidFill>
                  <a:schemeClr val="bg1">
                    <a:lumMod val="95000"/>
                  </a:schemeClr>
                </a:solidFill>
              </a:rPr>
              <a:t>  * No tape drive is needed,</a:t>
            </a:r>
          </a:p>
          <a:p>
            <a:pPr>
              <a:buFontTx/>
              <a:buNone/>
            </a:pPr>
            <a:r>
              <a:rPr lang="en-US" sz="2400" dirty="0" smtClean="0">
                <a:solidFill>
                  <a:schemeClr val="bg1">
                    <a:lumMod val="95000"/>
                  </a:schemeClr>
                </a:solidFill>
              </a:rPr>
              <a:t>  * No impact on network performance will occur,</a:t>
            </a:r>
          </a:p>
          <a:p>
            <a:pPr>
              <a:buFontTx/>
              <a:buNone/>
            </a:pPr>
            <a:r>
              <a:rPr lang="en-US" sz="2400" dirty="0" smtClean="0">
                <a:solidFill>
                  <a:schemeClr val="bg1">
                    <a:lumMod val="95000"/>
                  </a:schemeClr>
                </a:solidFill>
              </a:rPr>
              <a:t>  * No security issues of transferring data across the network.</a:t>
            </a:r>
          </a:p>
          <a:p>
            <a:r>
              <a:rPr lang="en-US" sz="2400" dirty="0" smtClean="0">
                <a:solidFill>
                  <a:schemeClr val="bg1">
                    <a:lumMod val="95000"/>
                  </a:schemeClr>
                </a:solidFill>
              </a:rPr>
              <a:t>Mirror Disk/UX keeps an "always up-to-date" image of the booted system. DRD provides a "point-in-time“ image. The booted system and the clone may then diverge due to changes to either one. Keeping the clone unchanged is the  Recovery scenario. DRD is not available for HP-UX 11.11, which limits options on those systems.</a:t>
            </a:r>
          </a:p>
        </p:txBody>
      </p:sp>
    </p:spTree>
    <p:extLst>
      <p:ext uri="{BB962C8B-B14F-4D97-AF65-F5344CB8AC3E}">
        <p14:creationId xmlns:p14="http://schemas.microsoft.com/office/powerpoint/2010/main" val="4531496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ctrTitle"/>
          </p:nvPr>
        </p:nvSpPr>
        <p:spPr>
          <a:xfrm>
            <a:off x="188259" y="1907177"/>
            <a:ext cx="6917935" cy="2215561"/>
          </a:xfrm>
        </p:spPr>
        <p:txBody>
          <a:bodyPr/>
          <a:lstStyle/>
          <a:p>
            <a:r>
              <a:rPr lang="en-AU" sz="4000" dirty="0" smtClean="0"/>
              <a:t>DRD and update-ux Practices</a:t>
            </a:r>
            <a:endParaRPr lang="en-US" sz="2400" dirty="0"/>
          </a:p>
        </p:txBody>
      </p:sp>
    </p:spTree>
    <p:extLst>
      <p:ext uri="{BB962C8B-B14F-4D97-AF65-F5344CB8AC3E}">
        <p14:creationId xmlns:p14="http://schemas.microsoft.com/office/powerpoint/2010/main" val="32823723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Patching Versus Update-UX 1 of 2</a:t>
            </a:r>
            <a:endParaRPr lang="en-US" sz="3200" dirty="0">
              <a:solidFill>
                <a:schemeClr val="bg1"/>
              </a:solidFill>
            </a:endParaRPr>
          </a:p>
        </p:txBody>
      </p:sp>
      <p:sp>
        <p:nvSpPr>
          <p:cNvPr id="7" name="Content Placeholder 6"/>
          <p:cNvSpPr>
            <a:spLocks noGrp="1"/>
          </p:cNvSpPr>
          <p:nvPr>
            <p:ph idx="1"/>
          </p:nvPr>
        </p:nvSpPr>
        <p:spPr>
          <a:xfrm>
            <a:off x="400050" y="1426464"/>
            <a:ext cx="8487918" cy="4754880"/>
          </a:xfrm>
        </p:spPr>
        <p:txBody>
          <a:bodyPr/>
          <a:lstStyle/>
          <a:p>
            <a:r>
              <a:rPr lang="en-US" sz="2300" dirty="0" smtClean="0">
                <a:solidFill>
                  <a:schemeClr val="bg1"/>
                </a:solidFill>
                <a:cs typeface="Courier New" pitchFamily="49" charset="0"/>
              </a:rPr>
              <a:t>The</a:t>
            </a:r>
            <a:r>
              <a:rPr lang="en-US" sz="2300" dirty="0" smtClean="0">
                <a:solidFill>
                  <a:schemeClr val="bg1"/>
                </a:solidFill>
                <a:latin typeface="Courier New" pitchFamily="49" charset="0"/>
                <a:cs typeface="Courier New" pitchFamily="49" charset="0"/>
              </a:rPr>
              <a:t> update-ux</a:t>
            </a:r>
            <a:r>
              <a:rPr lang="en-US" sz="2300" dirty="0" smtClean="0">
                <a:solidFill>
                  <a:schemeClr val="bg1"/>
                </a:solidFill>
              </a:rPr>
              <a:t> method is not only used to update from a lower to a higher version (for example, 11i v2 to v3), but also to update from an older to a newer release within the same version.</a:t>
            </a:r>
          </a:p>
          <a:p>
            <a:endParaRPr lang="en-AU" sz="2300" dirty="0" smtClean="0">
              <a:solidFill>
                <a:schemeClr val="bg1"/>
              </a:solidFill>
            </a:endParaRPr>
          </a:p>
          <a:p>
            <a:r>
              <a:rPr lang="en-US" sz="2300" dirty="0" smtClean="0">
                <a:solidFill>
                  <a:schemeClr val="bg1"/>
                </a:solidFill>
              </a:rPr>
              <a:t>For many reasons, we encourage usage of </a:t>
            </a:r>
            <a:r>
              <a:rPr lang="en-US" sz="2300" dirty="0" smtClean="0">
                <a:solidFill>
                  <a:schemeClr val="bg1"/>
                </a:solidFill>
                <a:latin typeface="Courier New" pitchFamily="49" charset="0"/>
                <a:ea typeface="Arial Unicode MS" pitchFamily="34" charset="-128"/>
                <a:cs typeface="Courier New" pitchFamily="49" charset="0"/>
              </a:rPr>
              <a:t>update-ux </a:t>
            </a:r>
            <a:r>
              <a:rPr lang="en-US" sz="2300" dirty="0" smtClean="0">
                <a:solidFill>
                  <a:schemeClr val="bg1"/>
                </a:solidFill>
              </a:rPr>
              <a:t>with Dynamic Root Disk (DRD). </a:t>
            </a:r>
          </a:p>
          <a:p>
            <a:endParaRPr lang="en-AU" sz="2300" dirty="0" smtClean="0">
              <a:solidFill>
                <a:schemeClr val="bg1"/>
              </a:solidFill>
            </a:endParaRPr>
          </a:p>
          <a:p>
            <a:r>
              <a:rPr lang="en-US" sz="2400" dirty="0" smtClean="0">
                <a:solidFill>
                  <a:schemeClr val="bg1"/>
                </a:solidFill>
              </a:rPr>
              <a:t>If O/S is upgraded through </a:t>
            </a:r>
            <a:r>
              <a:rPr lang="en-US" sz="2400" dirty="0" smtClean="0">
                <a:solidFill>
                  <a:schemeClr val="bg1"/>
                </a:solidFill>
                <a:latin typeface="Courier New" pitchFamily="49" charset="0"/>
                <a:cs typeface="Courier New" pitchFamily="49" charset="0"/>
              </a:rPr>
              <a:t>update-ux</a:t>
            </a:r>
            <a:r>
              <a:rPr lang="en-US" sz="2400" dirty="0" smtClean="0">
                <a:solidFill>
                  <a:schemeClr val="bg1"/>
                </a:solidFill>
              </a:rPr>
              <a:t> process, the best practice recommends cold installs; incremental upgrades might create possibility that some obsolete software and libraries exist afterwards.</a:t>
            </a:r>
          </a:p>
          <a:p>
            <a:endParaRPr lang="en-US" sz="2300" dirty="0" smtClean="0">
              <a:solidFill>
                <a:schemeClr val="bg1"/>
              </a:solidFill>
            </a:endParaRPr>
          </a:p>
          <a:p>
            <a:pPr>
              <a:buNone/>
            </a:pPr>
            <a:endParaRPr lang="en-US" sz="2300" dirty="0" smtClean="0">
              <a:solidFill>
                <a:schemeClr val="bg1"/>
              </a:solidFill>
            </a:endParaRPr>
          </a:p>
          <a:p>
            <a:pPr>
              <a:buNone/>
            </a:pPr>
            <a:endParaRPr lang="en-US" sz="2300" dirty="0" smtClean="0">
              <a:solidFill>
                <a:schemeClr val="bg1"/>
              </a:solidFill>
            </a:endParaRPr>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Patching Versus Update-UX 2 of 2</a:t>
            </a:r>
            <a:endParaRPr lang="en-US" sz="3200" dirty="0">
              <a:solidFill>
                <a:schemeClr val="bg1"/>
              </a:solidFill>
            </a:endParaRPr>
          </a:p>
        </p:txBody>
      </p:sp>
      <p:sp>
        <p:nvSpPr>
          <p:cNvPr id="7" name="Content Placeholder 6"/>
          <p:cNvSpPr>
            <a:spLocks noGrp="1"/>
          </p:cNvSpPr>
          <p:nvPr>
            <p:ph idx="1"/>
          </p:nvPr>
        </p:nvSpPr>
        <p:spPr>
          <a:xfrm>
            <a:off x="400050" y="1292352"/>
            <a:ext cx="8487918" cy="4974336"/>
          </a:xfrm>
        </p:spPr>
        <p:txBody>
          <a:bodyPr/>
          <a:lstStyle/>
          <a:p>
            <a:pPr marL="0" indent="0">
              <a:buNone/>
            </a:pPr>
            <a:r>
              <a:rPr lang="en-US" sz="2400" dirty="0" smtClean="0">
                <a:solidFill>
                  <a:schemeClr val="bg1"/>
                </a:solidFill>
              </a:rPr>
              <a:t>We recommend customers develop a release “cycle” through DRD implementation:</a:t>
            </a:r>
          </a:p>
          <a:p>
            <a:pPr>
              <a:buNone/>
            </a:pPr>
            <a:endParaRPr lang="en-US" sz="2400" dirty="0" smtClean="0">
              <a:solidFill>
                <a:schemeClr val="bg1"/>
              </a:solidFill>
            </a:endParaRPr>
          </a:p>
          <a:p>
            <a:pPr>
              <a:buNone/>
            </a:pPr>
            <a:r>
              <a:rPr lang="en-US" sz="2400" dirty="0" smtClean="0">
                <a:solidFill>
                  <a:schemeClr val="bg1"/>
                </a:solidFill>
              </a:rPr>
              <a:t>       Run </a:t>
            </a:r>
            <a:r>
              <a:rPr lang="en-US" sz="2400" dirty="0" smtClean="0">
                <a:solidFill>
                  <a:schemeClr val="bg1"/>
                </a:solidFill>
                <a:latin typeface="Courier New" pitchFamily="49" charset="0"/>
                <a:cs typeface="Courier New" pitchFamily="49" charset="0"/>
              </a:rPr>
              <a:t>update-ux</a:t>
            </a:r>
            <a:r>
              <a:rPr lang="en-US" sz="2400" dirty="0" smtClean="0">
                <a:solidFill>
                  <a:schemeClr val="bg1"/>
                </a:solidFill>
              </a:rPr>
              <a:t> every year (18 months or maximum two </a:t>
            </a:r>
          </a:p>
          <a:p>
            <a:pPr>
              <a:buNone/>
            </a:pPr>
            <a:r>
              <a:rPr lang="en-US" sz="2400" dirty="0" smtClean="0">
                <a:solidFill>
                  <a:schemeClr val="bg1"/>
                </a:solidFill>
              </a:rPr>
              <a:t>       years is acceptable in some circumstances). Only break </a:t>
            </a:r>
          </a:p>
          <a:p>
            <a:pPr>
              <a:buNone/>
            </a:pPr>
            <a:r>
              <a:rPr lang="en-US" sz="2400" dirty="0" smtClean="0">
                <a:solidFill>
                  <a:schemeClr val="bg1"/>
                </a:solidFill>
              </a:rPr>
              <a:t>       this cycle if they must have some new functionality in a </a:t>
            </a:r>
          </a:p>
          <a:p>
            <a:pPr>
              <a:buNone/>
            </a:pPr>
            <a:r>
              <a:rPr lang="en-US" sz="2400" dirty="0" smtClean="0">
                <a:solidFill>
                  <a:schemeClr val="bg1"/>
                </a:solidFill>
              </a:rPr>
              <a:t>       bi-annual release.</a:t>
            </a:r>
          </a:p>
          <a:p>
            <a:pPr>
              <a:buNone/>
            </a:pPr>
            <a:endParaRPr lang="en-AU" sz="2400" dirty="0" smtClean="0">
              <a:solidFill>
                <a:schemeClr val="bg1"/>
              </a:solidFill>
            </a:endParaRPr>
          </a:p>
          <a:p>
            <a:pPr>
              <a:buNone/>
            </a:pPr>
            <a:r>
              <a:rPr lang="en-AU" sz="2400" dirty="0" smtClean="0">
                <a:solidFill>
                  <a:schemeClr val="bg1"/>
                </a:solidFill>
              </a:rPr>
              <a:t>        Unless specifically requested differently, the   </a:t>
            </a:r>
          </a:p>
          <a:p>
            <a:pPr>
              <a:buNone/>
            </a:pPr>
            <a:r>
              <a:rPr lang="en-AU" sz="2400" dirty="0" smtClean="0">
                <a:solidFill>
                  <a:schemeClr val="bg1"/>
                </a:solidFill>
              </a:rPr>
              <a:t>        patch/update level should be at latest release, if </a:t>
            </a:r>
          </a:p>
          <a:p>
            <a:pPr>
              <a:buNone/>
            </a:pPr>
            <a:r>
              <a:rPr lang="en-AU" sz="2400" dirty="0" smtClean="0">
                <a:solidFill>
                  <a:schemeClr val="bg1"/>
                </a:solidFill>
              </a:rPr>
              <a:t>        practicable, or LATEST-1</a:t>
            </a:r>
            <a:r>
              <a:rPr lang="en-US" sz="2400" dirty="0" smtClean="0">
                <a:solidFill>
                  <a:schemeClr val="bg1"/>
                </a:solidFill>
              </a:rPr>
              <a:t>.</a:t>
            </a:r>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ctrTitle"/>
          </p:nvPr>
        </p:nvSpPr>
        <p:spPr>
          <a:xfrm>
            <a:off x="188259" y="1907177"/>
            <a:ext cx="6917935" cy="2215561"/>
          </a:xfrm>
        </p:spPr>
        <p:txBody>
          <a:bodyPr/>
          <a:lstStyle/>
          <a:p>
            <a:r>
              <a:rPr lang="en-AU" sz="4000" dirty="0" smtClean="0"/>
              <a:t>DRD is Minimizing Downtime</a:t>
            </a:r>
            <a:endParaRPr lang="en-US" sz="2400" dirty="0"/>
          </a:p>
        </p:txBody>
      </p:sp>
    </p:spTree>
    <p:extLst>
      <p:ext uri="{BB962C8B-B14F-4D97-AF65-F5344CB8AC3E}">
        <p14:creationId xmlns:p14="http://schemas.microsoft.com/office/powerpoint/2010/main" val="11045436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Line 2"/>
          <p:cNvSpPr>
            <a:spLocks noChangeShapeType="1"/>
          </p:cNvSpPr>
          <p:nvPr/>
        </p:nvSpPr>
        <p:spPr bwMode="auto">
          <a:xfrm>
            <a:off x="3314700" y="5181600"/>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sp>
        <p:nvSpPr>
          <p:cNvPr id="24582" name="Rectangle 3"/>
          <p:cNvSpPr>
            <a:spLocks noGrp="1" noChangeArrowheads="1"/>
          </p:cNvSpPr>
          <p:nvPr>
            <p:ph type="title"/>
          </p:nvPr>
        </p:nvSpPr>
        <p:spPr>
          <a:xfrm>
            <a:off x="428625" y="114300"/>
            <a:ext cx="8483727" cy="702564"/>
          </a:xfrm>
        </p:spPr>
        <p:txBody>
          <a:bodyPr/>
          <a:lstStyle/>
          <a:p>
            <a:pPr eaLnBrk="1" hangingPunct="1"/>
            <a:r>
              <a:rPr lang="en-US" sz="3200" dirty="0" smtClean="0">
                <a:solidFill>
                  <a:schemeClr val="bg1"/>
                </a:solidFill>
              </a:rPr>
              <a:t>HP-UX DRD: Minimizing Planned Downtime</a:t>
            </a:r>
          </a:p>
        </p:txBody>
      </p:sp>
      <p:pic>
        <p:nvPicPr>
          <p:cNvPr id="24584" name="Picture 5"/>
          <p:cNvPicPr>
            <a:picLocks noChangeAspect="1" noChangeArrowheads="1"/>
          </p:cNvPicPr>
          <p:nvPr/>
        </p:nvPicPr>
        <p:blipFill>
          <a:blip r:embed="rId3" cstate="print"/>
          <a:srcRect/>
          <a:stretch>
            <a:fillRect/>
          </a:stretch>
        </p:blipFill>
        <p:spPr bwMode="auto">
          <a:xfrm>
            <a:off x="2400300" y="4572000"/>
            <a:ext cx="1014413" cy="1600200"/>
          </a:xfrm>
          <a:prstGeom prst="rect">
            <a:avLst/>
          </a:prstGeom>
          <a:noFill/>
          <a:ln w="12700">
            <a:noFill/>
            <a:miter lim="800000"/>
            <a:headEnd/>
            <a:tailEnd/>
          </a:ln>
        </p:spPr>
      </p:pic>
      <p:sp>
        <p:nvSpPr>
          <p:cNvPr id="24585" name="AutoShape 6"/>
          <p:cNvSpPr>
            <a:spLocks noChangeArrowheads="1"/>
          </p:cNvSpPr>
          <p:nvPr/>
        </p:nvSpPr>
        <p:spPr bwMode="auto">
          <a:xfrm>
            <a:off x="3865563" y="47244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586" name="Text Box 7"/>
          <p:cNvSpPr txBox="1">
            <a:spLocks noChangeArrowheads="1"/>
          </p:cNvSpPr>
          <p:nvPr/>
        </p:nvSpPr>
        <p:spPr bwMode="auto">
          <a:xfrm>
            <a:off x="4024313" y="5948363"/>
            <a:ext cx="1411287"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vg00 (inactive)</a:t>
            </a:r>
          </a:p>
        </p:txBody>
      </p:sp>
      <p:sp>
        <p:nvSpPr>
          <p:cNvPr id="24587" name="AutoShape 8"/>
          <p:cNvSpPr>
            <a:spLocks noChangeArrowheads="1"/>
          </p:cNvSpPr>
          <p:nvPr/>
        </p:nvSpPr>
        <p:spPr bwMode="auto">
          <a:xfrm>
            <a:off x="3619500" y="4572000"/>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dirty="0"/>
          </a:p>
        </p:txBody>
      </p:sp>
      <p:sp>
        <p:nvSpPr>
          <p:cNvPr id="24588" name="Text Box 9"/>
          <p:cNvSpPr txBox="1">
            <a:spLocks noChangeArrowheads="1"/>
          </p:cNvSpPr>
          <p:nvPr/>
        </p:nvSpPr>
        <p:spPr bwMode="auto">
          <a:xfrm>
            <a:off x="3733800" y="5530850"/>
            <a:ext cx="1028700" cy="336550"/>
          </a:xfrm>
          <a:prstGeom prst="rect">
            <a:avLst/>
          </a:prstGeom>
          <a:noFill/>
          <a:ln w="28575">
            <a:noFill/>
            <a:miter lim="800000"/>
            <a:headEnd type="none" w="lg" len="sm"/>
            <a:tailEnd type="none" w="lg" len="sm"/>
          </a:ln>
        </p:spPr>
        <p:txBody>
          <a:bodyPr lIns="45720" rIns="45720">
            <a:spAutoFit/>
          </a:bodyPr>
          <a:lstStyle/>
          <a:p>
            <a:pPr algn="ctr" eaLnBrk="0" hangingPunct="0"/>
            <a:r>
              <a:rPr lang="en-US" sz="1600" dirty="0">
                <a:solidFill>
                  <a:schemeClr val="bg1"/>
                </a:solidFill>
              </a:rPr>
              <a:t>boot disk</a:t>
            </a:r>
          </a:p>
        </p:txBody>
      </p:sp>
      <p:sp>
        <p:nvSpPr>
          <p:cNvPr id="24589" name="Text Box 10"/>
          <p:cNvSpPr txBox="1">
            <a:spLocks noChangeArrowheads="1"/>
          </p:cNvSpPr>
          <p:nvPr/>
        </p:nvSpPr>
        <p:spPr bwMode="auto">
          <a:xfrm>
            <a:off x="4762500" y="5535613"/>
            <a:ext cx="1077913"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boot mirror</a:t>
            </a:r>
          </a:p>
        </p:txBody>
      </p:sp>
      <p:sp>
        <p:nvSpPr>
          <p:cNvPr id="24590" name="AutoShape 11"/>
          <p:cNvSpPr>
            <a:spLocks noChangeArrowheads="1"/>
          </p:cNvSpPr>
          <p:nvPr/>
        </p:nvSpPr>
        <p:spPr bwMode="auto">
          <a:xfrm>
            <a:off x="4919663" y="47244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591" name="AutoShape 12"/>
          <p:cNvSpPr>
            <a:spLocks noChangeArrowheads="1"/>
          </p:cNvSpPr>
          <p:nvPr/>
        </p:nvSpPr>
        <p:spPr bwMode="auto">
          <a:xfrm>
            <a:off x="6532563" y="47244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592" name="Text Box 13"/>
          <p:cNvSpPr txBox="1">
            <a:spLocks noChangeArrowheads="1"/>
          </p:cNvSpPr>
          <p:nvPr/>
        </p:nvSpPr>
        <p:spPr bwMode="auto">
          <a:xfrm>
            <a:off x="6148388" y="5948363"/>
            <a:ext cx="2725737"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cloned vg00 (active/patched)</a:t>
            </a:r>
          </a:p>
        </p:txBody>
      </p:sp>
      <p:sp>
        <p:nvSpPr>
          <p:cNvPr id="24593" name="AutoShape 14"/>
          <p:cNvSpPr>
            <a:spLocks noChangeArrowheads="1"/>
          </p:cNvSpPr>
          <p:nvPr/>
        </p:nvSpPr>
        <p:spPr bwMode="auto">
          <a:xfrm>
            <a:off x="6286500" y="4572000"/>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dirty="0"/>
          </a:p>
        </p:txBody>
      </p:sp>
      <p:sp>
        <p:nvSpPr>
          <p:cNvPr id="24594" name="Text Box 15"/>
          <p:cNvSpPr txBox="1">
            <a:spLocks noChangeArrowheads="1"/>
          </p:cNvSpPr>
          <p:nvPr/>
        </p:nvSpPr>
        <p:spPr bwMode="auto">
          <a:xfrm>
            <a:off x="6400800" y="5530850"/>
            <a:ext cx="1028700" cy="336550"/>
          </a:xfrm>
          <a:prstGeom prst="rect">
            <a:avLst/>
          </a:prstGeom>
          <a:noFill/>
          <a:ln w="28575">
            <a:noFill/>
            <a:miter lim="800000"/>
            <a:headEnd type="none" w="lg" len="sm"/>
            <a:tailEnd type="none" w="lg" len="sm"/>
          </a:ln>
        </p:spPr>
        <p:txBody>
          <a:bodyPr lIns="45720" rIns="45720">
            <a:spAutoFit/>
          </a:bodyPr>
          <a:lstStyle/>
          <a:p>
            <a:pPr algn="ctr" eaLnBrk="0" hangingPunct="0"/>
            <a:r>
              <a:rPr lang="en-US" sz="1600" dirty="0">
                <a:solidFill>
                  <a:schemeClr val="bg1"/>
                </a:solidFill>
              </a:rPr>
              <a:t>clone</a:t>
            </a:r>
            <a:r>
              <a:rPr lang="en-US" sz="1600" dirty="0"/>
              <a:t> </a:t>
            </a:r>
            <a:r>
              <a:rPr lang="en-US" sz="1600" dirty="0">
                <a:solidFill>
                  <a:schemeClr val="bg1"/>
                </a:solidFill>
              </a:rPr>
              <a:t>disk</a:t>
            </a:r>
          </a:p>
        </p:txBody>
      </p:sp>
      <p:sp>
        <p:nvSpPr>
          <p:cNvPr id="24595" name="Text Box 16"/>
          <p:cNvSpPr txBox="1">
            <a:spLocks noChangeArrowheads="1"/>
          </p:cNvSpPr>
          <p:nvPr/>
        </p:nvSpPr>
        <p:spPr bwMode="auto">
          <a:xfrm>
            <a:off x="7512050" y="5535613"/>
            <a:ext cx="1152525"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clone mirror</a:t>
            </a:r>
          </a:p>
        </p:txBody>
      </p:sp>
      <p:sp>
        <p:nvSpPr>
          <p:cNvPr id="24596" name="AutoShape 17"/>
          <p:cNvSpPr>
            <a:spLocks noChangeArrowheads="1"/>
          </p:cNvSpPr>
          <p:nvPr/>
        </p:nvSpPr>
        <p:spPr bwMode="auto">
          <a:xfrm>
            <a:off x="7705725" y="4724400"/>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597" name="Line 18"/>
          <p:cNvSpPr>
            <a:spLocks noChangeShapeType="1"/>
          </p:cNvSpPr>
          <p:nvPr/>
        </p:nvSpPr>
        <p:spPr bwMode="auto">
          <a:xfrm>
            <a:off x="3314700" y="3200400"/>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pic>
        <p:nvPicPr>
          <p:cNvPr id="24598" name="Picture 19"/>
          <p:cNvPicPr>
            <a:picLocks noChangeAspect="1" noChangeArrowheads="1"/>
          </p:cNvPicPr>
          <p:nvPr/>
        </p:nvPicPr>
        <p:blipFill>
          <a:blip r:embed="rId3" cstate="print"/>
          <a:srcRect/>
          <a:stretch>
            <a:fillRect/>
          </a:stretch>
        </p:blipFill>
        <p:spPr bwMode="auto">
          <a:xfrm>
            <a:off x="2400300" y="2590800"/>
            <a:ext cx="1014413" cy="1600200"/>
          </a:xfrm>
          <a:prstGeom prst="rect">
            <a:avLst/>
          </a:prstGeom>
          <a:noFill/>
          <a:ln w="12700">
            <a:noFill/>
            <a:miter lim="800000"/>
            <a:headEnd/>
            <a:tailEnd/>
          </a:ln>
        </p:spPr>
      </p:pic>
      <p:sp>
        <p:nvSpPr>
          <p:cNvPr id="24599" name="AutoShape 20"/>
          <p:cNvSpPr>
            <a:spLocks noChangeArrowheads="1"/>
          </p:cNvSpPr>
          <p:nvPr/>
        </p:nvSpPr>
        <p:spPr bwMode="auto">
          <a:xfrm>
            <a:off x="3865563" y="27432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600" name="Text Box 21"/>
          <p:cNvSpPr txBox="1">
            <a:spLocks noChangeArrowheads="1"/>
          </p:cNvSpPr>
          <p:nvPr/>
        </p:nvSpPr>
        <p:spPr bwMode="auto">
          <a:xfrm>
            <a:off x="4106863" y="3967163"/>
            <a:ext cx="1249362"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vg00</a:t>
            </a:r>
            <a:r>
              <a:rPr lang="en-US" sz="1600" dirty="0"/>
              <a:t> </a:t>
            </a:r>
            <a:r>
              <a:rPr lang="en-US" sz="1600" dirty="0">
                <a:solidFill>
                  <a:schemeClr val="bg1"/>
                </a:solidFill>
              </a:rPr>
              <a:t>(active)</a:t>
            </a:r>
          </a:p>
        </p:txBody>
      </p:sp>
      <p:sp>
        <p:nvSpPr>
          <p:cNvPr id="24601" name="AutoShape 22"/>
          <p:cNvSpPr>
            <a:spLocks noChangeArrowheads="1"/>
          </p:cNvSpPr>
          <p:nvPr/>
        </p:nvSpPr>
        <p:spPr bwMode="auto">
          <a:xfrm>
            <a:off x="3619500" y="2590800"/>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dirty="0"/>
          </a:p>
        </p:txBody>
      </p:sp>
      <p:sp>
        <p:nvSpPr>
          <p:cNvPr id="24602" name="Text Box 23"/>
          <p:cNvSpPr txBox="1">
            <a:spLocks noChangeArrowheads="1"/>
          </p:cNvSpPr>
          <p:nvPr/>
        </p:nvSpPr>
        <p:spPr bwMode="auto">
          <a:xfrm>
            <a:off x="3733800" y="3549650"/>
            <a:ext cx="1028700" cy="336550"/>
          </a:xfrm>
          <a:prstGeom prst="rect">
            <a:avLst/>
          </a:prstGeom>
          <a:noFill/>
          <a:ln w="28575">
            <a:noFill/>
            <a:miter lim="800000"/>
            <a:headEnd type="none" w="lg" len="sm"/>
            <a:tailEnd type="none" w="lg" len="sm"/>
          </a:ln>
        </p:spPr>
        <p:txBody>
          <a:bodyPr lIns="45720" rIns="45720">
            <a:spAutoFit/>
          </a:bodyPr>
          <a:lstStyle/>
          <a:p>
            <a:pPr algn="ctr" eaLnBrk="0" hangingPunct="0"/>
            <a:r>
              <a:rPr lang="en-US" sz="1600" dirty="0">
                <a:solidFill>
                  <a:schemeClr val="bg1"/>
                </a:solidFill>
              </a:rPr>
              <a:t>boot disk</a:t>
            </a:r>
          </a:p>
        </p:txBody>
      </p:sp>
      <p:sp>
        <p:nvSpPr>
          <p:cNvPr id="24603" name="Text Box 24"/>
          <p:cNvSpPr txBox="1">
            <a:spLocks noChangeArrowheads="1"/>
          </p:cNvSpPr>
          <p:nvPr/>
        </p:nvSpPr>
        <p:spPr bwMode="auto">
          <a:xfrm>
            <a:off x="4762500" y="3554413"/>
            <a:ext cx="1077913"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boot mirror</a:t>
            </a:r>
          </a:p>
        </p:txBody>
      </p:sp>
      <p:sp>
        <p:nvSpPr>
          <p:cNvPr id="24604" name="AutoShape 25"/>
          <p:cNvSpPr>
            <a:spLocks noChangeArrowheads="1"/>
          </p:cNvSpPr>
          <p:nvPr/>
        </p:nvSpPr>
        <p:spPr bwMode="auto">
          <a:xfrm>
            <a:off x="4919663" y="27432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605" name="AutoShape 26"/>
          <p:cNvSpPr>
            <a:spLocks noChangeArrowheads="1"/>
          </p:cNvSpPr>
          <p:nvPr/>
        </p:nvSpPr>
        <p:spPr bwMode="auto">
          <a:xfrm>
            <a:off x="6532563" y="27432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606" name="Text Box 27"/>
          <p:cNvSpPr txBox="1">
            <a:spLocks noChangeArrowheads="1"/>
          </p:cNvSpPr>
          <p:nvPr/>
        </p:nvSpPr>
        <p:spPr bwMode="auto">
          <a:xfrm>
            <a:off x="6005513" y="3967163"/>
            <a:ext cx="2887662"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cloned vg00 (inactive/patched)</a:t>
            </a:r>
          </a:p>
        </p:txBody>
      </p:sp>
      <p:sp>
        <p:nvSpPr>
          <p:cNvPr id="24607" name="AutoShape 28"/>
          <p:cNvSpPr>
            <a:spLocks noChangeArrowheads="1"/>
          </p:cNvSpPr>
          <p:nvPr/>
        </p:nvSpPr>
        <p:spPr bwMode="auto">
          <a:xfrm>
            <a:off x="6286500" y="2590800"/>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dirty="0"/>
          </a:p>
        </p:txBody>
      </p:sp>
      <p:sp>
        <p:nvSpPr>
          <p:cNvPr id="24608" name="Text Box 29"/>
          <p:cNvSpPr txBox="1">
            <a:spLocks noChangeArrowheads="1"/>
          </p:cNvSpPr>
          <p:nvPr/>
        </p:nvSpPr>
        <p:spPr bwMode="auto">
          <a:xfrm>
            <a:off x="6400800" y="3549650"/>
            <a:ext cx="1028700" cy="336550"/>
          </a:xfrm>
          <a:prstGeom prst="rect">
            <a:avLst/>
          </a:prstGeom>
          <a:noFill/>
          <a:ln w="28575">
            <a:noFill/>
            <a:miter lim="800000"/>
            <a:headEnd type="none" w="lg" len="sm"/>
            <a:tailEnd type="none" w="lg" len="sm"/>
          </a:ln>
        </p:spPr>
        <p:txBody>
          <a:bodyPr lIns="45720" rIns="45720">
            <a:spAutoFit/>
          </a:bodyPr>
          <a:lstStyle/>
          <a:p>
            <a:pPr algn="ctr" eaLnBrk="0" hangingPunct="0"/>
            <a:r>
              <a:rPr lang="en-US" sz="1600" dirty="0">
                <a:solidFill>
                  <a:schemeClr val="bg1"/>
                </a:solidFill>
              </a:rPr>
              <a:t>clone disk</a:t>
            </a:r>
          </a:p>
        </p:txBody>
      </p:sp>
      <p:sp>
        <p:nvSpPr>
          <p:cNvPr id="24609" name="Text Box 30"/>
          <p:cNvSpPr txBox="1">
            <a:spLocks noChangeArrowheads="1"/>
          </p:cNvSpPr>
          <p:nvPr/>
        </p:nvSpPr>
        <p:spPr bwMode="auto">
          <a:xfrm>
            <a:off x="7512050" y="3554413"/>
            <a:ext cx="1152525"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clone mirror</a:t>
            </a:r>
          </a:p>
        </p:txBody>
      </p:sp>
      <p:sp>
        <p:nvSpPr>
          <p:cNvPr id="24610" name="AutoShape 31"/>
          <p:cNvSpPr>
            <a:spLocks noChangeArrowheads="1"/>
          </p:cNvSpPr>
          <p:nvPr/>
        </p:nvSpPr>
        <p:spPr bwMode="auto">
          <a:xfrm>
            <a:off x="7705725" y="2743200"/>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611" name="AutoShape 32"/>
          <p:cNvSpPr>
            <a:spLocks noChangeArrowheads="1"/>
          </p:cNvSpPr>
          <p:nvPr/>
        </p:nvSpPr>
        <p:spPr bwMode="auto">
          <a:xfrm>
            <a:off x="1870075" y="3048000"/>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dirty="0"/>
          </a:p>
        </p:txBody>
      </p:sp>
      <p:sp>
        <p:nvSpPr>
          <p:cNvPr id="24612" name="Rectangle 33"/>
          <p:cNvSpPr>
            <a:spLocks noChangeArrowheads="1"/>
          </p:cNvSpPr>
          <p:nvPr/>
        </p:nvSpPr>
        <p:spPr bwMode="auto">
          <a:xfrm>
            <a:off x="542925" y="2663825"/>
            <a:ext cx="1600200" cy="13716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600" dirty="0"/>
              <a:t>Install patches</a:t>
            </a:r>
            <a:br>
              <a:rPr lang="en-US" sz="1600" dirty="0"/>
            </a:br>
            <a:r>
              <a:rPr lang="en-US" sz="1600" dirty="0"/>
              <a:t>on the clone;</a:t>
            </a:r>
            <a:br>
              <a:rPr lang="en-US" sz="1600" dirty="0"/>
            </a:br>
            <a:r>
              <a:rPr lang="en-US" sz="1600" dirty="0"/>
              <a:t>applications</a:t>
            </a:r>
            <a:br>
              <a:rPr lang="en-US" sz="1600" dirty="0"/>
            </a:br>
            <a:r>
              <a:rPr lang="en-US" sz="1600" dirty="0"/>
              <a:t>remain running</a:t>
            </a:r>
          </a:p>
        </p:txBody>
      </p:sp>
      <p:sp>
        <p:nvSpPr>
          <p:cNvPr id="24613" name="AutoShape 34"/>
          <p:cNvSpPr>
            <a:spLocks noChangeArrowheads="1"/>
          </p:cNvSpPr>
          <p:nvPr/>
        </p:nvSpPr>
        <p:spPr bwMode="auto">
          <a:xfrm>
            <a:off x="1882775" y="5029200"/>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dirty="0"/>
          </a:p>
        </p:txBody>
      </p:sp>
      <p:sp>
        <p:nvSpPr>
          <p:cNvPr id="24614" name="Rectangle 35"/>
          <p:cNvSpPr>
            <a:spLocks noChangeArrowheads="1"/>
          </p:cNvSpPr>
          <p:nvPr/>
        </p:nvSpPr>
        <p:spPr bwMode="auto">
          <a:xfrm>
            <a:off x="542925" y="4724400"/>
            <a:ext cx="1600200" cy="13716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600" dirty="0"/>
              <a:t>Activate the</a:t>
            </a:r>
            <a:br>
              <a:rPr lang="en-US" sz="1600" dirty="0"/>
            </a:br>
            <a:r>
              <a:rPr lang="en-US" sz="1600" dirty="0"/>
              <a:t>clone to make</a:t>
            </a:r>
            <a:br>
              <a:rPr lang="en-US" sz="1600" dirty="0"/>
            </a:br>
            <a:r>
              <a:rPr lang="en-US" sz="1600" dirty="0"/>
              <a:t>changes take</a:t>
            </a:r>
            <a:br>
              <a:rPr lang="en-US" sz="1600" dirty="0"/>
            </a:br>
            <a:r>
              <a:rPr lang="en-US" sz="1600" dirty="0"/>
              <a:t>effect</a:t>
            </a:r>
          </a:p>
        </p:txBody>
      </p:sp>
      <p:sp>
        <p:nvSpPr>
          <p:cNvPr id="39" name="Rectangle 38"/>
          <p:cNvSpPr/>
          <p:nvPr/>
        </p:nvSpPr>
        <p:spPr>
          <a:xfrm>
            <a:off x="512064" y="896172"/>
            <a:ext cx="8168640" cy="1429366"/>
          </a:xfrm>
          <a:prstGeom prst="rect">
            <a:avLst/>
          </a:prstGeom>
        </p:spPr>
        <p:txBody>
          <a:bodyPr wrap="square">
            <a:spAutoFit/>
          </a:bodyPr>
          <a:lstStyle/>
          <a:p>
            <a:pPr marL="228600" indent="-228600" eaLnBrk="0" hangingPunct="0">
              <a:lnSpc>
                <a:spcPct val="110000"/>
              </a:lnSpc>
              <a:buFont typeface="Arial" pitchFamily="34" charset="0"/>
              <a:buChar char="•"/>
            </a:pPr>
            <a:r>
              <a:rPr lang="en-US" sz="1600" dirty="0" smtClean="0">
                <a:solidFill>
                  <a:schemeClr val="bg1"/>
                </a:solidFill>
              </a:rPr>
              <a:t>DRD enables the administrator to create a point-in-time clone of the vg00 volume group:</a:t>
            </a:r>
          </a:p>
          <a:p>
            <a:pPr marL="576263" lvl="1" indent="-228600" eaLnBrk="0" hangingPunct="0">
              <a:lnSpc>
                <a:spcPct val="110000"/>
              </a:lnSpc>
              <a:buFontTx/>
              <a:buChar char="•"/>
            </a:pPr>
            <a:r>
              <a:rPr lang="en-US" sz="1600" dirty="0" smtClean="0">
                <a:solidFill>
                  <a:schemeClr val="bg1"/>
                </a:solidFill>
              </a:rPr>
              <a:t>Original vg00 image remains active;</a:t>
            </a:r>
          </a:p>
          <a:p>
            <a:pPr marL="576263" lvl="1" indent="-228600" eaLnBrk="0" hangingPunct="0">
              <a:lnSpc>
                <a:spcPct val="110000"/>
              </a:lnSpc>
              <a:buFontTx/>
              <a:buChar char="•"/>
            </a:pPr>
            <a:r>
              <a:rPr lang="en-US" sz="1600" dirty="0" smtClean="0">
                <a:solidFill>
                  <a:schemeClr val="bg1"/>
                </a:solidFill>
              </a:rPr>
              <a:t>Cloned vg00 image remains inactive until needed;</a:t>
            </a:r>
          </a:p>
          <a:p>
            <a:pPr marL="576263" lvl="1" indent="-228600" eaLnBrk="0" hangingPunct="0">
              <a:lnSpc>
                <a:spcPct val="110000"/>
              </a:lnSpc>
              <a:buFontTx/>
              <a:buChar char="•"/>
            </a:pPr>
            <a:r>
              <a:rPr lang="en-US" sz="1600" dirty="0" smtClean="0">
                <a:solidFill>
                  <a:schemeClr val="bg1"/>
                </a:solidFill>
              </a:rPr>
              <a:t>Unlike boot disk mirrors, DRD clones are unaffected by vg00 changes.</a:t>
            </a:r>
          </a:p>
          <a:p>
            <a:pPr marL="228600" indent="-228600" eaLnBrk="0" hangingPunct="0">
              <a:lnSpc>
                <a:spcPct val="110000"/>
              </a:lnSpc>
              <a:buFont typeface="Arial" pitchFamily="34" charset="0"/>
              <a:buChar char="•"/>
            </a:pPr>
            <a:r>
              <a:rPr lang="en-US" sz="1600" dirty="0" smtClean="0">
                <a:solidFill>
                  <a:schemeClr val="bg1"/>
                </a:solidFill>
              </a:rPr>
              <a:t>DRD is an optional, free product on the 11i v2 and v3 application media.</a:t>
            </a:r>
          </a:p>
        </p:txBody>
      </p:sp>
      <p:sp>
        <p:nvSpPr>
          <p:cNvPr id="43"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17</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54" name="Rectangle 42"/>
          <p:cNvSpPr>
            <a:spLocks noGrp="1" noChangeArrowheads="1"/>
          </p:cNvSpPr>
          <p:nvPr>
            <p:ph type="title"/>
          </p:nvPr>
        </p:nvSpPr>
        <p:spPr>
          <a:xfrm>
            <a:off x="428625" y="114300"/>
            <a:ext cx="8386191" cy="1031748"/>
          </a:xfrm>
        </p:spPr>
        <p:txBody>
          <a:bodyPr/>
          <a:lstStyle/>
          <a:p>
            <a:r>
              <a:rPr lang="en-US" sz="3200" dirty="0" smtClean="0">
                <a:solidFill>
                  <a:schemeClr val="bg1"/>
                </a:solidFill>
              </a:rPr>
              <a:t>DRD Clones Minimize Unplanned Downtime</a:t>
            </a:r>
          </a:p>
        </p:txBody>
      </p:sp>
      <p:sp>
        <p:nvSpPr>
          <p:cNvPr id="243755" name="Line 2"/>
          <p:cNvSpPr>
            <a:spLocks noChangeShapeType="1"/>
          </p:cNvSpPr>
          <p:nvPr/>
        </p:nvSpPr>
        <p:spPr bwMode="auto">
          <a:xfrm>
            <a:off x="3300413" y="5260975"/>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pic>
        <p:nvPicPr>
          <p:cNvPr id="243757" name="Picture 5"/>
          <p:cNvPicPr>
            <a:picLocks noChangeAspect="1" noChangeArrowheads="1"/>
          </p:cNvPicPr>
          <p:nvPr/>
        </p:nvPicPr>
        <p:blipFill>
          <a:blip r:embed="rId3" cstate="print"/>
          <a:srcRect/>
          <a:stretch>
            <a:fillRect/>
          </a:stretch>
        </p:blipFill>
        <p:spPr bwMode="auto">
          <a:xfrm>
            <a:off x="2386013" y="4651375"/>
            <a:ext cx="1014412" cy="1600200"/>
          </a:xfrm>
          <a:prstGeom prst="rect">
            <a:avLst/>
          </a:prstGeom>
          <a:noFill/>
          <a:ln w="12700">
            <a:noFill/>
            <a:miter lim="800000"/>
            <a:headEnd/>
            <a:tailEnd/>
          </a:ln>
        </p:spPr>
      </p:pic>
      <p:sp>
        <p:nvSpPr>
          <p:cNvPr id="243758" name="AutoShape 6"/>
          <p:cNvSpPr>
            <a:spLocks noChangeArrowheads="1"/>
          </p:cNvSpPr>
          <p:nvPr/>
        </p:nvSpPr>
        <p:spPr bwMode="auto">
          <a:xfrm>
            <a:off x="3851275" y="48037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59" name="Text Box 7"/>
          <p:cNvSpPr txBox="1">
            <a:spLocks noChangeArrowheads="1"/>
          </p:cNvSpPr>
          <p:nvPr/>
        </p:nvSpPr>
        <p:spPr bwMode="auto">
          <a:xfrm>
            <a:off x="3458036" y="6043613"/>
            <a:ext cx="2531142"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original vg00 (unusable)</a:t>
            </a:r>
          </a:p>
        </p:txBody>
      </p:sp>
      <p:sp>
        <p:nvSpPr>
          <p:cNvPr id="243760" name="AutoShape 8"/>
          <p:cNvSpPr>
            <a:spLocks noChangeArrowheads="1"/>
          </p:cNvSpPr>
          <p:nvPr/>
        </p:nvSpPr>
        <p:spPr bwMode="auto">
          <a:xfrm>
            <a:off x="3605213" y="4651375"/>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3761" name="Text Box 9"/>
          <p:cNvSpPr txBox="1">
            <a:spLocks noChangeArrowheads="1"/>
          </p:cNvSpPr>
          <p:nvPr/>
        </p:nvSpPr>
        <p:spPr bwMode="auto">
          <a:xfrm>
            <a:off x="3719513" y="5610225"/>
            <a:ext cx="1028700" cy="369332"/>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boot disk</a:t>
            </a:r>
          </a:p>
        </p:txBody>
      </p:sp>
      <p:sp>
        <p:nvSpPr>
          <p:cNvPr id="243762" name="Text Box 10"/>
          <p:cNvSpPr txBox="1">
            <a:spLocks noChangeArrowheads="1"/>
          </p:cNvSpPr>
          <p:nvPr/>
        </p:nvSpPr>
        <p:spPr bwMode="auto">
          <a:xfrm>
            <a:off x="4687999" y="5614988"/>
            <a:ext cx="1198341"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boot mirror</a:t>
            </a:r>
          </a:p>
        </p:txBody>
      </p:sp>
      <p:sp>
        <p:nvSpPr>
          <p:cNvPr id="243763" name="AutoShape 11"/>
          <p:cNvSpPr>
            <a:spLocks noChangeArrowheads="1"/>
          </p:cNvSpPr>
          <p:nvPr/>
        </p:nvSpPr>
        <p:spPr bwMode="auto">
          <a:xfrm>
            <a:off x="4905375" y="48037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64" name="AutoShape 12"/>
          <p:cNvSpPr>
            <a:spLocks noChangeArrowheads="1"/>
          </p:cNvSpPr>
          <p:nvPr/>
        </p:nvSpPr>
        <p:spPr bwMode="auto">
          <a:xfrm>
            <a:off x="6518275" y="48037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65" name="Text Box 13"/>
          <p:cNvSpPr txBox="1">
            <a:spLocks noChangeArrowheads="1"/>
          </p:cNvSpPr>
          <p:nvPr/>
        </p:nvSpPr>
        <p:spPr bwMode="auto">
          <a:xfrm>
            <a:off x="6329852" y="6043613"/>
            <a:ext cx="2124685"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cloned vg00 (active)</a:t>
            </a:r>
          </a:p>
        </p:txBody>
      </p:sp>
      <p:sp>
        <p:nvSpPr>
          <p:cNvPr id="243766" name="AutoShape 14"/>
          <p:cNvSpPr>
            <a:spLocks noChangeArrowheads="1"/>
          </p:cNvSpPr>
          <p:nvPr/>
        </p:nvSpPr>
        <p:spPr bwMode="auto">
          <a:xfrm>
            <a:off x="6272213" y="4651375"/>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3767" name="Text Box 15"/>
          <p:cNvSpPr txBox="1">
            <a:spLocks noChangeArrowheads="1"/>
          </p:cNvSpPr>
          <p:nvPr/>
        </p:nvSpPr>
        <p:spPr bwMode="auto">
          <a:xfrm>
            <a:off x="6386513" y="5610225"/>
            <a:ext cx="1028700" cy="646331"/>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clone disk</a:t>
            </a:r>
          </a:p>
        </p:txBody>
      </p:sp>
      <p:sp>
        <p:nvSpPr>
          <p:cNvPr id="243768" name="Text Box 16"/>
          <p:cNvSpPr txBox="1">
            <a:spLocks noChangeArrowheads="1"/>
          </p:cNvSpPr>
          <p:nvPr/>
        </p:nvSpPr>
        <p:spPr bwMode="auto">
          <a:xfrm>
            <a:off x="7433786" y="5614988"/>
            <a:ext cx="1280480"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 mirror</a:t>
            </a:r>
          </a:p>
        </p:txBody>
      </p:sp>
      <p:sp>
        <p:nvSpPr>
          <p:cNvPr id="243769" name="AutoShape 17"/>
          <p:cNvSpPr>
            <a:spLocks noChangeArrowheads="1"/>
          </p:cNvSpPr>
          <p:nvPr/>
        </p:nvSpPr>
        <p:spPr bwMode="auto">
          <a:xfrm>
            <a:off x="7691438" y="4803775"/>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70" name="Line 18"/>
          <p:cNvSpPr>
            <a:spLocks noChangeShapeType="1"/>
          </p:cNvSpPr>
          <p:nvPr/>
        </p:nvSpPr>
        <p:spPr bwMode="auto">
          <a:xfrm>
            <a:off x="3300413" y="3279775"/>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pic>
        <p:nvPicPr>
          <p:cNvPr id="243771" name="Picture 19"/>
          <p:cNvPicPr>
            <a:picLocks noChangeAspect="1" noChangeArrowheads="1"/>
          </p:cNvPicPr>
          <p:nvPr/>
        </p:nvPicPr>
        <p:blipFill>
          <a:blip r:embed="rId3" cstate="print"/>
          <a:srcRect/>
          <a:stretch>
            <a:fillRect/>
          </a:stretch>
        </p:blipFill>
        <p:spPr bwMode="auto">
          <a:xfrm>
            <a:off x="2386013" y="2670175"/>
            <a:ext cx="1014412" cy="1600200"/>
          </a:xfrm>
          <a:prstGeom prst="rect">
            <a:avLst/>
          </a:prstGeom>
          <a:noFill/>
          <a:ln w="12700">
            <a:noFill/>
            <a:miter lim="800000"/>
            <a:headEnd/>
            <a:tailEnd/>
          </a:ln>
        </p:spPr>
      </p:pic>
      <p:sp>
        <p:nvSpPr>
          <p:cNvPr id="243772" name="AutoShape 20"/>
          <p:cNvSpPr>
            <a:spLocks noChangeArrowheads="1"/>
          </p:cNvSpPr>
          <p:nvPr/>
        </p:nvSpPr>
        <p:spPr bwMode="auto">
          <a:xfrm>
            <a:off x="3851275" y="28225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73" name="Text Box 21"/>
          <p:cNvSpPr txBox="1">
            <a:spLocks noChangeArrowheads="1"/>
          </p:cNvSpPr>
          <p:nvPr/>
        </p:nvSpPr>
        <p:spPr bwMode="auto">
          <a:xfrm>
            <a:off x="3456448" y="4043363"/>
            <a:ext cx="2531142"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original vg00 (unusable)</a:t>
            </a:r>
          </a:p>
        </p:txBody>
      </p:sp>
      <p:sp>
        <p:nvSpPr>
          <p:cNvPr id="243774" name="AutoShape 22"/>
          <p:cNvSpPr>
            <a:spLocks noChangeArrowheads="1"/>
          </p:cNvSpPr>
          <p:nvPr/>
        </p:nvSpPr>
        <p:spPr bwMode="auto">
          <a:xfrm>
            <a:off x="3605213" y="2670175"/>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3775" name="Text Box 23"/>
          <p:cNvSpPr txBox="1">
            <a:spLocks noChangeArrowheads="1"/>
          </p:cNvSpPr>
          <p:nvPr/>
        </p:nvSpPr>
        <p:spPr bwMode="auto">
          <a:xfrm>
            <a:off x="3719513" y="3629025"/>
            <a:ext cx="1028700" cy="369332"/>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boot disk</a:t>
            </a:r>
          </a:p>
        </p:txBody>
      </p:sp>
      <p:sp>
        <p:nvSpPr>
          <p:cNvPr id="243776" name="Text Box 24"/>
          <p:cNvSpPr txBox="1">
            <a:spLocks noChangeArrowheads="1"/>
          </p:cNvSpPr>
          <p:nvPr/>
        </p:nvSpPr>
        <p:spPr bwMode="auto">
          <a:xfrm>
            <a:off x="4687999" y="3633788"/>
            <a:ext cx="1198341"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boot mirror</a:t>
            </a:r>
          </a:p>
        </p:txBody>
      </p:sp>
      <p:sp>
        <p:nvSpPr>
          <p:cNvPr id="243777" name="AutoShape 25"/>
          <p:cNvSpPr>
            <a:spLocks noChangeArrowheads="1"/>
          </p:cNvSpPr>
          <p:nvPr/>
        </p:nvSpPr>
        <p:spPr bwMode="auto">
          <a:xfrm>
            <a:off x="4905375" y="28225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78" name="AutoShape 26"/>
          <p:cNvSpPr>
            <a:spLocks noChangeArrowheads="1"/>
          </p:cNvSpPr>
          <p:nvPr/>
        </p:nvSpPr>
        <p:spPr bwMode="auto">
          <a:xfrm>
            <a:off x="6518275" y="28225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79" name="Text Box 27"/>
          <p:cNvSpPr txBox="1">
            <a:spLocks noChangeArrowheads="1"/>
          </p:cNvSpPr>
          <p:nvPr/>
        </p:nvSpPr>
        <p:spPr bwMode="auto">
          <a:xfrm>
            <a:off x="6239274" y="4043363"/>
            <a:ext cx="2307428"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cloned vg00 (inactive)</a:t>
            </a:r>
          </a:p>
        </p:txBody>
      </p:sp>
      <p:sp>
        <p:nvSpPr>
          <p:cNvPr id="243780" name="AutoShape 28"/>
          <p:cNvSpPr>
            <a:spLocks noChangeArrowheads="1"/>
          </p:cNvSpPr>
          <p:nvPr/>
        </p:nvSpPr>
        <p:spPr bwMode="auto">
          <a:xfrm>
            <a:off x="6272213" y="2670175"/>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3781" name="Text Box 29"/>
          <p:cNvSpPr txBox="1">
            <a:spLocks noChangeArrowheads="1"/>
          </p:cNvSpPr>
          <p:nvPr/>
        </p:nvSpPr>
        <p:spPr bwMode="auto">
          <a:xfrm>
            <a:off x="6386513" y="3629025"/>
            <a:ext cx="1028700" cy="646331"/>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clone disk</a:t>
            </a:r>
          </a:p>
        </p:txBody>
      </p:sp>
      <p:sp>
        <p:nvSpPr>
          <p:cNvPr id="243782" name="Text Box 30"/>
          <p:cNvSpPr txBox="1">
            <a:spLocks noChangeArrowheads="1"/>
          </p:cNvSpPr>
          <p:nvPr/>
        </p:nvSpPr>
        <p:spPr bwMode="auto">
          <a:xfrm>
            <a:off x="7433786" y="3633788"/>
            <a:ext cx="1280480"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 mirror</a:t>
            </a:r>
          </a:p>
        </p:txBody>
      </p:sp>
      <p:sp>
        <p:nvSpPr>
          <p:cNvPr id="243783" name="AutoShape 31"/>
          <p:cNvSpPr>
            <a:spLocks noChangeArrowheads="1"/>
          </p:cNvSpPr>
          <p:nvPr/>
        </p:nvSpPr>
        <p:spPr bwMode="auto">
          <a:xfrm>
            <a:off x="7691438" y="2822575"/>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pic>
        <p:nvPicPr>
          <p:cNvPr id="243784" name="Picture 32" descr="CARTE374"/>
          <p:cNvPicPr preferRelativeResize="0">
            <a:picLocks noChangeAspect="1" noChangeArrowheads="1"/>
          </p:cNvPicPr>
          <p:nvPr/>
        </p:nvPicPr>
        <p:blipFill>
          <a:blip r:embed="rId4" cstate="print"/>
          <a:srcRect/>
          <a:stretch>
            <a:fillRect/>
          </a:stretch>
        </p:blipFill>
        <p:spPr bwMode="auto">
          <a:xfrm>
            <a:off x="3767138" y="2822575"/>
            <a:ext cx="904875" cy="606425"/>
          </a:xfrm>
          <a:prstGeom prst="rect">
            <a:avLst/>
          </a:prstGeom>
          <a:noFill/>
          <a:ln w="9525">
            <a:noFill/>
            <a:miter lim="800000"/>
            <a:headEnd/>
            <a:tailEnd/>
          </a:ln>
        </p:spPr>
      </p:pic>
      <p:pic>
        <p:nvPicPr>
          <p:cNvPr id="243785" name="Picture 33" descr="CARTE374"/>
          <p:cNvPicPr preferRelativeResize="0">
            <a:picLocks noChangeAspect="1" noChangeArrowheads="1"/>
          </p:cNvPicPr>
          <p:nvPr/>
        </p:nvPicPr>
        <p:blipFill>
          <a:blip r:embed="rId5" cstate="print"/>
          <a:srcRect/>
          <a:stretch>
            <a:fillRect/>
          </a:stretch>
        </p:blipFill>
        <p:spPr bwMode="auto">
          <a:xfrm>
            <a:off x="4833938" y="2822575"/>
            <a:ext cx="904875" cy="606425"/>
          </a:xfrm>
          <a:prstGeom prst="rect">
            <a:avLst/>
          </a:prstGeom>
          <a:noFill/>
          <a:ln w="9525">
            <a:noFill/>
            <a:miter lim="800000"/>
            <a:headEnd/>
            <a:tailEnd/>
          </a:ln>
        </p:spPr>
      </p:pic>
      <p:pic>
        <p:nvPicPr>
          <p:cNvPr id="243786" name="Picture 34" descr="CARTE374"/>
          <p:cNvPicPr preferRelativeResize="0">
            <a:picLocks noChangeAspect="1" noChangeArrowheads="1"/>
          </p:cNvPicPr>
          <p:nvPr/>
        </p:nvPicPr>
        <p:blipFill>
          <a:blip r:embed="rId6" cstate="print"/>
          <a:srcRect/>
          <a:stretch>
            <a:fillRect/>
          </a:stretch>
        </p:blipFill>
        <p:spPr bwMode="auto">
          <a:xfrm>
            <a:off x="3757613" y="4806950"/>
            <a:ext cx="904875" cy="606425"/>
          </a:xfrm>
          <a:prstGeom prst="rect">
            <a:avLst/>
          </a:prstGeom>
          <a:noFill/>
          <a:ln w="9525">
            <a:noFill/>
            <a:miter lim="800000"/>
            <a:headEnd/>
            <a:tailEnd/>
          </a:ln>
        </p:spPr>
      </p:pic>
      <p:pic>
        <p:nvPicPr>
          <p:cNvPr id="243787" name="Picture 35" descr="CARTE374"/>
          <p:cNvPicPr preferRelativeResize="0">
            <a:picLocks noChangeAspect="1" noChangeArrowheads="1"/>
          </p:cNvPicPr>
          <p:nvPr/>
        </p:nvPicPr>
        <p:blipFill>
          <a:blip r:embed="rId7" cstate="print"/>
          <a:srcRect/>
          <a:stretch>
            <a:fillRect/>
          </a:stretch>
        </p:blipFill>
        <p:spPr bwMode="auto">
          <a:xfrm>
            <a:off x="4824413" y="4806950"/>
            <a:ext cx="904875" cy="606425"/>
          </a:xfrm>
          <a:prstGeom prst="rect">
            <a:avLst/>
          </a:prstGeom>
          <a:noFill/>
          <a:ln w="9525">
            <a:noFill/>
            <a:miter lim="800000"/>
            <a:headEnd/>
            <a:tailEnd/>
          </a:ln>
        </p:spPr>
      </p:pic>
      <p:sp>
        <p:nvSpPr>
          <p:cNvPr id="243788" name="AutoShape 36"/>
          <p:cNvSpPr>
            <a:spLocks noChangeArrowheads="1"/>
          </p:cNvSpPr>
          <p:nvPr/>
        </p:nvSpPr>
        <p:spPr bwMode="auto">
          <a:xfrm>
            <a:off x="1793875" y="3022600"/>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sz="1800" dirty="0"/>
          </a:p>
        </p:txBody>
      </p:sp>
      <p:sp>
        <p:nvSpPr>
          <p:cNvPr id="243789" name="Rectangle 37"/>
          <p:cNvSpPr>
            <a:spLocks noChangeArrowheads="1"/>
          </p:cNvSpPr>
          <p:nvPr/>
        </p:nvSpPr>
        <p:spPr bwMode="auto">
          <a:xfrm>
            <a:off x="565150" y="2870200"/>
            <a:ext cx="1508125" cy="102235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dirty="0"/>
              <a:t>Original</a:t>
            </a:r>
            <a:br>
              <a:rPr lang="en-US" dirty="0"/>
            </a:br>
            <a:r>
              <a:rPr lang="en-US" dirty="0"/>
              <a:t>boot VG is</a:t>
            </a:r>
            <a:br>
              <a:rPr lang="en-US" dirty="0"/>
            </a:br>
            <a:r>
              <a:rPr lang="en-US" dirty="0"/>
              <a:t>corrupted</a:t>
            </a:r>
          </a:p>
        </p:txBody>
      </p:sp>
      <p:sp>
        <p:nvSpPr>
          <p:cNvPr id="243790" name="AutoShape 38"/>
          <p:cNvSpPr>
            <a:spLocks noChangeArrowheads="1"/>
          </p:cNvSpPr>
          <p:nvPr/>
        </p:nvSpPr>
        <p:spPr bwMode="auto">
          <a:xfrm>
            <a:off x="1806575" y="5057775"/>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sz="1800" dirty="0"/>
          </a:p>
        </p:txBody>
      </p:sp>
      <p:sp>
        <p:nvSpPr>
          <p:cNvPr id="243791" name="Rectangle 39"/>
          <p:cNvSpPr>
            <a:spLocks noChangeArrowheads="1"/>
          </p:cNvSpPr>
          <p:nvPr/>
        </p:nvSpPr>
        <p:spPr bwMode="auto">
          <a:xfrm>
            <a:off x="565150" y="4905375"/>
            <a:ext cx="1508125" cy="102235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dirty="0"/>
              <a:t>A</a:t>
            </a:r>
            <a:r>
              <a:rPr lang="en-US" dirty="0" smtClean="0"/>
              <a:t>ctivate</a:t>
            </a:r>
            <a:r>
              <a:rPr lang="en-US" dirty="0"/>
              <a:t/>
            </a:r>
            <a:br>
              <a:rPr lang="en-US" dirty="0"/>
            </a:br>
            <a:r>
              <a:rPr lang="en-US" dirty="0"/>
              <a:t>the clone!</a:t>
            </a:r>
          </a:p>
        </p:txBody>
      </p:sp>
      <p:sp>
        <p:nvSpPr>
          <p:cNvPr id="40" name="Rectangle 39"/>
          <p:cNvSpPr/>
          <p:nvPr/>
        </p:nvSpPr>
        <p:spPr>
          <a:xfrm>
            <a:off x="609600" y="1176385"/>
            <a:ext cx="8022336" cy="1311128"/>
          </a:xfrm>
          <a:prstGeom prst="rect">
            <a:avLst/>
          </a:prstGeom>
        </p:spPr>
        <p:txBody>
          <a:bodyPr wrap="square">
            <a:spAutoFit/>
          </a:bodyPr>
          <a:lstStyle/>
          <a:p>
            <a:pPr marL="228600" indent="-228600" eaLnBrk="0" hangingPunct="0">
              <a:lnSpc>
                <a:spcPct val="110000"/>
              </a:lnSpc>
              <a:buFontTx/>
              <a:buChar char="•"/>
            </a:pPr>
            <a:r>
              <a:rPr lang="en-US" dirty="0" smtClean="0">
                <a:solidFill>
                  <a:schemeClr val="bg1"/>
                </a:solidFill>
              </a:rPr>
              <a:t>Without DRD: In case of O/S mis-configuration, it may be necessary to restore from tape.</a:t>
            </a:r>
          </a:p>
          <a:p>
            <a:pPr marL="228600" indent="-228600" eaLnBrk="0" hangingPunct="0">
              <a:lnSpc>
                <a:spcPct val="110000"/>
              </a:lnSpc>
              <a:buFontTx/>
              <a:buChar char="•"/>
            </a:pPr>
            <a:r>
              <a:rPr lang="en-US" dirty="0" smtClean="0">
                <a:solidFill>
                  <a:schemeClr val="bg1"/>
                </a:solidFill>
              </a:rPr>
              <a:t>With DRD: In case of O/S mis-configuration, simply activate and boot the clone.</a:t>
            </a:r>
            <a:endParaRPr lang="en-US" dirty="0">
              <a:solidFill>
                <a:schemeClr val="bg1"/>
              </a:solidFill>
            </a:endParaRPr>
          </a:p>
        </p:txBody>
      </p:sp>
      <p:sp>
        <p:nvSpPr>
          <p:cNvPr id="44"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18</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74" name="Rectangle 38"/>
          <p:cNvSpPr>
            <a:spLocks noGrp="1" noChangeArrowheads="1"/>
          </p:cNvSpPr>
          <p:nvPr>
            <p:ph type="title"/>
          </p:nvPr>
        </p:nvSpPr>
        <p:spPr>
          <a:xfrm>
            <a:off x="428625" y="114300"/>
            <a:ext cx="8520303" cy="934212"/>
          </a:xfrm>
        </p:spPr>
        <p:txBody>
          <a:bodyPr/>
          <a:lstStyle/>
          <a:p>
            <a:r>
              <a:rPr lang="en-US" sz="3200" dirty="0" smtClean="0">
                <a:solidFill>
                  <a:schemeClr val="bg1"/>
                </a:solidFill>
              </a:rPr>
              <a:t>DRD Clones Minimize Planned Downtime</a:t>
            </a:r>
          </a:p>
        </p:txBody>
      </p:sp>
      <p:sp>
        <p:nvSpPr>
          <p:cNvPr id="244775" name="Line 2"/>
          <p:cNvSpPr>
            <a:spLocks noChangeShapeType="1"/>
          </p:cNvSpPr>
          <p:nvPr/>
        </p:nvSpPr>
        <p:spPr bwMode="auto">
          <a:xfrm>
            <a:off x="3282950" y="5268913"/>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pic>
        <p:nvPicPr>
          <p:cNvPr id="244777" name="Picture 5"/>
          <p:cNvPicPr>
            <a:picLocks noChangeAspect="1" noChangeArrowheads="1"/>
          </p:cNvPicPr>
          <p:nvPr/>
        </p:nvPicPr>
        <p:blipFill>
          <a:blip r:embed="rId3" cstate="print"/>
          <a:srcRect/>
          <a:stretch>
            <a:fillRect/>
          </a:stretch>
        </p:blipFill>
        <p:spPr bwMode="auto">
          <a:xfrm>
            <a:off x="2368550" y="4659313"/>
            <a:ext cx="1014413" cy="1600200"/>
          </a:xfrm>
          <a:prstGeom prst="rect">
            <a:avLst/>
          </a:prstGeom>
          <a:noFill/>
          <a:ln w="12700">
            <a:noFill/>
            <a:miter lim="800000"/>
            <a:headEnd/>
            <a:tailEnd/>
          </a:ln>
        </p:spPr>
      </p:pic>
      <p:sp>
        <p:nvSpPr>
          <p:cNvPr id="244778" name="AutoShape 6"/>
          <p:cNvSpPr>
            <a:spLocks noChangeArrowheads="1"/>
          </p:cNvSpPr>
          <p:nvPr/>
        </p:nvSpPr>
        <p:spPr bwMode="auto">
          <a:xfrm>
            <a:off x="3833813" y="48117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79" name="Text Box 7"/>
          <p:cNvSpPr txBox="1">
            <a:spLocks noChangeArrowheads="1"/>
          </p:cNvSpPr>
          <p:nvPr/>
        </p:nvSpPr>
        <p:spPr bwMode="auto">
          <a:xfrm>
            <a:off x="3911196" y="6035675"/>
            <a:ext cx="1574021"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vg00 (inactive)</a:t>
            </a:r>
          </a:p>
        </p:txBody>
      </p:sp>
      <p:sp>
        <p:nvSpPr>
          <p:cNvPr id="244780" name="AutoShape 8"/>
          <p:cNvSpPr>
            <a:spLocks noChangeArrowheads="1"/>
          </p:cNvSpPr>
          <p:nvPr/>
        </p:nvSpPr>
        <p:spPr bwMode="auto">
          <a:xfrm>
            <a:off x="3587750" y="4659313"/>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4781" name="Text Box 9"/>
          <p:cNvSpPr txBox="1">
            <a:spLocks noChangeArrowheads="1"/>
          </p:cNvSpPr>
          <p:nvPr/>
        </p:nvSpPr>
        <p:spPr bwMode="auto">
          <a:xfrm>
            <a:off x="3702050" y="5618163"/>
            <a:ext cx="1028700" cy="369332"/>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boot disk</a:t>
            </a:r>
          </a:p>
        </p:txBody>
      </p:sp>
      <p:sp>
        <p:nvSpPr>
          <p:cNvPr id="244782" name="Text Box 10"/>
          <p:cNvSpPr txBox="1">
            <a:spLocks noChangeArrowheads="1"/>
          </p:cNvSpPr>
          <p:nvPr/>
        </p:nvSpPr>
        <p:spPr bwMode="auto">
          <a:xfrm>
            <a:off x="4670536" y="5622925"/>
            <a:ext cx="1198341"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boot mirror</a:t>
            </a:r>
          </a:p>
        </p:txBody>
      </p:sp>
      <p:sp>
        <p:nvSpPr>
          <p:cNvPr id="244783" name="AutoShape 11"/>
          <p:cNvSpPr>
            <a:spLocks noChangeArrowheads="1"/>
          </p:cNvSpPr>
          <p:nvPr/>
        </p:nvSpPr>
        <p:spPr bwMode="auto">
          <a:xfrm>
            <a:off x="4887913" y="48117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84" name="AutoShape 12"/>
          <p:cNvSpPr>
            <a:spLocks noChangeArrowheads="1"/>
          </p:cNvSpPr>
          <p:nvPr/>
        </p:nvSpPr>
        <p:spPr bwMode="auto">
          <a:xfrm>
            <a:off x="6500813" y="48117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85" name="Text Box 13"/>
          <p:cNvSpPr txBox="1">
            <a:spLocks noChangeArrowheads="1"/>
          </p:cNvSpPr>
          <p:nvPr/>
        </p:nvSpPr>
        <p:spPr bwMode="auto">
          <a:xfrm>
            <a:off x="5949576" y="6035675"/>
            <a:ext cx="3058273"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cloned vg00 (active/patched)</a:t>
            </a:r>
          </a:p>
        </p:txBody>
      </p:sp>
      <p:sp>
        <p:nvSpPr>
          <p:cNvPr id="244786" name="AutoShape 14"/>
          <p:cNvSpPr>
            <a:spLocks noChangeArrowheads="1"/>
          </p:cNvSpPr>
          <p:nvPr/>
        </p:nvSpPr>
        <p:spPr bwMode="auto">
          <a:xfrm>
            <a:off x="6254750" y="4659313"/>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4787" name="Text Box 15"/>
          <p:cNvSpPr txBox="1">
            <a:spLocks noChangeArrowheads="1"/>
          </p:cNvSpPr>
          <p:nvPr/>
        </p:nvSpPr>
        <p:spPr bwMode="auto">
          <a:xfrm>
            <a:off x="6369050" y="5618163"/>
            <a:ext cx="1028700" cy="646331"/>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clone disk</a:t>
            </a:r>
          </a:p>
        </p:txBody>
      </p:sp>
      <p:sp>
        <p:nvSpPr>
          <p:cNvPr id="244788" name="Text Box 16"/>
          <p:cNvSpPr txBox="1">
            <a:spLocks noChangeArrowheads="1"/>
          </p:cNvSpPr>
          <p:nvPr/>
        </p:nvSpPr>
        <p:spPr bwMode="auto">
          <a:xfrm>
            <a:off x="7416323" y="5622925"/>
            <a:ext cx="1280480"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 mirror</a:t>
            </a:r>
          </a:p>
        </p:txBody>
      </p:sp>
      <p:sp>
        <p:nvSpPr>
          <p:cNvPr id="244789" name="AutoShape 17"/>
          <p:cNvSpPr>
            <a:spLocks noChangeArrowheads="1"/>
          </p:cNvSpPr>
          <p:nvPr/>
        </p:nvSpPr>
        <p:spPr bwMode="auto">
          <a:xfrm>
            <a:off x="7673975" y="4811713"/>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90" name="Line 18"/>
          <p:cNvSpPr>
            <a:spLocks noChangeShapeType="1"/>
          </p:cNvSpPr>
          <p:nvPr/>
        </p:nvSpPr>
        <p:spPr bwMode="auto">
          <a:xfrm>
            <a:off x="3282950" y="3287713"/>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pic>
        <p:nvPicPr>
          <p:cNvPr id="244791" name="Picture 19"/>
          <p:cNvPicPr>
            <a:picLocks noChangeAspect="1" noChangeArrowheads="1"/>
          </p:cNvPicPr>
          <p:nvPr/>
        </p:nvPicPr>
        <p:blipFill>
          <a:blip r:embed="rId3" cstate="print"/>
          <a:srcRect/>
          <a:stretch>
            <a:fillRect/>
          </a:stretch>
        </p:blipFill>
        <p:spPr bwMode="auto">
          <a:xfrm>
            <a:off x="2368550" y="2678113"/>
            <a:ext cx="1014413" cy="1600200"/>
          </a:xfrm>
          <a:prstGeom prst="rect">
            <a:avLst/>
          </a:prstGeom>
          <a:noFill/>
          <a:ln w="12700">
            <a:noFill/>
            <a:miter lim="800000"/>
            <a:headEnd/>
            <a:tailEnd/>
          </a:ln>
        </p:spPr>
      </p:pic>
      <p:sp>
        <p:nvSpPr>
          <p:cNvPr id="244792" name="AutoShape 20"/>
          <p:cNvSpPr>
            <a:spLocks noChangeArrowheads="1"/>
          </p:cNvSpPr>
          <p:nvPr/>
        </p:nvSpPr>
        <p:spPr bwMode="auto">
          <a:xfrm>
            <a:off x="3833813" y="28305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93" name="Text Box 21"/>
          <p:cNvSpPr txBox="1">
            <a:spLocks noChangeArrowheads="1"/>
          </p:cNvSpPr>
          <p:nvPr/>
        </p:nvSpPr>
        <p:spPr bwMode="auto">
          <a:xfrm>
            <a:off x="4004155" y="4054475"/>
            <a:ext cx="1391278"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vg00 (active)</a:t>
            </a:r>
          </a:p>
        </p:txBody>
      </p:sp>
      <p:sp>
        <p:nvSpPr>
          <p:cNvPr id="244794" name="AutoShape 22"/>
          <p:cNvSpPr>
            <a:spLocks noChangeArrowheads="1"/>
          </p:cNvSpPr>
          <p:nvPr/>
        </p:nvSpPr>
        <p:spPr bwMode="auto">
          <a:xfrm>
            <a:off x="3587750" y="2678113"/>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4795" name="Text Box 23"/>
          <p:cNvSpPr txBox="1">
            <a:spLocks noChangeArrowheads="1"/>
          </p:cNvSpPr>
          <p:nvPr/>
        </p:nvSpPr>
        <p:spPr bwMode="auto">
          <a:xfrm>
            <a:off x="3702050" y="3636963"/>
            <a:ext cx="1028700" cy="369332"/>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boot disk</a:t>
            </a:r>
          </a:p>
        </p:txBody>
      </p:sp>
      <p:sp>
        <p:nvSpPr>
          <p:cNvPr id="244796" name="Text Box 24"/>
          <p:cNvSpPr txBox="1">
            <a:spLocks noChangeArrowheads="1"/>
          </p:cNvSpPr>
          <p:nvPr/>
        </p:nvSpPr>
        <p:spPr bwMode="auto">
          <a:xfrm>
            <a:off x="4670536" y="3641725"/>
            <a:ext cx="1198341"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boot mirror</a:t>
            </a:r>
          </a:p>
        </p:txBody>
      </p:sp>
      <p:sp>
        <p:nvSpPr>
          <p:cNvPr id="244797" name="AutoShape 25"/>
          <p:cNvSpPr>
            <a:spLocks noChangeArrowheads="1"/>
          </p:cNvSpPr>
          <p:nvPr/>
        </p:nvSpPr>
        <p:spPr bwMode="auto">
          <a:xfrm>
            <a:off x="4887913" y="28305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98" name="AutoShape 26"/>
          <p:cNvSpPr>
            <a:spLocks noChangeArrowheads="1"/>
          </p:cNvSpPr>
          <p:nvPr/>
        </p:nvSpPr>
        <p:spPr bwMode="auto">
          <a:xfrm>
            <a:off x="6500813" y="28305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99" name="Text Box 27"/>
          <p:cNvSpPr txBox="1">
            <a:spLocks noChangeArrowheads="1"/>
          </p:cNvSpPr>
          <p:nvPr/>
        </p:nvSpPr>
        <p:spPr bwMode="auto">
          <a:xfrm>
            <a:off x="5797086" y="4054475"/>
            <a:ext cx="3241016"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cloned vg00 (inactive/patched)</a:t>
            </a:r>
          </a:p>
        </p:txBody>
      </p:sp>
      <p:sp>
        <p:nvSpPr>
          <p:cNvPr id="244800" name="AutoShape 28"/>
          <p:cNvSpPr>
            <a:spLocks noChangeArrowheads="1"/>
          </p:cNvSpPr>
          <p:nvPr/>
        </p:nvSpPr>
        <p:spPr bwMode="auto">
          <a:xfrm>
            <a:off x="6254750" y="2678113"/>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4801" name="Text Box 29"/>
          <p:cNvSpPr txBox="1">
            <a:spLocks noChangeArrowheads="1"/>
          </p:cNvSpPr>
          <p:nvPr/>
        </p:nvSpPr>
        <p:spPr bwMode="auto">
          <a:xfrm>
            <a:off x="6369050" y="3636963"/>
            <a:ext cx="1028700" cy="646331"/>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clone disk</a:t>
            </a:r>
          </a:p>
        </p:txBody>
      </p:sp>
      <p:sp>
        <p:nvSpPr>
          <p:cNvPr id="244802" name="Text Box 30"/>
          <p:cNvSpPr txBox="1">
            <a:spLocks noChangeArrowheads="1"/>
          </p:cNvSpPr>
          <p:nvPr/>
        </p:nvSpPr>
        <p:spPr bwMode="auto">
          <a:xfrm>
            <a:off x="7416323" y="3641725"/>
            <a:ext cx="1280480"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 mirror</a:t>
            </a:r>
          </a:p>
        </p:txBody>
      </p:sp>
      <p:sp>
        <p:nvSpPr>
          <p:cNvPr id="244803" name="AutoShape 31"/>
          <p:cNvSpPr>
            <a:spLocks noChangeArrowheads="1"/>
          </p:cNvSpPr>
          <p:nvPr/>
        </p:nvSpPr>
        <p:spPr bwMode="auto">
          <a:xfrm>
            <a:off x="7673975" y="2830513"/>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804" name="AutoShape 32"/>
          <p:cNvSpPr>
            <a:spLocks noChangeArrowheads="1"/>
          </p:cNvSpPr>
          <p:nvPr/>
        </p:nvSpPr>
        <p:spPr bwMode="auto">
          <a:xfrm>
            <a:off x="1838325" y="3135313"/>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sz="1800" dirty="0"/>
          </a:p>
        </p:txBody>
      </p:sp>
      <p:sp>
        <p:nvSpPr>
          <p:cNvPr id="244805" name="Rectangle 33"/>
          <p:cNvSpPr>
            <a:spLocks noChangeArrowheads="1"/>
          </p:cNvSpPr>
          <p:nvPr/>
        </p:nvSpPr>
        <p:spPr bwMode="auto">
          <a:xfrm>
            <a:off x="511175" y="2738438"/>
            <a:ext cx="1600200" cy="1503362"/>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dirty="0"/>
              <a:t>Install patches &amp;</a:t>
            </a:r>
            <a:br>
              <a:rPr lang="en-US" dirty="0"/>
            </a:br>
            <a:r>
              <a:rPr lang="en-US" dirty="0"/>
              <a:t>tune the kernel</a:t>
            </a:r>
            <a:br>
              <a:rPr lang="en-US" dirty="0"/>
            </a:br>
            <a:r>
              <a:rPr lang="en-US" dirty="0"/>
              <a:t>on the clone;</a:t>
            </a:r>
            <a:br>
              <a:rPr lang="en-US" dirty="0"/>
            </a:br>
            <a:r>
              <a:rPr lang="en-US" dirty="0"/>
              <a:t>applications</a:t>
            </a:r>
            <a:br>
              <a:rPr lang="en-US" dirty="0"/>
            </a:br>
            <a:r>
              <a:rPr lang="en-US" dirty="0"/>
              <a:t>remain running</a:t>
            </a:r>
          </a:p>
        </p:txBody>
      </p:sp>
      <p:sp>
        <p:nvSpPr>
          <p:cNvPr id="244806" name="AutoShape 34"/>
          <p:cNvSpPr>
            <a:spLocks noChangeArrowheads="1"/>
          </p:cNvSpPr>
          <p:nvPr/>
        </p:nvSpPr>
        <p:spPr bwMode="auto">
          <a:xfrm>
            <a:off x="1851025" y="5116513"/>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sz="1800" dirty="0"/>
          </a:p>
        </p:txBody>
      </p:sp>
      <p:sp>
        <p:nvSpPr>
          <p:cNvPr id="244807" name="Rectangle 35"/>
          <p:cNvSpPr>
            <a:spLocks noChangeArrowheads="1"/>
          </p:cNvSpPr>
          <p:nvPr/>
        </p:nvSpPr>
        <p:spPr bwMode="auto">
          <a:xfrm>
            <a:off x="511175" y="4811713"/>
            <a:ext cx="1600200" cy="13716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dirty="0"/>
              <a:t>Activate the</a:t>
            </a:r>
            <a:br>
              <a:rPr lang="en-US" dirty="0"/>
            </a:br>
            <a:r>
              <a:rPr lang="en-US" dirty="0"/>
              <a:t>clone to make</a:t>
            </a:r>
            <a:br>
              <a:rPr lang="en-US" dirty="0"/>
            </a:br>
            <a:r>
              <a:rPr lang="en-US" dirty="0"/>
              <a:t>changes take</a:t>
            </a:r>
            <a:br>
              <a:rPr lang="en-US" dirty="0"/>
            </a:br>
            <a:r>
              <a:rPr lang="en-US" dirty="0"/>
              <a:t>effect</a:t>
            </a:r>
          </a:p>
        </p:txBody>
      </p:sp>
      <p:sp>
        <p:nvSpPr>
          <p:cNvPr id="36" name="Rectangle 35"/>
          <p:cNvSpPr/>
          <p:nvPr/>
        </p:nvSpPr>
        <p:spPr>
          <a:xfrm>
            <a:off x="499872" y="1145855"/>
            <a:ext cx="8314944" cy="1311128"/>
          </a:xfrm>
          <a:prstGeom prst="rect">
            <a:avLst/>
          </a:prstGeom>
        </p:spPr>
        <p:txBody>
          <a:bodyPr wrap="square">
            <a:spAutoFit/>
          </a:bodyPr>
          <a:lstStyle/>
          <a:p>
            <a:pPr marL="228600" indent="-228600" eaLnBrk="0" hangingPunct="0">
              <a:lnSpc>
                <a:spcPct val="110000"/>
              </a:lnSpc>
              <a:buFontTx/>
              <a:buChar char="•"/>
            </a:pPr>
            <a:r>
              <a:rPr lang="en-US" dirty="0" smtClean="0">
                <a:solidFill>
                  <a:schemeClr val="bg1"/>
                </a:solidFill>
              </a:rPr>
              <a:t>Without DRD: Software  and kernel management may require extended downtime.</a:t>
            </a:r>
          </a:p>
          <a:p>
            <a:pPr marL="228600" indent="-228600" eaLnBrk="0" hangingPunct="0">
              <a:lnSpc>
                <a:spcPct val="110000"/>
              </a:lnSpc>
              <a:buFontTx/>
              <a:buChar char="•"/>
            </a:pPr>
            <a:r>
              <a:rPr lang="en-US" dirty="0" smtClean="0">
                <a:solidFill>
                  <a:schemeClr val="bg1"/>
                </a:solidFill>
              </a:rPr>
              <a:t>With DRD: Install/remove software on the clone while applications continue running.</a:t>
            </a:r>
            <a:endParaRPr lang="en-US" dirty="0">
              <a:solidFill>
                <a:schemeClr val="bg1"/>
              </a:solidFill>
            </a:endParaRPr>
          </a:p>
        </p:txBody>
      </p:sp>
      <p:sp>
        <p:nvSpPr>
          <p:cNvPr id="4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19</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ctrTitle"/>
          </p:nvPr>
        </p:nvSpPr>
        <p:spPr>
          <a:xfrm>
            <a:off x="188259" y="1907177"/>
            <a:ext cx="6917935" cy="2215561"/>
          </a:xfrm>
        </p:spPr>
        <p:txBody>
          <a:bodyPr/>
          <a:lstStyle/>
          <a:p>
            <a:r>
              <a:rPr lang="en-AU" sz="4000" dirty="0" smtClean="0"/>
              <a:t>DRD – Pros and Cons</a:t>
            </a:r>
            <a:endParaRPr lang="en-US" sz="2400" dirty="0"/>
          </a:p>
        </p:txBody>
      </p:sp>
    </p:spTree>
    <p:extLst>
      <p:ext uri="{BB962C8B-B14F-4D97-AF65-F5344CB8AC3E}">
        <p14:creationId xmlns:p14="http://schemas.microsoft.com/office/powerpoint/2010/main" val="8708236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2"/>
          <p:cNvSpPr>
            <a:spLocks noGrp="1" noChangeArrowheads="1"/>
          </p:cNvSpPr>
          <p:nvPr>
            <p:ph type="title"/>
          </p:nvPr>
        </p:nvSpPr>
        <p:spPr/>
        <p:txBody>
          <a:bodyPr/>
          <a:lstStyle/>
          <a:p>
            <a:pPr eaLnBrk="1" hangingPunct="1"/>
            <a:r>
              <a:rPr lang="en-US" sz="3200" dirty="0" smtClean="0">
                <a:solidFill>
                  <a:schemeClr val="bg1"/>
                </a:solidFill>
              </a:rPr>
              <a:t>HP-UX DRD Pros 1 of 2</a:t>
            </a:r>
            <a:endParaRPr lang="en-AU" sz="3200" dirty="0" smtClean="0">
              <a:solidFill>
                <a:schemeClr val="bg1"/>
              </a:solidFill>
            </a:endParaRPr>
          </a:p>
        </p:txBody>
      </p:sp>
      <p:sp>
        <p:nvSpPr>
          <p:cNvPr id="25606" name="Rectangle 3"/>
          <p:cNvSpPr>
            <a:spLocks noGrp="1" noChangeArrowheads="1"/>
          </p:cNvSpPr>
          <p:nvPr>
            <p:ph type="body" idx="1"/>
          </p:nvPr>
        </p:nvSpPr>
        <p:spPr>
          <a:xfrm>
            <a:off x="400050" y="1447801"/>
            <a:ext cx="8272463" cy="4672584"/>
          </a:xfrm>
        </p:spPr>
        <p:txBody>
          <a:bodyPr/>
          <a:lstStyle/>
          <a:p>
            <a:pPr eaLnBrk="1" hangingPunct="1"/>
            <a:r>
              <a:rPr lang="en-AU" sz="2400" dirty="0" smtClean="0">
                <a:solidFill>
                  <a:schemeClr val="bg1"/>
                </a:solidFill>
              </a:rPr>
              <a:t>Fully supported by HP.</a:t>
            </a:r>
          </a:p>
          <a:p>
            <a:pPr eaLnBrk="1" hangingPunct="1"/>
            <a:r>
              <a:rPr lang="en-AU" sz="2400" dirty="0" smtClean="0">
                <a:solidFill>
                  <a:schemeClr val="bg1"/>
                </a:solidFill>
              </a:rPr>
              <a:t>Full clone.</a:t>
            </a:r>
          </a:p>
          <a:p>
            <a:pPr eaLnBrk="1" hangingPunct="1"/>
            <a:r>
              <a:rPr lang="en-AU" sz="2400" dirty="0" smtClean="0">
                <a:solidFill>
                  <a:schemeClr val="bg1"/>
                </a:solidFill>
              </a:rPr>
              <a:t>Complements other HP solutions by reducing system downtime required to install and update patches and software.</a:t>
            </a:r>
          </a:p>
          <a:p>
            <a:pPr eaLnBrk="1" hangingPunct="1"/>
            <a:r>
              <a:rPr lang="en-AU" sz="2400" dirty="0" smtClean="0">
                <a:solidFill>
                  <a:schemeClr val="bg1"/>
                </a:solidFill>
              </a:rPr>
              <a:t>Copy operation is currently done by fbackup and frecover.</a:t>
            </a:r>
          </a:p>
          <a:p>
            <a:pPr eaLnBrk="1" hangingPunct="1"/>
            <a:r>
              <a:rPr lang="en-AU" sz="2400" dirty="0" smtClean="0">
                <a:solidFill>
                  <a:schemeClr val="bg1"/>
                </a:solidFill>
                <a:latin typeface="Courier New" pitchFamily="49" charset="0"/>
                <a:cs typeface="Courier New" pitchFamily="49" charset="0"/>
              </a:rPr>
              <a:t>kctune</a:t>
            </a:r>
            <a:r>
              <a:rPr lang="en-AU" sz="2400" dirty="0" smtClean="0">
                <a:solidFill>
                  <a:schemeClr val="bg1"/>
                </a:solidFill>
              </a:rPr>
              <a:t> command can be used to modify kernel parameters in the clone.</a:t>
            </a:r>
          </a:p>
          <a:p>
            <a:pPr eaLnBrk="1" hangingPunct="1"/>
            <a:r>
              <a:rPr lang="en-AU" sz="2400" dirty="0" smtClean="0">
                <a:solidFill>
                  <a:schemeClr val="bg1"/>
                </a:solidFill>
              </a:rPr>
              <a:t>The ioconfig file and the entire /dev directory are copied by the DRD clone operation, so instance numbers will not change when the clone is booted.*</a:t>
            </a:r>
          </a:p>
          <a:p>
            <a:pPr eaLnBrk="1" hangingPunct="1"/>
            <a:r>
              <a:rPr lang="en-AU" sz="2400" dirty="0" smtClean="0">
                <a:solidFill>
                  <a:schemeClr val="bg1"/>
                </a:solidFill>
              </a:rPr>
              <a:t>Supports nPars, vPars, and Integrity VMs.</a:t>
            </a: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Slide Number Placeholder 5"/>
          <p:cNvSpPr>
            <a:spLocks noGrp="1"/>
          </p:cNvSpPr>
          <p:nvPr>
            <p:ph type="sldNum" sz="quarter" idx="12"/>
          </p:nvPr>
        </p:nvSpPr>
        <p:spPr>
          <a:noFill/>
        </p:spPr>
        <p:txBody>
          <a:bodyPr/>
          <a:lstStyle/>
          <a:p>
            <a:fld id="{7819469C-2474-4E7F-BC1A-35D45A992356}" type="slidenum">
              <a:rPr lang="en-US"/>
              <a:pPr/>
              <a:t>22</a:t>
            </a:fld>
            <a:endParaRPr lang="en-US" dirty="0"/>
          </a:p>
        </p:txBody>
      </p:sp>
      <p:sp>
        <p:nvSpPr>
          <p:cNvPr id="26629" name="Rectangle 2"/>
          <p:cNvSpPr>
            <a:spLocks noGrp="1" noChangeArrowheads="1"/>
          </p:cNvSpPr>
          <p:nvPr>
            <p:ph type="title"/>
          </p:nvPr>
        </p:nvSpPr>
        <p:spPr/>
        <p:txBody>
          <a:bodyPr/>
          <a:lstStyle/>
          <a:p>
            <a:pPr eaLnBrk="1" hangingPunct="1"/>
            <a:r>
              <a:rPr lang="en-US" sz="3200" dirty="0" smtClean="0">
                <a:solidFill>
                  <a:schemeClr val="bg1"/>
                </a:solidFill>
              </a:rPr>
              <a:t>HP-UX DRD Pros 2 of 2</a:t>
            </a:r>
            <a:endParaRPr lang="en-AU" sz="3200" dirty="0" smtClean="0">
              <a:solidFill>
                <a:schemeClr val="bg1"/>
              </a:solidFill>
            </a:endParaRPr>
          </a:p>
        </p:txBody>
      </p:sp>
      <p:sp>
        <p:nvSpPr>
          <p:cNvPr id="26630" name="Rectangle 3"/>
          <p:cNvSpPr>
            <a:spLocks noGrp="1" noChangeArrowheads="1"/>
          </p:cNvSpPr>
          <p:nvPr>
            <p:ph type="body" idx="1"/>
          </p:nvPr>
        </p:nvSpPr>
        <p:spPr/>
        <p:txBody>
          <a:bodyPr/>
          <a:lstStyle/>
          <a:p>
            <a:pPr eaLnBrk="1" hangingPunct="1"/>
            <a:r>
              <a:rPr lang="en-AU" sz="2400" dirty="0" smtClean="0">
                <a:solidFill>
                  <a:schemeClr val="bg1"/>
                </a:solidFill>
              </a:rPr>
              <a:t>No tape drive is needed.</a:t>
            </a:r>
          </a:p>
          <a:p>
            <a:pPr eaLnBrk="1" hangingPunct="1"/>
            <a:r>
              <a:rPr lang="en-AU" sz="2400" dirty="0" smtClean="0">
                <a:solidFill>
                  <a:schemeClr val="bg1"/>
                </a:solidFill>
              </a:rPr>
              <a:t>No impact on network performance.</a:t>
            </a:r>
          </a:p>
          <a:p>
            <a:pPr eaLnBrk="1" hangingPunct="1"/>
            <a:r>
              <a:rPr lang="en-AU" sz="2400" dirty="0" smtClean="0">
                <a:solidFill>
                  <a:schemeClr val="bg1"/>
                </a:solidFill>
              </a:rPr>
              <a:t>No security issues of transferring data across the network.</a:t>
            </a:r>
          </a:p>
          <a:p>
            <a:pPr eaLnBrk="1" hangingPunct="1"/>
            <a:r>
              <a:rPr lang="en-AU" sz="2400" dirty="0" smtClean="0">
                <a:solidFill>
                  <a:schemeClr val="bg1"/>
                </a:solidFill>
              </a:rPr>
              <a:t>All DRD processes, including drd clone and drd runcmd, can be safely interrupted issuing Control-C (SIGINT) from the controlling terminal or by issuing kill -HUP&lt;pid&gt; (SIGHUP). This action causes DRD to abort processing and perform any necessary clean up. Do not interrupt DRD using the kill -9 &lt;pid&gt; command (SIGKILL), which fails to abort safely and does not perform cleanup.</a:t>
            </a:r>
          </a:p>
          <a:p>
            <a:pPr eaLnBrk="1" hangingPunct="1"/>
            <a:endParaRPr lang="en-AU" sz="2000" dirty="0" smtClean="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2"/>
          <p:cNvSpPr>
            <a:spLocks noGrp="1" noChangeArrowheads="1"/>
          </p:cNvSpPr>
          <p:nvPr>
            <p:ph type="title"/>
          </p:nvPr>
        </p:nvSpPr>
        <p:spPr>
          <a:xfrm>
            <a:off x="428625" y="114300"/>
            <a:ext cx="7629525" cy="1019556"/>
          </a:xfrm>
        </p:spPr>
        <p:txBody>
          <a:bodyPr/>
          <a:lstStyle/>
          <a:p>
            <a:pPr eaLnBrk="1" hangingPunct="1"/>
            <a:r>
              <a:rPr lang="en-US" sz="3200" dirty="0" smtClean="0">
                <a:solidFill>
                  <a:schemeClr val="bg1"/>
                </a:solidFill>
              </a:rPr>
              <a:t>HP-UX DRD Cons 1 of 4</a:t>
            </a:r>
            <a:endParaRPr lang="en-AU" sz="3200" dirty="0" smtClean="0">
              <a:solidFill>
                <a:schemeClr val="bg1"/>
              </a:solidFill>
            </a:endParaRPr>
          </a:p>
        </p:txBody>
      </p:sp>
      <p:sp>
        <p:nvSpPr>
          <p:cNvPr id="27654" name="Rectangle 3"/>
          <p:cNvSpPr>
            <a:spLocks noGrp="1" noChangeArrowheads="1"/>
          </p:cNvSpPr>
          <p:nvPr>
            <p:ph type="body" idx="1"/>
          </p:nvPr>
        </p:nvSpPr>
        <p:spPr>
          <a:xfrm>
            <a:off x="448818" y="1267968"/>
            <a:ext cx="8272463" cy="4974336"/>
          </a:xfrm>
        </p:spPr>
        <p:txBody>
          <a:bodyPr/>
          <a:lstStyle/>
          <a:p>
            <a:pPr eaLnBrk="1" hangingPunct="1"/>
            <a:r>
              <a:rPr lang="en-AU" sz="2400" dirty="0" smtClean="0">
                <a:solidFill>
                  <a:schemeClr val="bg1"/>
                </a:solidFill>
              </a:rPr>
              <a:t>Target disk must be a single disk or mirror group only.</a:t>
            </a:r>
          </a:p>
          <a:p>
            <a:pPr eaLnBrk="1" hangingPunct="1"/>
            <a:endParaRPr lang="en-AU" sz="2400" dirty="0" smtClean="0">
              <a:solidFill>
                <a:schemeClr val="bg1"/>
              </a:solidFill>
            </a:endParaRPr>
          </a:p>
          <a:p>
            <a:pPr eaLnBrk="1" hangingPunct="1"/>
            <a:r>
              <a:rPr lang="en-AU" sz="2400" dirty="0" smtClean="0">
                <a:solidFill>
                  <a:schemeClr val="bg1"/>
                </a:solidFill>
              </a:rPr>
              <a:t>Not easy to list all differences between Active and  Inactive image (</a:t>
            </a:r>
            <a:r>
              <a:rPr lang="en-AU" sz="2400" dirty="0" smtClean="0">
                <a:solidFill>
                  <a:schemeClr val="bg1"/>
                </a:solidFill>
                <a:latin typeface="Courier New" pitchFamily="49" charset="0"/>
                <a:cs typeface="Courier New" pitchFamily="49" charset="0"/>
              </a:rPr>
              <a:t>drd sync * </a:t>
            </a:r>
            <a:r>
              <a:rPr lang="en-AU" sz="2400" dirty="0" smtClean="0">
                <a:solidFill>
                  <a:schemeClr val="bg1"/>
                </a:solidFill>
              </a:rPr>
              <a:t>is the simplistic option).</a:t>
            </a:r>
          </a:p>
          <a:p>
            <a:pPr eaLnBrk="1" hangingPunct="1"/>
            <a:endParaRPr lang="en-AU" sz="2400" dirty="0" smtClean="0">
              <a:solidFill>
                <a:schemeClr val="bg1"/>
              </a:solidFill>
            </a:endParaRPr>
          </a:p>
          <a:p>
            <a:pPr eaLnBrk="1" hangingPunct="1"/>
            <a:r>
              <a:rPr lang="en-AU" sz="2400" dirty="0" smtClean="0">
                <a:solidFill>
                  <a:schemeClr val="bg1"/>
                </a:solidFill>
              </a:rPr>
              <a:t>Cloning should be done when the server’s activity is at a minimum.</a:t>
            </a:r>
          </a:p>
          <a:p>
            <a:pPr eaLnBrk="1" hangingPunct="1"/>
            <a:endParaRPr lang="en-AU" sz="2400" dirty="0" smtClean="0">
              <a:solidFill>
                <a:schemeClr val="bg1"/>
              </a:solidFill>
            </a:endParaRPr>
          </a:p>
          <a:p>
            <a:pPr eaLnBrk="1" hangingPunct="1"/>
            <a:r>
              <a:rPr lang="en-US" sz="2400" dirty="0" smtClean="0">
                <a:solidFill>
                  <a:schemeClr val="bg1"/>
                </a:solidFill>
              </a:rPr>
              <a:t>DRD can clone root volume group that is spread across multiple disks.  The target must be a single disk or mirrored pair.</a:t>
            </a:r>
          </a:p>
          <a:p>
            <a:pPr eaLnBrk="1" hangingPunct="1"/>
            <a:endParaRPr lang="en-AU" sz="2400" dirty="0" smtClean="0">
              <a:solidFill>
                <a:schemeClr val="bg1"/>
              </a:solidFill>
            </a:endParaRP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a:xfrm>
            <a:off x="428625" y="114300"/>
            <a:ext cx="7629525" cy="995172"/>
          </a:xfrm>
        </p:spPr>
        <p:txBody>
          <a:bodyPr/>
          <a:lstStyle/>
          <a:p>
            <a:pPr eaLnBrk="1" hangingPunct="1"/>
            <a:r>
              <a:rPr lang="en-US" sz="3200" dirty="0" smtClean="0">
                <a:solidFill>
                  <a:schemeClr val="bg1"/>
                </a:solidFill>
              </a:rPr>
              <a:t>HP-UX DRD Cons 2 of 4</a:t>
            </a:r>
            <a:endParaRPr lang="en-AU" sz="3200" dirty="0" smtClean="0">
              <a:solidFill>
                <a:schemeClr val="bg1"/>
              </a:solidFill>
            </a:endParaRPr>
          </a:p>
        </p:txBody>
      </p:sp>
      <p:sp>
        <p:nvSpPr>
          <p:cNvPr id="28678" name="Rectangle 3"/>
          <p:cNvSpPr>
            <a:spLocks noGrp="1" noChangeArrowheads="1"/>
          </p:cNvSpPr>
          <p:nvPr>
            <p:ph type="body" idx="1"/>
          </p:nvPr>
        </p:nvSpPr>
        <p:spPr>
          <a:xfrm>
            <a:off x="400050" y="1325881"/>
            <a:ext cx="8272463" cy="4916424"/>
          </a:xfrm>
        </p:spPr>
        <p:txBody>
          <a:bodyPr/>
          <a:lstStyle/>
          <a:p>
            <a:pPr eaLnBrk="1" hangingPunct="1"/>
            <a:r>
              <a:rPr lang="en-AU" sz="2000" dirty="0" smtClean="0">
                <a:solidFill>
                  <a:schemeClr val="bg1"/>
                </a:solidFill>
              </a:rPr>
              <a:t>Contents of root volume group are copied. A system that has /opt (or any file system that is patched) not in root volume group is not suitable for use with DRD.</a:t>
            </a:r>
          </a:p>
          <a:p>
            <a:pPr eaLnBrk="1" hangingPunct="1"/>
            <a:endParaRPr lang="en-AU" sz="2000" dirty="0" smtClean="0">
              <a:solidFill>
                <a:schemeClr val="bg1"/>
              </a:solidFill>
            </a:endParaRPr>
          </a:p>
          <a:p>
            <a:pPr eaLnBrk="1" hangingPunct="1"/>
            <a:r>
              <a:rPr lang="en-AU" sz="2000" dirty="0" smtClean="0">
                <a:solidFill>
                  <a:schemeClr val="bg1"/>
                </a:solidFill>
              </a:rPr>
              <a:t>Does not provide a mechanism for resizing file systems during a DRD clone operation. However, after the clone is created, you can manually change file system sizes on the inactive system without needing an immediate reboot. The whitepaper, </a:t>
            </a:r>
            <a:r>
              <a:rPr lang="en-AU" sz="2000" dirty="0" smtClean="0">
                <a:solidFill>
                  <a:schemeClr val="bg1"/>
                </a:solidFill>
                <a:latin typeface="Courier New" pitchFamily="49" charset="0"/>
                <a:cs typeface="Courier New" pitchFamily="49" charset="0"/>
              </a:rPr>
              <a:t>Using the Dynamic Root Disk Toolset</a:t>
            </a:r>
            <a:r>
              <a:rPr lang="en-AU" sz="2000" dirty="0" smtClean="0">
                <a:solidFill>
                  <a:schemeClr val="bg1"/>
                </a:solidFill>
              </a:rPr>
              <a:t> describes resizing file systems other than /stand. The whitepaper </a:t>
            </a:r>
            <a:r>
              <a:rPr lang="en-AU" sz="2000" dirty="0" smtClean="0">
                <a:solidFill>
                  <a:schemeClr val="bg1"/>
                </a:solidFill>
                <a:latin typeface="Courier New" pitchFamily="49" charset="0"/>
                <a:cs typeface="Courier New" pitchFamily="49" charset="0"/>
              </a:rPr>
              <a:t>Using the DRD toolset to extend the /stand file system in an LVM environment </a:t>
            </a:r>
            <a:r>
              <a:rPr lang="en-AU" sz="2000" dirty="0" smtClean="0">
                <a:solidFill>
                  <a:schemeClr val="bg1"/>
                </a:solidFill>
              </a:rPr>
              <a:t>describes resizing the boot (/stand) file system on an inactive system image.</a:t>
            </a:r>
          </a:p>
          <a:p>
            <a:pPr eaLnBrk="1" hangingPunct="1">
              <a:buNone/>
            </a:pPr>
            <a:endParaRPr lang="en-AU" sz="2000" dirty="0" smtClean="0">
              <a:solidFill>
                <a:schemeClr val="bg1"/>
              </a:solidFill>
            </a:endParaRPr>
          </a:p>
          <a:p>
            <a:pPr eaLnBrk="1" hangingPunct="1"/>
            <a:r>
              <a:rPr lang="en-AU" sz="2000" dirty="0" smtClean="0">
                <a:solidFill>
                  <a:schemeClr val="bg1"/>
                </a:solidFill>
              </a:rPr>
              <a:t>Current release of DRD does not copy the Itanium Service Partition (s3 or _p3).</a:t>
            </a:r>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a:xfrm>
            <a:off x="428625" y="114300"/>
            <a:ext cx="7629525" cy="885444"/>
          </a:xfrm>
        </p:spPr>
        <p:txBody>
          <a:bodyPr/>
          <a:lstStyle/>
          <a:p>
            <a:pPr eaLnBrk="1" hangingPunct="1"/>
            <a:r>
              <a:rPr lang="en-US" sz="3200" dirty="0" smtClean="0">
                <a:solidFill>
                  <a:schemeClr val="bg1"/>
                </a:solidFill>
              </a:rPr>
              <a:t>HP-UX DRD Cons </a:t>
            </a:r>
            <a:r>
              <a:rPr lang="en-US" sz="3200" dirty="0">
                <a:solidFill>
                  <a:schemeClr val="bg1"/>
                </a:solidFill>
              </a:rPr>
              <a:t>3</a:t>
            </a:r>
            <a:r>
              <a:rPr lang="en-US" sz="3200" dirty="0" smtClean="0">
                <a:solidFill>
                  <a:schemeClr val="bg1"/>
                </a:solidFill>
              </a:rPr>
              <a:t> of 4</a:t>
            </a:r>
            <a:endParaRPr lang="en-AU" sz="3200" dirty="0" smtClean="0">
              <a:solidFill>
                <a:schemeClr val="bg1"/>
              </a:solidFill>
            </a:endParaRPr>
          </a:p>
        </p:txBody>
      </p:sp>
      <p:sp>
        <p:nvSpPr>
          <p:cNvPr id="28678" name="Rectangle 3"/>
          <p:cNvSpPr>
            <a:spLocks noGrp="1" noChangeArrowheads="1"/>
          </p:cNvSpPr>
          <p:nvPr>
            <p:ph type="body" idx="1"/>
          </p:nvPr>
        </p:nvSpPr>
        <p:spPr>
          <a:xfrm>
            <a:off x="400050" y="1332412"/>
            <a:ext cx="8272463" cy="5056196"/>
          </a:xfrm>
        </p:spPr>
        <p:txBody>
          <a:bodyPr/>
          <a:lstStyle/>
          <a:p>
            <a:pPr eaLnBrk="1" hangingPunct="1"/>
            <a:r>
              <a:rPr lang="en-US" sz="2200" dirty="0" smtClean="0">
                <a:solidFill>
                  <a:schemeClr val="bg1"/>
                </a:solidFill>
              </a:rPr>
              <a:t>Command </a:t>
            </a:r>
            <a:r>
              <a:rPr lang="en-US" sz="2200" dirty="0" smtClean="0">
                <a:solidFill>
                  <a:schemeClr val="bg1"/>
                </a:solidFill>
                <a:latin typeface="Courier New" pitchFamily="49" charset="0"/>
                <a:cs typeface="Courier New" pitchFamily="49" charset="0"/>
              </a:rPr>
              <a:t>/opt/drd/lbin/drd_scan_hw_host </a:t>
            </a:r>
            <a:r>
              <a:rPr lang="en-US" sz="2200" dirty="0" smtClean="0">
                <a:solidFill>
                  <a:schemeClr val="bg1"/>
                </a:solidFill>
                <a:cs typeface="Courier New" pitchFamily="49" charset="0"/>
              </a:rPr>
              <a:t>hangs occasionally. </a:t>
            </a:r>
            <a:r>
              <a:rPr lang="en-US" sz="2200" dirty="0" smtClean="0">
                <a:solidFill>
                  <a:schemeClr val="bg1"/>
                </a:solidFill>
              </a:rPr>
              <a:t>This is a hardware issue as it is trying to scan all connected hardware. Check it before using DRD and maybe even remove stale devices with </a:t>
            </a:r>
            <a:r>
              <a:rPr lang="en-US" sz="2200" dirty="0" smtClean="0">
                <a:solidFill>
                  <a:schemeClr val="bg1"/>
                </a:solidFill>
                <a:latin typeface="Courier New" pitchFamily="49" charset="0"/>
                <a:cs typeface="Courier New" pitchFamily="49" charset="0"/>
              </a:rPr>
              <a:t>rmsf –x</a:t>
            </a:r>
            <a:r>
              <a:rPr lang="en-US" sz="2200" dirty="0" smtClean="0">
                <a:solidFill>
                  <a:schemeClr val="bg1"/>
                </a:solidFill>
              </a:rPr>
              <a:t> if necessary:</a:t>
            </a:r>
            <a:endParaRPr lang="en-US" sz="2200" dirty="0" smtClean="0">
              <a:solidFill>
                <a:schemeClr val="bg1"/>
              </a:solidFill>
              <a:cs typeface="Courier New" pitchFamily="49" charset="0"/>
            </a:endParaRPr>
          </a:p>
          <a:p>
            <a:pPr eaLnBrk="1" hangingPunct="1">
              <a:buNone/>
            </a:pPr>
            <a:r>
              <a:rPr lang="en-US" sz="2200" dirty="0" smtClean="0"/>
              <a:t>	</a:t>
            </a:r>
            <a:r>
              <a:rPr lang="en-US" sz="2200" dirty="0" smtClean="0">
                <a:solidFill>
                  <a:schemeClr val="bg1"/>
                </a:solidFill>
                <a:latin typeface="Courier New" pitchFamily="49" charset="0"/>
                <a:cs typeface="Courier New" pitchFamily="49" charset="0"/>
              </a:rPr>
              <a:t># ioscan -s </a:t>
            </a:r>
          </a:p>
          <a:p>
            <a:pPr eaLnBrk="1" hangingPunct="1">
              <a:buNone/>
            </a:pPr>
            <a:r>
              <a:rPr lang="en-US" sz="2200" dirty="0" smtClean="0">
                <a:solidFill>
                  <a:schemeClr val="bg1"/>
                </a:solidFill>
                <a:latin typeface="Courier New" pitchFamily="49" charset="0"/>
                <a:cs typeface="Courier New" pitchFamily="49" charset="0"/>
              </a:rPr>
              <a:t>	# lssf -s </a:t>
            </a:r>
          </a:p>
          <a:p>
            <a:pPr eaLnBrk="1" hangingPunct="1">
              <a:buNone/>
            </a:pPr>
            <a:endParaRPr lang="en-US" sz="2200" dirty="0" smtClean="0">
              <a:solidFill>
                <a:schemeClr val="bg1"/>
              </a:solidFill>
              <a:latin typeface="Courier New" pitchFamily="49" charset="0"/>
              <a:cs typeface="Courier New" pitchFamily="49" charset="0"/>
            </a:endParaRPr>
          </a:p>
          <a:p>
            <a:r>
              <a:rPr lang="en-US" sz="2200" dirty="0" smtClean="0">
                <a:solidFill>
                  <a:schemeClr val="bg1"/>
                </a:solidFill>
              </a:rPr>
              <a:t>Too many tiny files on root disks can cause significant performance problem when DRD is used. When </a:t>
            </a:r>
            <a:r>
              <a:rPr lang="en-US" sz="2200" dirty="0">
                <a:solidFill>
                  <a:schemeClr val="bg1"/>
                </a:solidFill>
              </a:rPr>
              <a:t>there are large number of files in the root VG </a:t>
            </a:r>
            <a:r>
              <a:rPr lang="en-US" sz="2200" dirty="0" smtClean="0">
                <a:solidFill>
                  <a:schemeClr val="bg1"/>
                </a:solidFill>
              </a:rPr>
              <a:t>(for example, </a:t>
            </a:r>
            <a:r>
              <a:rPr lang="en-US" sz="2200" dirty="0">
                <a:solidFill>
                  <a:schemeClr val="bg1"/>
                </a:solidFill>
              </a:rPr>
              <a:t>two </a:t>
            </a:r>
            <a:r>
              <a:rPr lang="en-US" sz="2200" dirty="0" smtClean="0">
                <a:solidFill>
                  <a:schemeClr val="bg1"/>
                </a:solidFill>
              </a:rPr>
              <a:t>millions</a:t>
            </a:r>
            <a:r>
              <a:rPr lang="en-US" sz="2200" dirty="0">
                <a:solidFill>
                  <a:schemeClr val="bg1"/>
                </a:solidFill>
              </a:rPr>
              <a:t>), drd clone / drd sync might fail with error "Out of memory</a:t>
            </a:r>
            <a:r>
              <a:rPr lang="en-US" sz="2200" dirty="0" smtClean="0">
                <a:solidFill>
                  <a:schemeClr val="bg1"/>
                </a:solidFill>
              </a:rPr>
              <a:t>". It is suggested to </a:t>
            </a:r>
            <a:r>
              <a:rPr lang="en-US" sz="2200" dirty="0">
                <a:solidFill>
                  <a:schemeClr val="bg1"/>
                </a:solidFill>
              </a:rPr>
              <a:t>increase maxdsiz </a:t>
            </a:r>
            <a:r>
              <a:rPr lang="en-US" sz="2200" dirty="0" smtClean="0">
                <a:solidFill>
                  <a:schemeClr val="bg1"/>
                </a:solidFill>
              </a:rPr>
              <a:t>kernel parameter, or </a:t>
            </a:r>
            <a:r>
              <a:rPr lang="en-US" sz="2200" dirty="0">
                <a:solidFill>
                  <a:schemeClr val="bg1"/>
                </a:solidFill>
              </a:rPr>
              <a:t>use "-x exclude_list" option, </a:t>
            </a:r>
            <a:r>
              <a:rPr lang="en-US" sz="2200" dirty="0" smtClean="0">
                <a:solidFill>
                  <a:schemeClr val="bg1"/>
                </a:solidFill>
              </a:rPr>
              <a:t>or remove </a:t>
            </a:r>
            <a:r>
              <a:rPr lang="en-US" sz="2200" dirty="0">
                <a:solidFill>
                  <a:schemeClr val="bg1"/>
                </a:solidFill>
              </a:rPr>
              <a:t>unnecessary user files.</a:t>
            </a:r>
          </a:p>
          <a:p>
            <a:pPr marL="0" indent="0">
              <a:buNone/>
            </a:pPr>
            <a:endParaRPr lang="en-AU" sz="1600" dirty="0" smtClean="0">
              <a:solidFill>
                <a:schemeClr val="bg1"/>
              </a:solidFill>
            </a:endParaRPr>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25</a:t>
            </a:fld>
            <a:endParaRPr lang="en-US"/>
          </a:p>
        </p:txBody>
      </p:sp>
    </p:spTree>
    <p:extLst>
      <p:ext uri="{BB962C8B-B14F-4D97-AF65-F5344CB8AC3E}">
        <p14:creationId xmlns:p14="http://schemas.microsoft.com/office/powerpoint/2010/main" val="16094004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a:xfrm>
            <a:off x="428625" y="114300"/>
            <a:ext cx="7629525" cy="885444"/>
          </a:xfrm>
        </p:spPr>
        <p:txBody>
          <a:bodyPr/>
          <a:lstStyle/>
          <a:p>
            <a:pPr eaLnBrk="1" hangingPunct="1"/>
            <a:r>
              <a:rPr lang="en-US" sz="3200" dirty="0" smtClean="0">
                <a:solidFill>
                  <a:schemeClr val="bg1"/>
                </a:solidFill>
              </a:rPr>
              <a:t>HP-UX DRD Cons 4 of 4</a:t>
            </a:r>
            <a:endParaRPr lang="en-AU" sz="3200" dirty="0" smtClean="0">
              <a:solidFill>
                <a:schemeClr val="bg1"/>
              </a:solidFill>
            </a:endParaRPr>
          </a:p>
        </p:txBody>
      </p:sp>
      <p:sp>
        <p:nvSpPr>
          <p:cNvPr id="28678" name="Rectangle 3"/>
          <p:cNvSpPr>
            <a:spLocks noGrp="1" noChangeArrowheads="1"/>
          </p:cNvSpPr>
          <p:nvPr>
            <p:ph type="body" idx="1"/>
          </p:nvPr>
        </p:nvSpPr>
        <p:spPr>
          <a:xfrm>
            <a:off x="400050" y="1133856"/>
            <a:ext cx="8272463" cy="5254751"/>
          </a:xfrm>
        </p:spPr>
        <p:txBody>
          <a:bodyPr/>
          <a:lstStyle/>
          <a:p>
            <a:r>
              <a:rPr lang="en-US" sz="2200" dirty="0" smtClean="0">
                <a:solidFill>
                  <a:schemeClr val="bg1"/>
                </a:solidFill>
              </a:rPr>
              <a:t>We might see the following error message during the execution of drd runcmd if the nsswitch.conf file contains the "</a:t>
            </a:r>
            <a:r>
              <a:rPr lang="en-US" sz="2200" dirty="0" smtClean="0">
                <a:solidFill>
                  <a:schemeClr val="bg1"/>
                </a:solidFill>
                <a:latin typeface="Courier New" pitchFamily="49" charset="0"/>
                <a:cs typeface="Courier New" pitchFamily="49" charset="0"/>
              </a:rPr>
              <a:t>hosts: nis</a:t>
            </a:r>
            <a:r>
              <a:rPr lang="en-US" sz="2200" dirty="0" smtClean="0">
                <a:solidFill>
                  <a:schemeClr val="bg1"/>
                </a:solidFill>
              </a:rPr>
              <a:t>" entry:</a:t>
            </a:r>
          </a:p>
          <a:p>
            <a:pPr>
              <a:buNone/>
            </a:pPr>
            <a:r>
              <a:rPr lang="en-US" sz="2200" dirty="0" smtClean="0">
                <a:solidFill>
                  <a:schemeClr val="bg1"/>
                </a:solidFill>
              </a:rPr>
              <a:t>	</a:t>
            </a:r>
            <a:r>
              <a:rPr lang="en-US" sz="2200" dirty="0" smtClean="0">
                <a:solidFill>
                  <a:schemeClr val="bg1"/>
                </a:solidFill>
                <a:latin typeface="Courier New" pitchFamily="49" charset="0"/>
                <a:cs typeface="Courier New" pitchFamily="49" charset="0"/>
              </a:rPr>
              <a:t>Error: Could not contact host "myserver". Make sure the hostname is correct and an absolute pathname is specified (beginning with "/"). </a:t>
            </a:r>
          </a:p>
          <a:p>
            <a:pPr>
              <a:buNone/>
            </a:pPr>
            <a:endParaRPr lang="en-US" sz="2200" dirty="0" smtClean="0">
              <a:solidFill>
                <a:schemeClr val="bg1"/>
              </a:solidFill>
            </a:endParaRPr>
          </a:p>
          <a:p>
            <a:r>
              <a:rPr lang="en-US" sz="2200" dirty="0" smtClean="0">
                <a:solidFill>
                  <a:schemeClr val="bg1"/>
                </a:solidFill>
              </a:rPr>
              <a:t>We might see the following error message during the execution of drd runcmd if the nsswitch.conf file contains the "</a:t>
            </a:r>
            <a:r>
              <a:rPr lang="en-US" sz="2200" dirty="0" smtClean="0">
                <a:solidFill>
                  <a:schemeClr val="bg1"/>
                </a:solidFill>
                <a:latin typeface="Courier New" pitchFamily="49" charset="0"/>
                <a:cs typeface="Courier New" pitchFamily="49" charset="0"/>
              </a:rPr>
              <a:t>passwd: compat</a:t>
            </a:r>
            <a:r>
              <a:rPr lang="en-US" sz="2200" dirty="0" smtClean="0">
                <a:solidFill>
                  <a:schemeClr val="bg1"/>
                </a:solidFill>
              </a:rPr>
              <a:t>" or "</a:t>
            </a:r>
            <a:r>
              <a:rPr lang="en-US" sz="2200" dirty="0" smtClean="0">
                <a:solidFill>
                  <a:schemeClr val="bg1"/>
                </a:solidFill>
                <a:latin typeface="Courier New" pitchFamily="49" charset="0"/>
                <a:cs typeface="Courier New" pitchFamily="49" charset="0"/>
              </a:rPr>
              <a:t>group: compat</a:t>
            </a:r>
            <a:r>
              <a:rPr lang="en-US" sz="2200" dirty="0" smtClean="0">
                <a:solidFill>
                  <a:schemeClr val="bg1"/>
                </a:solidFill>
              </a:rPr>
              <a:t>" entries: </a:t>
            </a:r>
          </a:p>
          <a:p>
            <a:pPr>
              <a:buNone/>
            </a:pPr>
            <a:r>
              <a:rPr lang="en-US" sz="2200" dirty="0" smtClean="0">
                <a:solidFill>
                  <a:schemeClr val="bg1"/>
                </a:solidFill>
              </a:rPr>
              <a:t>	</a:t>
            </a:r>
            <a:r>
              <a:rPr lang="en-US" sz="2200" dirty="0" smtClean="0">
                <a:solidFill>
                  <a:schemeClr val="bg1"/>
                </a:solidFill>
                <a:latin typeface="Courier New" pitchFamily="49" charset="0"/>
                <a:cs typeface="Courier New" pitchFamily="49" charset="0"/>
              </a:rPr>
              <a:t>Error: Permission is denied for the current operation. There is no entry for user id 0 in the user database. Check /etc/passwd and/or the NIS user database. </a:t>
            </a:r>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a:xfrm>
            <a:off x="428625" y="114300"/>
            <a:ext cx="7629525" cy="885444"/>
          </a:xfrm>
        </p:spPr>
        <p:txBody>
          <a:bodyPr/>
          <a:lstStyle/>
          <a:p>
            <a:pPr eaLnBrk="1" hangingPunct="1"/>
            <a:r>
              <a:rPr lang="en-US" sz="3200" dirty="0" smtClean="0">
                <a:solidFill>
                  <a:schemeClr val="bg1"/>
                </a:solidFill>
              </a:rPr>
              <a:t>Supported Versions of DRD</a:t>
            </a:r>
            <a:endParaRPr lang="en-AU" sz="3200" dirty="0" smtClean="0">
              <a:solidFill>
                <a:schemeClr val="bg1"/>
              </a:solidFill>
            </a:endParaRPr>
          </a:p>
        </p:txBody>
      </p:sp>
      <p:sp>
        <p:nvSpPr>
          <p:cNvPr id="28678" name="Rectangle 3"/>
          <p:cNvSpPr>
            <a:spLocks noGrp="1" noChangeArrowheads="1"/>
          </p:cNvSpPr>
          <p:nvPr>
            <p:ph type="body" idx="1"/>
          </p:nvPr>
        </p:nvSpPr>
        <p:spPr>
          <a:xfrm>
            <a:off x="439239" y="1551869"/>
            <a:ext cx="8272463" cy="4509298"/>
          </a:xfrm>
        </p:spPr>
        <p:txBody>
          <a:bodyPr/>
          <a:lstStyle/>
          <a:p>
            <a:r>
              <a:rPr lang="en-US" dirty="0">
                <a:solidFill>
                  <a:schemeClr val="bg1"/>
                </a:solidFill>
              </a:rPr>
              <a:t>Versions of DRD are supported for at </a:t>
            </a:r>
            <a:r>
              <a:rPr lang="en-US">
                <a:solidFill>
                  <a:schemeClr val="bg1"/>
                </a:solidFill>
              </a:rPr>
              <a:t>least </a:t>
            </a:r>
            <a:r>
              <a:rPr lang="en-US" smtClean="0">
                <a:solidFill>
                  <a:schemeClr val="bg1"/>
                </a:solidFill>
              </a:rPr>
              <a:t>two </a:t>
            </a:r>
            <a:r>
              <a:rPr lang="en-US" dirty="0" smtClean="0">
                <a:solidFill>
                  <a:schemeClr val="bg1"/>
                </a:solidFill>
              </a:rPr>
              <a:t>years.</a:t>
            </a:r>
          </a:p>
          <a:p>
            <a:pPr marL="0" indent="0">
              <a:buNone/>
            </a:pPr>
            <a:endParaRPr lang="en-US" dirty="0">
              <a:solidFill>
                <a:schemeClr val="bg1"/>
              </a:solidFill>
            </a:endParaRPr>
          </a:p>
          <a:p>
            <a:r>
              <a:rPr lang="en-US" dirty="0">
                <a:solidFill>
                  <a:schemeClr val="bg1"/>
                </a:solidFill>
              </a:rPr>
              <a:t>Versions not listed in the "Supported DRD Releases" section of the latest Release Notes are no longer </a:t>
            </a:r>
            <a:r>
              <a:rPr lang="en-US" dirty="0" smtClean="0">
                <a:solidFill>
                  <a:schemeClr val="bg1"/>
                </a:solidFill>
              </a:rPr>
              <a:t>supported.</a:t>
            </a:r>
          </a:p>
          <a:p>
            <a:endParaRPr lang="en-US" dirty="0">
              <a:solidFill>
                <a:schemeClr val="bg1"/>
              </a:solidFill>
            </a:endParaRPr>
          </a:p>
          <a:p>
            <a:r>
              <a:rPr lang="en-US" dirty="0">
                <a:solidFill>
                  <a:schemeClr val="bg1"/>
                </a:solidFill>
              </a:rPr>
              <a:t>W</a:t>
            </a:r>
            <a:r>
              <a:rPr lang="en-US" dirty="0" smtClean="0">
                <a:solidFill>
                  <a:schemeClr val="bg1"/>
                </a:solidFill>
              </a:rPr>
              <a:t>e </a:t>
            </a:r>
            <a:r>
              <a:rPr lang="en-US" dirty="0">
                <a:solidFill>
                  <a:schemeClr val="bg1"/>
                </a:solidFill>
              </a:rPr>
              <a:t>always recommend to have the latest DRD </a:t>
            </a:r>
            <a:r>
              <a:rPr lang="en-US" dirty="0" smtClean="0">
                <a:solidFill>
                  <a:schemeClr val="bg1"/>
                </a:solidFill>
              </a:rPr>
              <a:t>installed</a:t>
            </a:r>
            <a:r>
              <a:rPr lang="en-US" sz="2400" dirty="0" smtClean="0">
                <a:solidFill>
                  <a:schemeClr val="bg1"/>
                </a:solidFill>
              </a:rPr>
              <a:t>.</a:t>
            </a:r>
            <a:endParaRPr lang="en-US" sz="2400" dirty="0">
              <a:solidFill>
                <a:schemeClr val="bg1"/>
              </a:solidFill>
            </a:endParaRPr>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27</a:t>
            </a:fld>
            <a:endParaRPr lang="en-US"/>
          </a:p>
        </p:txBody>
      </p:sp>
    </p:spTree>
    <p:extLst>
      <p:ext uri="{BB962C8B-B14F-4D97-AF65-F5344CB8AC3E}">
        <p14:creationId xmlns:p14="http://schemas.microsoft.com/office/powerpoint/2010/main" val="18426011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ctrTitle"/>
          </p:nvPr>
        </p:nvSpPr>
        <p:spPr>
          <a:xfrm>
            <a:off x="188259" y="1907177"/>
            <a:ext cx="7714770" cy="2215561"/>
          </a:xfrm>
        </p:spPr>
        <p:txBody>
          <a:bodyPr/>
          <a:lstStyle/>
          <a:p>
            <a:r>
              <a:rPr lang="en-AU" sz="4000" dirty="0" smtClean="0"/>
              <a:t>DRD – Installation and Commands</a:t>
            </a:r>
            <a:endParaRPr lang="en-US" sz="2400" dirty="0"/>
          </a:p>
        </p:txBody>
      </p:sp>
    </p:spTree>
    <p:extLst>
      <p:ext uri="{BB962C8B-B14F-4D97-AF65-F5344CB8AC3E}">
        <p14:creationId xmlns:p14="http://schemas.microsoft.com/office/powerpoint/2010/main" val="12811911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7" name="Rectangle 7"/>
          <p:cNvSpPr>
            <a:spLocks noGrp="1" noChangeArrowheads="1"/>
          </p:cNvSpPr>
          <p:nvPr>
            <p:ph type="title"/>
          </p:nvPr>
        </p:nvSpPr>
        <p:spPr>
          <a:xfrm>
            <a:off x="428625" y="114300"/>
            <a:ext cx="7629525" cy="982980"/>
          </a:xfrm>
        </p:spPr>
        <p:txBody>
          <a:bodyPr/>
          <a:lstStyle/>
          <a:p>
            <a:r>
              <a:rPr lang="en-US" sz="3200" dirty="0" smtClean="0">
                <a:solidFill>
                  <a:schemeClr val="bg1"/>
                </a:solidFill>
              </a:rPr>
              <a:t>Installing DRD</a:t>
            </a:r>
          </a:p>
        </p:txBody>
      </p:sp>
      <p:sp>
        <p:nvSpPr>
          <p:cNvPr id="245769" name="Text Box 4"/>
          <p:cNvSpPr txBox="1">
            <a:spLocks noChangeArrowheads="1"/>
          </p:cNvSpPr>
          <p:nvPr/>
        </p:nvSpPr>
        <p:spPr bwMode="auto">
          <a:xfrm>
            <a:off x="576898" y="2626805"/>
            <a:ext cx="7908734" cy="1408078"/>
          </a:xfrm>
          <a:prstGeom prst="rect">
            <a:avLst/>
          </a:prstGeom>
          <a:noFill/>
          <a:ln w="28575">
            <a:noFill/>
            <a:miter lim="800000"/>
            <a:headEnd type="none" w="lg" len="sm"/>
            <a:tailEnd type="none" w="lg" len="sm"/>
          </a:ln>
        </p:spPr>
        <p:txBody>
          <a:bodyPr wrap="square" lIns="45720" rIns="45720">
            <a:spAutoFit/>
          </a:bodyPr>
          <a:lstStyle/>
          <a:p>
            <a:pPr eaLnBrk="0" hangingPunct="0">
              <a:spcAft>
                <a:spcPct val="25000"/>
              </a:spcAft>
              <a:tabLst>
                <a:tab pos="228600" algn="l"/>
              </a:tabLst>
            </a:pPr>
            <a:endParaRPr lang="en-US" sz="1800" dirty="0">
              <a:solidFill>
                <a:schemeClr val="bg1"/>
              </a:solidFill>
              <a:latin typeface="Courier New" pitchFamily="49" charset="0"/>
            </a:endParaRPr>
          </a:p>
          <a:p>
            <a:pPr eaLnBrk="0" hangingPunct="0">
              <a:spcAft>
                <a:spcPct val="25000"/>
              </a:spcAft>
              <a:tabLst>
                <a:tab pos="228600" algn="l"/>
              </a:tabLst>
            </a:pPr>
            <a:r>
              <a:rPr lang="en-US" sz="1800" dirty="0">
                <a:solidFill>
                  <a:schemeClr val="bg1"/>
                </a:solidFill>
              </a:rPr>
              <a:t>Install DRD with </a:t>
            </a:r>
            <a:r>
              <a:rPr lang="en-US" sz="1800" dirty="0">
                <a:solidFill>
                  <a:schemeClr val="bg1"/>
                </a:solidFill>
                <a:latin typeface="Courier New" pitchFamily="49" charset="0"/>
              </a:rPr>
              <a:t>swinstall</a:t>
            </a:r>
            <a:r>
              <a:rPr lang="en-US" sz="1800" dirty="0">
                <a:solidFill>
                  <a:schemeClr val="bg1"/>
                </a:solidFill>
              </a:rPr>
              <a:t> (no reboot required</a:t>
            </a:r>
            <a:r>
              <a:rPr lang="en-US" sz="1800" dirty="0" smtClean="0">
                <a:solidFill>
                  <a:schemeClr val="bg1"/>
                </a:solidFill>
              </a:rPr>
              <a:t>)</a:t>
            </a:r>
          </a:p>
          <a:p>
            <a:pPr eaLnBrk="0" hangingPunct="0">
              <a:spcAft>
                <a:spcPct val="25000"/>
              </a:spcAft>
              <a:tabLst>
                <a:tab pos="228600" algn="l"/>
              </a:tabLst>
            </a:pPr>
            <a:endParaRPr lang="en-US" sz="1800" dirty="0">
              <a:solidFill>
                <a:schemeClr val="bg1"/>
              </a:solidFill>
            </a:endParaRPr>
          </a:p>
          <a:p>
            <a:pPr eaLnBrk="0" hangingPunct="0">
              <a:spcAft>
                <a:spcPct val="25000"/>
              </a:spcAft>
              <a:tabLst>
                <a:tab pos="228600" algn="l"/>
              </a:tabLst>
            </a:pPr>
            <a:r>
              <a:rPr lang="en-US" sz="1800" dirty="0" smtClean="0">
                <a:solidFill>
                  <a:schemeClr val="bg1"/>
                </a:solidFill>
                <a:latin typeface="Courier New" pitchFamily="49" charset="0"/>
              </a:rPr>
              <a:t># </a:t>
            </a:r>
            <a:r>
              <a:rPr lang="en-US" sz="1800" dirty="0">
                <a:solidFill>
                  <a:schemeClr val="bg1"/>
                </a:solidFill>
                <a:latin typeface="Courier New" pitchFamily="49" charset="0"/>
              </a:rPr>
              <a:t>swinstall –s /tmp/DynRootDisk*.depot </a:t>
            </a:r>
            <a:r>
              <a:rPr lang="en-US" sz="1800" dirty="0" smtClean="0">
                <a:solidFill>
                  <a:schemeClr val="bg1"/>
                </a:solidFill>
                <a:latin typeface="Courier New" pitchFamily="49" charset="0"/>
              </a:rPr>
              <a:t>DynRootDisk</a:t>
            </a:r>
            <a:endParaRPr lang="en-US" sz="1800" dirty="0">
              <a:solidFill>
                <a:schemeClr val="bg1"/>
              </a:solidFill>
              <a:latin typeface="Courier New" pitchFamily="49" charset="0"/>
            </a:endParaRPr>
          </a:p>
        </p:txBody>
      </p:sp>
      <p:sp>
        <p:nvSpPr>
          <p:cNvPr id="5" name="Rectangle 4"/>
          <p:cNvSpPr/>
          <p:nvPr/>
        </p:nvSpPr>
        <p:spPr>
          <a:xfrm>
            <a:off x="414528" y="1328148"/>
            <a:ext cx="8180832" cy="1200329"/>
          </a:xfrm>
          <a:prstGeom prst="rect">
            <a:avLst/>
          </a:prstGeom>
        </p:spPr>
        <p:txBody>
          <a:bodyPr wrap="square">
            <a:spAutoFit/>
          </a:bodyPr>
          <a:lstStyle/>
          <a:p>
            <a:pPr marL="228600" indent="-228600" eaLnBrk="0" hangingPunct="0">
              <a:lnSpc>
                <a:spcPct val="120000"/>
              </a:lnSpc>
              <a:buFontTx/>
              <a:buChar char="•"/>
            </a:pPr>
            <a:r>
              <a:rPr lang="en-US" sz="2000" dirty="0" smtClean="0">
                <a:solidFill>
                  <a:schemeClr val="bg1"/>
                </a:solidFill>
              </a:rPr>
              <a:t>DRD is included in current 11i v2 and v3 operating environments </a:t>
            </a:r>
            <a:r>
              <a:rPr lang="en-US" sz="2000" i="1" dirty="0" smtClean="0">
                <a:solidFill>
                  <a:schemeClr val="bg1"/>
                </a:solidFill>
              </a:rPr>
              <a:t>or</a:t>
            </a:r>
            <a:r>
              <a:rPr lang="en-US" sz="2000" dirty="0" smtClean="0">
                <a:solidFill>
                  <a:schemeClr val="bg1"/>
                </a:solidFill>
              </a:rPr>
              <a:t> ...</a:t>
            </a:r>
          </a:p>
          <a:p>
            <a:pPr marL="228600" indent="-228600" eaLnBrk="0" hangingPunct="0">
              <a:lnSpc>
                <a:spcPct val="120000"/>
              </a:lnSpc>
            </a:pPr>
            <a:endParaRPr lang="en-US" sz="2000" dirty="0" smtClean="0">
              <a:solidFill>
                <a:schemeClr val="bg1"/>
              </a:solidFill>
            </a:endParaRPr>
          </a:p>
          <a:p>
            <a:pPr marL="228600" indent="-228600" eaLnBrk="0" hangingPunct="0">
              <a:lnSpc>
                <a:spcPct val="120000"/>
              </a:lnSpc>
              <a:buFontTx/>
              <a:buChar char="•"/>
            </a:pPr>
            <a:r>
              <a:rPr lang="en-US" sz="2000" dirty="0" smtClean="0">
                <a:solidFill>
                  <a:schemeClr val="bg1"/>
                </a:solidFill>
              </a:rPr>
              <a:t>Download and install DRD from </a:t>
            </a:r>
            <a:r>
              <a:rPr lang="en-US" sz="2000" dirty="0" smtClean="0">
                <a:solidFill>
                  <a:schemeClr val="bg1"/>
                </a:solidFill>
                <a:latin typeface="Courier New" pitchFamily="49" charset="0"/>
              </a:rPr>
              <a:t>http://software.hp.com</a:t>
            </a:r>
            <a:endParaRPr lang="en-US" sz="2000" dirty="0">
              <a:solidFill>
                <a:schemeClr val="bg1"/>
              </a:solidFill>
              <a:latin typeface="Courier New" pitchFamily="49" charset="0"/>
            </a:endParaRPr>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29</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91" name="Rectangle 7"/>
          <p:cNvSpPr>
            <a:spLocks noGrp="1" noChangeArrowheads="1"/>
          </p:cNvSpPr>
          <p:nvPr>
            <p:ph type="title"/>
          </p:nvPr>
        </p:nvSpPr>
        <p:spPr>
          <a:xfrm>
            <a:off x="428625" y="114300"/>
            <a:ext cx="7629525" cy="946404"/>
          </a:xfrm>
        </p:spPr>
        <p:txBody>
          <a:bodyPr/>
          <a:lstStyle/>
          <a:p>
            <a:r>
              <a:rPr lang="en-US" sz="3200" dirty="0" smtClean="0">
                <a:solidFill>
                  <a:schemeClr val="bg1"/>
                </a:solidFill>
              </a:rPr>
              <a:t>DRD Commands</a:t>
            </a:r>
          </a:p>
        </p:txBody>
      </p:sp>
      <p:sp>
        <p:nvSpPr>
          <p:cNvPr id="246793" name="Text Box 4"/>
          <p:cNvSpPr txBox="1">
            <a:spLocks noChangeArrowheads="1"/>
          </p:cNvSpPr>
          <p:nvPr/>
        </p:nvSpPr>
        <p:spPr bwMode="auto">
          <a:xfrm>
            <a:off x="481013" y="2012951"/>
            <a:ext cx="8187499" cy="4524315"/>
          </a:xfrm>
          <a:prstGeom prst="rect">
            <a:avLst/>
          </a:prstGeom>
          <a:noFill/>
          <a:ln w="28575">
            <a:noFill/>
            <a:miter lim="800000"/>
            <a:headEnd type="none" w="lg" len="sm"/>
            <a:tailEnd type="none" w="lg" len="sm"/>
          </a:ln>
        </p:spPr>
        <p:txBody>
          <a:bodyPr wrap="square" lIns="45720" rIns="45720">
            <a:spAutoFit/>
          </a:bodyPr>
          <a:lstStyle/>
          <a:p>
            <a:pPr eaLnBrk="0" hangingPunct="0">
              <a:lnSpc>
                <a:spcPct val="90000"/>
              </a:lnSpc>
            </a:pPr>
            <a:r>
              <a:rPr lang="en-US" sz="1600" dirty="0" smtClean="0">
                <a:solidFill>
                  <a:schemeClr val="bg1"/>
                </a:solidFill>
              </a:rPr>
              <a:t>Example</a:t>
            </a:r>
            <a:endParaRPr lang="en-US" sz="1600" dirty="0">
              <a:solidFill>
                <a:schemeClr val="bg1"/>
              </a:solidFill>
            </a:endParaRPr>
          </a:p>
          <a:p>
            <a:pPr eaLnBrk="0" hangingPunct="0">
              <a:lnSpc>
                <a:spcPct val="90000"/>
              </a:lnSpc>
            </a:pPr>
            <a:r>
              <a:rPr lang="en-US" sz="1600" dirty="0">
                <a:solidFill>
                  <a:schemeClr val="bg1"/>
                </a:solidFill>
                <a:latin typeface="Courier New" pitchFamily="49" charset="0"/>
              </a:rPr>
              <a:t># drd clone –t /</a:t>
            </a:r>
            <a:r>
              <a:rPr lang="en-US" sz="1600" dirty="0" smtClean="0">
                <a:solidFill>
                  <a:schemeClr val="bg1"/>
                </a:solidFill>
                <a:latin typeface="Courier New" pitchFamily="49" charset="0"/>
              </a:rPr>
              <a:t>dev/disk/</a:t>
            </a:r>
            <a:r>
              <a:rPr lang="en-US" sz="1600" dirty="0" err="1" smtClean="0">
                <a:solidFill>
                  <a:schemeClr val="bg1"/>
                </a:solidFill>
                <a:latin typeface="Courier New" pitchFamily="49" charset="0"/>
              </a:rPr>
              <a:t>diskY</a:t>
            </a:r>
            <a:r>
              <a:rPr lang="en-US" sz="1600" dirty="0" smtClean="0">
                <a:solidFill>
                  <a:schemeClr val="bg1"/>
                </a:solidFill>
                <a:latin typeface="Courier New" pitchFamily="49" charset="0"/>
              </a:rPr>
              <a:t> </a:t>
            </a:r>
            <a:r>
              <a:rPr lang="en-US" sz="1600" dirty="0">
                <a:solidFill>
                  <a:schemeClr val="bg1"/>
                </a:solidFill>
                <a:latin typeface="Courier New" pitchFamily="49" charset="0"/>
              </a:rPr>
              <a:t>–x overwrite=true</a:t>
            </a:r>
            <a:r>
              <a:rPr lang="en-US" sz="1600" b="1" dirty="0">
                <a:solidFill>
                  <a:schemeClr val="bg1"/>
                </a:solidFill>
                <a:latin typeface="Courier New" pitchFamily="49" charset="0"/>
              </a:rPr>
              <a:t> </a:t>
            </a:r>
            <a:endParaRPr lang="en-US" sz="1600" dirty="0">
              <a:solidFill>
                <a:schemeClr val="bg1"/>
              </a:solidFill>
              <a:latin typeface="Courier New" pitchFamily="49" charset="0"/>
            </a:endParaRPr>
          </a:p>
          <a:p>
            <a:pPr eaLnBrk="0" hangingPunct="0">
              <a:lnSpc>
                <a:spcPct val="90000"/>
              </a:lnSpc>
            </a:pPr>
            <a:endParaRPr lang="en-US" sz="1600" dirty="0">
              <a:solidFill>
                <a:schemeClr val="bg1"/>
              </a:solidFill>
              <a:latin typeface="Courier New" pitchFamily="49" charset="0"/>
            </a:endParaRPr>
          </a:p>
          <a:p>
            <a:pPr eaLnBrk="0" hangingPunct="0">
              <a:lnSpc>
                <a:spcPct val="90000"/>
              </a:lnSpc>
            </a:pPr>
            <a:r>
              <a:rPr lang="en-US" sz="1600" dirty="0">
                <a:solidFill>
                  <a:schemeClr val="bg1"/>
                </a:solidFill>
              </a:rPr>
              <a:t>Other available </a:t>
            </a:r>
            <a:r>
              <a:rPr lang="en-US" sz="1600" dirty="0" smtClean="0">
                <a:solidFill>
                  <a:schemeClr val="bg1"/>
                </a:solidFill>
              </a:rPr>
              <a:t>modes</a:t>
            </a:r>
            <a:endParaRPr lang="en-US" sz="1600" dirty="0">
              <a:solidFill>
                <a:schemeClr val="bg1"/>
              </a:solidFill>
            </a:endParaRPr>
          </a:p>
          <a:p>
            <a:pPr eaLnBrk="0" hangingPunct="0">
              <a:lnSpc>
                <a:spcPct val="90000"/>
              </a:lnSpc>
            </a:pPr>
            <a:r>
              <a:rPr lang="en-US" sz="1600" dirty="0">
                <a:solidFill>
                  <a:schemeClr val="bg1"/>
                </a:solidFill>
                <a:latin typeface="Courier New" pitchFamily="49" charset="0"/>
              </a:rPr>
              <a:t># drd			</a:t>
            </a:r>
            <a:r>
              <a:rPr lang="en-US" sz="1600" i="1" dirty="0">
                <a:solidFill>
                  <a:schemeClr val="bg1"/>
                </a:solidFill>
              </a:rPr>
              <a:t>view available modes and options</a:t>
            </a:r>
          </a:p>
          <a:p>
            <a:pPr eaLnBrk="0" hangingPunct="0">
              <a:lnSpc>
                <a:spcPct val="90000"/>
              </a:lnSpc>
            </a:pPr>
            <a:r>
              <a:rPr lang="en-US" sz="1600" dirty="0">
                <a:solidFill>
                  <a:schemeClr val="bg1"/>
                </a:solidFill>
                <a:latin typeface="Courier New" pitchFamily="49" charset="0"/>
              </a:rPr>
              <a:t># drd clone ...	</a:t>
            </a:r>
            <a:r>
              <a:rPr lang="en-US" sz="1600" i="1" dirty="0">
                <a:solidFill>
                  <a:schemeClr val="bg1"/>
                </a:solidFill>
              </a:rPr>
              <a:t>create a DRD clone</a:t>
            </a:r>
          </a:p>
          <a:p>
            <a:pPr eaLnBrk="0" hangingPunct="0">
              <a:lnSpc>
                <a:spcPct val="90000"/>
              </a:lnSpc>
            </a:pPr>
            <a:r>
              <a:rPr lang="en-US" sz="1600" dirty="0">
                <a:solidFill>
                  <a:schemeClr val="bg1"/>
                </a:solidFill>
                <a:latin typeface="Courier New" pitchFamily="49" charset="0"/>
              </a:rPr>
              <a:t># drd mount ...</a:t>
            </a:r>
            <a:r>
              <a:rPr lang="en-US" sz="1600" i="1" dirty="0">
                <a:solidFill>
                  <a:schemeClr val="bg1"/>
                </a:solidFill>
                <a:latin typeface="Courier New" pitchFamily="49" charset="0"/>
              </a:rPr>
              <a:t>	</a:t>
            </a:r>
            <a:r>
              <a:rPr lang="en-US" sz="1600" i="1" dirty="0">
                <a:solidFill>
                  <a:schemeClr val="bg1"/>
                </a:solidFill>
              </a:rPr>
              <a:t>mount the DRD clone’s file systems</a:t>
            </a:r>
          </a:p>
          <a:p>
            <a:pPr eaLnBrk="0" hangingPunct="0">
              <a:lnSpc>
                <a:spcPct val="90000"/>
              </a:lnSpc>
            </a:pPr>
            <a:r>
              <a:rPr lang="en-US" sz="1600" dirty="0">
                <a:solidFill>
                  <a:schemeClr val="bg1"/>
                </a:solidFill>
                <a:latin typeface="Courier New" pitchFamily="49" charset="0"/>
              </a:rPr>
              <a:t># drd umount ...</a:t>
            </a:r>
            <a:r>
              <a:rPr lang="en-US" sz="1600" i="1" dirty="0">
                <a:solidFill>
                  <a:schemeClr val="bg1"/>
                </a:solidFill>
                <a:latin typeface="Courier New" pitchFamily="49" charset="0"/>
              </a:rPr>
              <a:t>	</a:t>
            </a:r>
            <a:r>
              <a:rPr lang="en-US" sz="1600" i="1" dirty="0">
                <a:solidFill>
                  <a:schemeClr val="bg1"/>
                </a:solidFill>
              </a:rPr>
              <a:t>unmount the DRD clone’s file systems </a:t>
            </a:r>
            <a:br>
              <a:rPr lang="en-US" sz="1600" i="1" dirty="0">
                <a:solidFill>
                  <a:schemeClr val="bg1"/>
                </a:solidFill>
              </a:rPr>
            </a:br>
            <a:r>
              <a:rPr lang="en-US" sz="1600" dirty="0">
                <a:solidFill>
                  <a:schemeClr val="bg1"/>
                </a:solidFill>
                <a:latin typeface="Courier New" pitchFamily="49" charset="0"/>
              </a:rPr>
              <a:t># drd runcmd ...	</a:t>
            </a:r>
            <a:r>
              <a:rPr lang="en-US" sz="1600" i="1" dirty="0">
                <a:solidFill>
                  <a:schemeClr val="bg1"/>
                </a:solidFill>
              </a:rPr>
              <a:t>execute a command on the clone’s file systems</a:t>
            </a:r>
          </a:p>
          <a:p>
            <a:pPr eaLnBrk="0" hangingPunct="0">
              <a:lnSpc>
                <a:spcPct val="90000"/>
              </a:lnSpc>
            </a:pPr>
            <a:r>
              <a:rPr lang="en-US" sz="1600" dirty="0">
                <a:solidFill>
                  <a:schemeClr val="bg1"/>
                </a:solidFill>
                <a:latin typeface="Courier New" pitchFamily="49" charset="0"/>
              </a:rPr>
              <a:t># drd activate ...</a:t>
            </a:r>
            <a:r>
              <a:rPr lang="en-US" sz="1600" i="1" dirty="0">
                <a:solidFill>
                  <a:schemeClr val="bg1"/>
                </a:solidFill>
                <a:latin typeface="Courier New" pitchFamily="49" charset="0"/>
              </a:rPr>
              <a:t>	</a:t>
            </a:r>
            <a:r>
              <a:rPr lang="en-US" sz="1600" i="1" dirty="0">
                <a:solidFill>
                  <a:schemeClr val="bg1"/>
                </a:solidFill>
              </a:rPr>
              <a:t>make the DRD clone the default boot disk after next reboot</a:t>
            </a:r>
            <a:br>
              <a:rPr lang="en-US" sz="1600" i="1" dirty="0">
                <a:solidFill>
                  <a:schemeClr val="bg1"/>
                </a:solidFill>
              </a:rPr>
            </a:br>
            <a:r>
              <a:rPr lang="en-US" sz="1600" dirty="0">
                <a:solidFill>
                  <a:schemeClr val="bg1"/>
                </a:solidFill>
                <a:latin typeface="Courier New" pitchFamily="49" charset="0"/>
              </a:rPr>
              <a:t># drd deactivate</a:t>
            </a:r>
            <a:r>
              <a:rPr lang="en-US" sz="1600" i="1" dirty="0">
                <a:solidFill>
                  <a:schemeClr val="bg1"/>
                </a:solidFill>
              </a:rPr>
              <a:t>	retain the current active image as the default boot disk</a:t>
            </a:r>
            <a:br>
              <a:rPr lang="en-US" sz="1600" i="1" dirty="0">
                <a:solidFill>
                  <a:schemeClr val="bg1"/>
                </a:solidFill>
              </a:rPr>
            </a:br>
            <a:r>
              <a:rPr lang="en-US" sz="1600" dirty="0">
                <a:solidFill>
                  <a:schemeClr val="bg1"/>
                </a:solidFill>
                <a:latin typeface="Courier New" pitchFamily="49" charset="0"/>
              </a:rPr>
              <a:t># drd status	</a:t>
            </a:r>
            <a:r>
              <a:rPr lang="en-US" sz="1600" i="1" dirty="0">
                <a:solidFill>
                  <a:schemeClr val="bg1"/>
                </a:solidFill>
              </a:rPr>
              <a:t>	display information about active/inactive DRD images</a:t>
            </a:r>
          </a:p>
          <a:p>
            <a:pPr eaLnBrk="0" hangingPunct="0">
              <a:lnSpc>
                <a:spcPct val="90000"/>
              </a:lnSpc>
            </a:pPr>
            <a:endParaRPr lang="en-US" sz="1600" i="1" dirty="0">
              <a:solidFill>
                <a:schemeClr val="bg1"/>
              </a:solidFill>
            </a:endParaRPr>
          </a:p>
          <a:p>
            <a:pPr eaLnBrk="0" hangingPunct="0">
              <a:lnSpc>
                <a:spcPct val="90000"/>
              </a:lnSpc>
            </a:pPr>
            <a:r>
              <a:rPr lang="en-US" sz="1600" dirty="0">
                <a:solidFill>
                  <a:schemeClr val="bg1"/>
                </a:solidFill>
              </a:rPr>
              <a:t>DRD offers several common options that are supported in all modes</a:t>
            </a:r>
            <a:br>
              <a:rPr lang="en-US" sz="1600" dirty="0">
                <a:solidFill>
                  <a:schemeClr val="bg1"/>
                </a:solidFill>
              </a:rPr>
            </a:b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a:t>
            </a:r>
            <a:r>
              <a:rPr lang="en-US" sz="1600" i="1" dirty="0">
                <a:solidFill>
                  <a:schemeClr val="bg1"/>
                </a:solidFill>
                <a:latin typeface="Courier New" pitchFamily="49" charset="0"/>
              </a:rPr>
              <a:t>	</a:t>
            </a:r>
            <a:r>
              <a:rPr lang="en-US" sz="1600" i="1" dirty="0">
                <a:solidFill>
                  <a:schemeClr val="bg1"/>
                </a:solidFill>
              </a:rPr>
              <a:t>			view available options </a:t>
            </a:r>
            <a:br>
              <a:rPr lang="en-US" sz="1600" i="1" dirty="0">
                <a:solidFill>
                  <a:schemeClr val="bg1"/>
                </a:solidFill>
              </a:rPr>
            </a:b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–x ?</a:t>
            </a:r>
            <a:r>
              <a:rPr lang="en-US" sz="1600" i="1" dirty="0">
                <a:solidFill>
                  <a:schemeClr val="bg1"/>
                </a:solidFill>
                <a:latin typeface="Courier New" pitchFamily="49" charset="0"/>
              </a:rPr>
              <a:t>	</a:t>
            </a:r>
            <a:r>
              <a:rPr lang="en-US" sz="1600" i="1" dirty="0">
                <a:solidFill>
                  <a:schemeClr val="bg1"/>
                </a:solidFill>
              </a:rPr>
              <a:t>		view available extended options </a:t>
            </a:r>
            <a:br>
              <a:rPr lang="en-US" sz="1600" i="1" dirty="0">
                <a:solidFill>
                  <a:schemeClr val="bg1"/>
                </a:solidFill>
              </a:rPr>
            </a:b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[-x verbosity=3] ...	</a:t>
            </a:r>
            <a:r>
              <a:rPr lang="en-US" sz="1600" i="1" dirty="0">
                <a:solidFill>
                  <a:schemeClr val="bg1"/>
                </a:solidFill>
              </a:rPr>
              <a:t>specify stdout/stderr verbosity, 0-5</a:t>
            </a:r>
          </a:p>
          <a:p>
            <a:pPr eaLnBrk="0" hangingPunct="0">
              <a:lnSpc>
                <a:spcPct val="90000"/>
              </a:lnSpc>
            </a:pP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[-x log_verbosity=4]</a:t>
            </a:r>
            <a:r>
              <a:rPr lang="en-US" sz="1600" i="1" dirty="0">
                <a:solidFill>
                  <a:schemeClr val="bg1"/>
                </a:solidFill>
                <a:latin typeface="Courier New" pitchFamily="49" charset="0"/>
              </a:rPr>
              <a:t> ...	</a:t>
            </a:r>
            <a:r>
              <a:rPr lang="en-US" sz="1600" i="1" dirty="0">
                <a:solidFill>
                  <a:schemeClr val="bg1"/>
                </a:solidFill>
              </a:rPr>
              <a:t>specify log file verbosity, 0-5</a:t>
            </a:r>
            <a:br>
              <a:rPr lang="en-US" sz="1600" i="1" dirty="0">
                <a:solidFill>
                  <a:schemeClr val="bg1"/>
                </a:solidFill>
              </a:rPr>
            </a:b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[-qqq|qq|q|v|vv|vvv] ...</a:t>
            </a:r>
            <a:r>
              <a:rPr lang="en-US" sz="1600" i="1" dirty="0">
                <a:solidFill>
                  <a:schemeClr val="bg1"/>
                </a:solidFill>
                <a:latin typeface="Courier New" pitchFamily="49" charset="0"/>
              </a:rPr>
              <a:t>	</a:t>
            </a:r>
            <a:r>
              <a:rPr lang="en-US" sz="1600" i="1" dirty="0">
                <a:solidFill>
                  <a:schemeClr val="bg1"/>
                </a:solidFill>
              </a:rPr>
              <a:t>alternative to –x verbosity=n</a:t>
            </a:r>
            <a:br>
              <a:rPr lang="en-US" sz="1600" i="1" dirty="0">
                <a:solidFill>
                  <a:schemeClr val="bg1"/>
                </a:solidFill>
              </a:rPr>
            </a:b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[–p] ...	</a:t>
            </a:r>
            <a:r>
              <a:rPr lang="en-US" sz="1600" i="1" dirty="0">
                <a:solidFill>
                  <a:schemeClr val="bg1"/>
                </a:solidFill>
                <a:latin typeface="Courier New" pitchFamily="49" charset="0"/>
              </a:rPr>
              <a:t>	</a:t>
            </a:r>
            <a:r>
              <a:rPr lang="en-US" sz="1600" i="1" dirty="0">
                <a:solidFill>
                  <a:schemeClr val="bg1"/>
                </a:solidFill>
              </a:rPr>
              <a:t>	preview but don’t execute the operation</a:t>
            </a:r>
          </a:p>
        </p:txBody>
      </p:sp>
      <p:sp>
        <p:nvSpPr>
          <p:cNvPr id="5" name="Rectangle 4"/>
          <p:cNvSpPr/>
          <p:nvPr/>
        </p:nvSpPr>
        <p:spPr>
          <a:xfrm>
            <a:off x="560832" y="1094155"/>
            <a:ext cx="8229600" cy="707886"/>
          </a:xfrm>
          <a:prstGeom prst="rect">
            <a:avLst/>
          </a:prstGeom>
        </p:spPr>
        <p:txBody>
          <a:bodyPr wrap="square">
            <a:spAutoFit/>
          </a:bodyPr>
          <a:lstStyle/>
          <a:p>
            <a:r>
              <a:rPr lang="en-US" sz="2000" dirty="0" smtClean="0">
                <a:solidFill>
                  <a:schemeClr val="bg1"/>
                </a:solidFill>
              </a:rPr>
              <a:t>Most DRD tasks require a single command, </a:t>
            </a:r>
            <a:r>
              <a:rPr lang="en-US" sz="2000" dirty="0" smtClean="0">
                <a:solidFill>
                  <a:schemeClr val="bg1"/>
                </a:solidFill>
                <a:latin typeface="Courier New" pitchFamily="49" charset="0"/>
              </a:rPr>
              <a:t>drd</a:t>
            </a:r>
            <a:r>
              <a:rPr lang="en-US" sz="2000" dirty="0" smtClean="0">
                <a:solidFill>
                  <a:schemeClr val="bg1"/>
                </a:solidFill>
              </a:rPr>
              <a:t>, which supports multiple “modes”.</a:t>
            </a:r>
            <a:endParaRPr lang="en-US" sz="2000" dirty="0">
              <a:solidFill>
                <a:schemeClr val="bg1"/>
              </a:solidFill>
            </a:endParaRPr>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30</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ctrTitle"/>
          </p:nvPr>
        </p:nvSpPr>
        <p:spPr>
          <a:xfrm>
            <a:off x="188259" y="1907177"/>
            <a:ext cx="7714770" cy="2215561"/>
          </a:xfrm>
        </p:spPr>
        <p:txBody>
          <a:bodyPr/>
          <a:lstStyle/>
          <a:p>
            <a:r>
              <a:rPr lang="en-AU" sz="4000" dirty="0" smtClean="0"/>
              <a:t>DRD – Some Restrictions</a:t>
            </a:r>
            <a:endParaRPr lang="en-US" sz="2400" dirty="0"/>
          </a:p>
        </p:txBody>
      </p:sp>
    </p:spTree>
    <p:extLst>
      <p:ext uri="{BB962C8B-B14F-4D97-AF65-F5344CB8AC3E}">
        <p14:creationId xmlns:p14="http://schemas.microsoft.com/office/powerpoint/2010/main" val="10923133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32</a:t>
            </a:fld>
            <a:endParaRPr lang="en-US" dirty="0" smtClean="0"/>
          </a:p>
        </p:txBody>
      </p:sp>
      <p:sp>
        <p:nvSpPr>
          <p:cNvPr id="63492" name="Rectangle 2"/>
          <p:cNvSpPr>
            <a:spLocks noGrp="1" noChangeArrowheads="1"/>
          </p:cNvSpPr>
          <p:nvPr>
            <p:ph type="title"/>
          </p:nvPr>
        </p:nvSpPr>
        <p:spPr>
          <a:xfrm>
            <a:off x="428625" y="171450"/>
            <a:ext cx="7629525" cy="991144"/>
          </a:xfrm>
        </p:spPr>
        <p:txBody>
          <a:bodyPr/>
          <a:lstStyle/>
          <a:p>
            <a:pPr eaLnBrk="1" hangingPunct="1"/>
            <a:r>
              <a:rPr lang="en-US" sz="2800" dirty="0" smtClean="0">
                <a:solidFill>
                  <a:schemeClr val="bg1">
                    <a:lumMod val="95000"/>
                  </a:schemeClr>
                </a:solidFill>
              </a:rPr>
              <a:t>HP-UX DRD Restrictions on update-ux and sw* Commands Invoked by drd runcmd</a:t>
            </a:r>
            <a:endParaRPr lang="en-AU" sz="2800" dirty="0" smtClean="0">
              <a:solidFill>
                <a:schemeClr val="bg1">
                  <a:lumMod val="95000"/>
                </a:schemeClr>
              </a:solidFill>
            </a:endParaRPr>
          </a:p>
        </p:txBody>
      </p:sp>
      <p:sp>
        <p:nvSpPr>
          <p:cNvPr id="63493" name="Rectangle 3"/>
          <p:cNvSpPr>
            <a:spLocks noGrp="1" noChangeArrowheads="1"/>
          </p:cNvSpPr>
          <p:nvPr>
            <p:ph type="body" idx="1"/>
          </p:nvPr>
        </p:nvSpPr>
        <p:spPr>
          <a:xfrm>
            <a:off x="400050" y="1111159"/>
            <a:ext cx="8743950" cy="5286375"/>
          </a:xfrm>
        </p:spPr>
        <p:txBody>
          <a:bodyPr/>
          <a:lstStyle/>
          <a:p>
            <a:r>
              <a:rPr lang="en-US" sz="2000" dirty="0" smtClean="0">
                <a:solidFill>
                  <a:schemeClr val="bg1">
                    <a:lumMod val="95000"/>
                  </a:schemeClr>
                </a:solidFill>
              </a:rPr>
              <a:t>Options on the Software Distributor commands that can be used with </a:t>
            </a:r>
            <a:r>
              <a:rPr lang="en-US" sz="2000" dirty="0" smtClean="0">
                <a:solidFill>
                  <a:schemeClr val="bg1">
                    <a:lumMod val="95000"/>
                  </a:schemeClr>
                </a:solidFill>
                <a:latin typeface="Courier New" pitchFamily="49" charset="0"/>
                <a:cs typeface="Courier New" pitchFamily="49" charset="0"/>
              </a:rPr>
              <a:t>drd runcmd </a:t>
            </a:r>
            <a:r>
              <a:rPr lang="en-US" sz="2000" dirty="0" smtClean="0">
                <a:solidFill>
                  <a:schemeClr val="bg1">
                    <a:lumMod val="95000"/>
                  </a:schemeClr>
                </a:solidFill>
              </a:rPr>
              <a:t>need to ensure that operations are DRD-safe:</a:t>
            </a:r>
          </a:p>
          <a:p>
            <a:r>
              <a:rPr lang="en-US" sz="2000" dirty="0" smtClean="0">
                <a:solidFill>
                  <a:schemeClr val="bg1">
                    <a:lumMod val="95000"/>
                  </a:schemeClr>
                </a:solidFill>
              </a:rPr>
              <a:t>The </a:t>
            </a:r>
            <a:r>
              <a:rPr lang="en-US" sz="2000" dirty="0" smtClean="0">
                <a:solidFill>
                  <a:schemeClr val="bg1">
                    <a:lumMod val="95000"/>
                  </a:schemeClr>
                </a:solidFill>
                <a:latin typeface="Courier New" pitchFamily="49" charset="0"/>
                <a:cs typeface="Courier New" pitchFamily="49" charset="0"/>
              </a:rPr>
              <a:t>-F</a:t>
            </a:r>
            <a:r>
              <a:rPr lang="en-US" sz="2000" dirty="0" smtClean="0">
                <a:solidFill>
                  <a:schemeClr val="bg1">
                    <a:lumMod val="95000"/>
                  </a:schemeClr>
                </a:solidFill>
              </a:rPr>
              <a:t> and </a:t>
            </a:r>
            <a:r>
              <a:rPr lang="en-US" sz="2000" dirty="0" smtClean="0">
                <a:solidFill>
                  <a:schemeClr val="bg1">
                    <a:lumMod val="95000"/>
                  </a:schemeClr>
                </a:solidFill>
                <a:latin typeface="Courier New" pitchFamily="49" charset="0"/>
                <a:cs typeface="Courier New" pitchFamily="49" charset="0"/>
              </a:rPr>
              <a:t>-x fix=true </a:t>
            </a:r>
            <a:r>
              <a:rPr lang="en-US" sz="2000" dirty="0" smtClean="0">
                <a:solidFill>
                  <a:schemeClr val="bg1">
                    <a:lumMod val="95000"/>
                  </a:schemeClr>
                </a:solidFill>
              </a:rPr>
              <a:t>options are not supported for drd runcmd swverify operations. Use of these options could result in changes to the booted system.</a:t>
            </a:r>
          </a:p>
          <a:p>
            <a:r>
              <a:rPr lang="en-US" sz="2000" dirty="0" smtClean="0">
                <a:solidFill>
                  <a:schemeClr val="bg1">
                    <a:lumMod val="95000"/>
                  </a:schemeClr>
                </a:solidFill>
              </a:rPr>
              <a:t>The use of double quotation marks and wild card symbols (*, ?) in the command line must be escaped with a backslash character (\), as in the following example:</a:t>
            </a:r>
          </a:p>
          <a:p>
            <a:pPr>
              <a:buNone/>
            </a:pPr>
            <a:r>
              <a:rPr lang="en-US" sz="2000" dirty="0" smtClean="0">
                <a:solidFill>
                  <a:schemeClr val="bg1">
                    <a:lumMod val="95000"/>
                  </a:schemeClr>
                </a:solidFill>
              </a:rPr>
              <a:t>  </a:t>
            </a:r>
            <a:r>
              <a:rPr lang="en-US" sz="1800" dirty="0" smtClean="0">
                <a:solidFill>
                  <a:schemeClr val="bg1">
                    <a:lumMod val="95000"/>
                  </a:schemeClr>
                </a:solidFill>
                <a:latin typeface="Courier New" pitchFamily="49" charset="0"/>
                <a:cs typeface="Courier New" pitchFamily="49" charset="0"/>
              </a:rPr>
              <a:t># drd runcmd swinstall –s depot_server:/var/opt/patches \*</a:t>
            </a:r>
            <a:r>
              <a:rPr lang="en-US" sz="1800" dirty="0" smtClean="0">
                <a:solidFill>
                  <a:schemeClr val="bg1">
                    <a:lumMod val="95000"/>
                  </a:schemeClr>
                </a:solidFill>
              </a:rPr>
              <a:t> </a:t>
            </a:r>
          </a:p>
          <a:p>
            <a:r>
              <a:rPr lang="en-US" sz="2000" dirty="0" smtClean="0">
                <a:solidFill>
                  <a:schemeClr val="bg1">
                    <a:lumMod val="95000"/>
                  </a:schemeClr>
                </a:solidFill>
              </a:rPr>
              <a:t>Files referenced in the command line must both:</a:t>
            </a:r>
          </a:p>
          <a:p>
            <a:pPr>
              <a:buNone/>
            </a:pPr>
            <a:r>
              <a:rPr lang="en-US" sz="2000" dirty="0" smtClean="0">
                <a:solidFill>
                  <a:schemeClr val="bg1">
                    <a:lumMod val="95000"/>
                  </a:schemeClr>
                </a:solidFill>
              </a:rPr>
              <a:t>    o Reside in the inactive system image</a:t>
            </a:r>
          </a:p>
          <a:p>
            <a:pPr>
              <a:buNone/>
            </a:pPr>
            <a:r>
              <a:rPr lang="en-US" sz="2000" dirty="0" smtClean="0">
                <a:solidFill>
                  <a:schemeClr val="bg1">
                    <a:lumMod val="95000"/>
                  </a:schemeClr>
                </a:solidFill>
              </a:rPr>
              <a:t>    o Be referenced in the DRD-safe command by the path  relative to the mount point of the inactive system image </a:t>
            </a:r>
          </a:p>
          <a:p>
            <a:r>
              <a:rPr lang="en-US" sz="2000" dirty="0" smtClean="0">
                <a:solidFill>
                  <a:schemeClr val="bg1">
                    <a:lumMod val="95000"/>
                  </a:schemeClr>
                </a:solidFill>
              </a:rPr>
              <a:t>This applies to files referenced as arguments for the </a:t>
            </a:r>
            <a:r>
              <a:rPr lang="en-US" sz="2000" dirty="0" smtClean="0">
                <a:solidFill>
                  <a:schemeClr val="bg1">
                    <a:lumMod val="95000"/>
                  </a:schemeClr>
                </a:solidFill>
                <a:latin typeface="Courier New" pitchFamily="49" charset="0"/>
                <a:cs typeface="Courier New" pitchFamily="49" charset="0"/>
              </a:rPr>
              <a:t>-C, -f, -S, -X, </a:t>
            </a:r>
            <a:r>
              <a:rPr lang="en-US" sz="2000" dirty="0" smtClean="0">
                <a:solidFill>
                  <a:schemeClr val="bg1">
                    <a:lumMod val="95000"/>
                  </a:schemeClr>
                </a:solidFill>
              </a:rPr>
              <a:t>and </a:t>
            </a:r>
            <a:r>
              <a:rPr lang="en-US" sz="2000" dirty="0" smtClean="0">
                <a:solidFill>
                  <a:schemeClr val="bg1">
                    <a:lumMod val="95000"/>
                  </a:schemeClr>
                </a:solidFill>
                <a:latin typeface="Courier New" pitchFamily="49" charset="0"/>
                <a:cs typeface="Courier New" pitchFamily="49" charset="0"/>
              </a:rPr>
              <a:t>-x logfile </a:t>
            </a:r>
            <a:r>
              <a:rPr lang="en-US" sz="2000" dirty="0" smtClean="0">
                <a:solidFill>
                  <a:schemeClr val="bg1">
                    <a:lumMod val="95000"/>
                  </a:schemeClr>
                </a:solidFill>
              </a:rPr>
              <a:t>options for an sw command run by </a:t>
            </a:r>
            <a:r>
              <a:rPr lang="en-US" sz="2000" dirty="0" smtClean="0">
                <a:solidFill>
                  <a:schemeClr val="bg1">
                    <a:lumMod val="95000"/>
                  </a:schemeClr>
                </a:solidFill>
                <a:latin typeface="Courier New" pitchFamily="49" charset="0"/>
                <a:cs typeface="Courier New" pitchFamily="49" charset="0"/>
              </a:rPr>
              <a:t>drd runcmd </a:t>
            </a:r>
            <a:r>
              <a:rPr lang="en-US" sz="2000" dirty="0" smtClean="0">
                <a:solidFill>
                  <a:schemeClr val="bg1">
                    <a:lumMod val="95000"/>
                  </a:schemeClr>
                </a:solidFill>
              </a:rPr>
              <a:t>and </a:t>
            </a:r>
            <a:r>
              <a:rPr lang="en-US" sz="2000" dirty="0" smtClean="0">
                <a:solidFill>
                  <a:schemeClr val="bg1">
                    <a:lumMod val="95000"/>
                  </a:schemeClr>
                </a:solidFill>
                <a:latin typeface="Courier New" pitchFamily="49" charset="0"/>
                <a:cs typeface="Courier New" pitchFamily="49" charset="0"/>
              </a:rPr>
              <a:t>update-ux</a:t>
            </a:r>
            <a:r>
              <a:rPr lang="en-US" sz="2000" dirty="0" smtClean="0">
                <a:solidFill>
                  <a:schemeClr val="bg1">
                    <a:lumMod val="95000"/>
                  </a:schemeClr>
                </a:solidFill>
              </a:rPr>
              <a:t> command </a:t>
            </a:r>
            <a:r>
              <a:rPr lang="en-US" sz="2000" dirty="0" smtClean="0">
                <a:solidFill>
                  <a:schemeClr val="bg1">
                    <a:lumMod val="95000"/>
                  </a:schemeClr>
                </a:solidFill>
                <a:latin typeface="Courier New" pitchFamily="49" charset="0"/>
                <a:cs typeface="Courier New" pitchFamily="49" charset="0"/>
              </a:rPr>
              <a:t>-f</a:t>
            </a:r>
            <a:r>
              <a:rPr lang="en-US" sz="2000" dirty="0" smtClean="0">
                <a:solidFill>
                  <a:schemeClr val="bg1">
                    <a:lumMod val="95000"/>
                  </a:schemeClr>
                </a:solidFill>
              </a:rPr>
              <a:t> option.</a:t>
            </a:r>
          </a:p>
        </p:txBody>
      </p:sp>
    </p:spTree>
    <p:extLst>
      <p:ext uri="{BB962C8B-B14F-4D97-AF65-F5344CB8AC3E}">
        <p14:creationId xmlns:p14="http://schemas.microsoft.com/office/powerpoint/2010/main" val="968836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33</a:t>
            </a:fld>
            <a:endParaRPr lang="en-US" dirty="0" smtClean="0"/>
          </a:p>
        </p:txBody>
      </p:sp>
      <p:sp>
        <p:nvSpPr>
          <p:cNvPr id="63492" name="Rectangle 2"/>
          <p:cNvSpPr>
            <a:spLocks noGrp="1" noChangeArrowheads="1"/>
          </p:cNvSpPr>
          <p:nvPr>
            <p:ph type="title"/>
          </p:nvPr>
        </p:nvSpPr>
        <p:spPr>
          <a:xfrm>
            <a:off x="428625" y="171450"/>
            <a:ext cx="7629525" cy="912767"/>
          </a:xfrm>
        </p:spPr>
        <p:txBody>
          <a:bodyPr/>
          <a:lstStyle/>
          <a:p>
            <a:pPr eaLnBrk="1" hangingPunct="1"/>
            <a:r>
              <a:rPr lang="en-US" sz="2800" dirty="0" smtClean="0">
                <a:solidFill>
                  <a:schemeClr val="bg1">
                    <a:lumMod val="95000"/>
                  </a:schemeClr>
                </a:solidFill>
              </a:rPr>
              <a:t>HP-UX Issue when DRD versions different in booted and cloned environment 1 of 2</a:t>
            </a:r>
            <a:endParaRPr lang="en-AU" sz="2800" dirty="0" smtClean="0">
              <a:solidFill>
                <a:schemeClr val="bg1">
                  <a:lumMod val="95000"/>
                </a:schemeClr>
              </a:solidFill>
            </a:endParaRPr>
          </a:p>
        </p:txBody>
      </p:sp>
      <p:sp>
        <p:nvSpPr>
          <p:cNvPr id="63493" name="Rectangle 3"/>
          <p:cNvSpPr>
            <a:spLocks noGrp="1" noChangeArrowheads="1"/>
          </p:cNvSpPr>
          <p:nvPr>
            <p:ph type="body" idx="1"/>
          </p:nvPr>
        </p:nvSpPr>
        <p:spPr>
          <a:xfrm>
            <a:off x="300038" y="1098096"/>
            <a:ext cx="8843962" cy="5400675"/>
          </a:xfrm>
        </p:spPr>
        <p:txBody>
          <a:bodyPr/>
          <a:lstStyle/>
          <a:p>
            <a:pPr>
              <a:buNone/>
            </a:pPr>
            <a:r>
              <a:rPr lang="en-US" sz="1800" dirty="0" smtClean="0">
                <a:solidFill>
                  <a:schemeClr val="bg1">
                    <a:lumMod val="95000"/>
                  </a:schemeClr>
                </a:solidFill>
                <a:latin typeface="Courier New" pitchFamily="49" charset="0"/>
                <a:cs typeface="Courier New" pitchFamily="49" charset="0"/>
              </a:rPr>
              <a:t># drd runcmd swinstall -s /tmp/ignite/Ignite-UX-11-ALL_C.7.7.98.depot</a:t>
            </a:r>
            <a:endParaRPr lang="en-US" sz="1800" dirty="0" smtClean="0">
              <a:solidFill>
                <a:schemeClr val="bg1">
                  <a:lumMod val="95000"/>
                </a:schemeClr>
              </a:solidFill>
            </a:endParaRPr>
          </a:p>
          <a:p>
            <a:r>
              <a:rPr lang="en-US" sz="1800" dirty="0" smtClean="0">
                <a:solidFill>
                  <a:schemeClr val="bg1">
                    <a:lumMod val="95000"/>
                  </a:schemeClr>
                </a:solidFill>
              </a:rPr>
              <a:t>======= 11/28/12 00:42:22 IST BEGIN Executing Command On</a:t>
            </a:r>
          </a:p>
          <a:p>
            <a:r>
              <a:rPr lang="en-US" sz="1800" dirty="0" smtClean="0">
                <a:solidFill>
                  <a:schemeClr val="bg1">
                    <a:lumMod val="95000"/>
                  </a:schemeClr>
                </a:solidFill>
              </a:rPr>
              <a:t>…</a:t>
            </a:r>
          </a:p>
          <a:p>
            <a:pPr>
              <a:buNone/>
            </a:pPr>
            <a:r>
              <a:rPr lang="en-US" sz="1800" dirty="0" smtClean="0">
                <a:solidFill>
                  <a:schemeClr val="bg1">
                    <a:lumMod val="95000"/>
                  </a:schemeClr>
                </a:solidFill>
              </a:rPr>
              <a:t>/opt/drd/wrappers/start_fsdaemon[22]: start_fsdaemon: not found.</a:t>
            </a:r>
          </a:p>
          <a:p>
            <a:pPr>
              <a:buNone/>
            </a:pPr>
            <a:r>
              <a:rPr lang="en-US" sz="1800" dirty="0" smtClean="0">
                <a:solidFill>
                  <a:schemeClr val="bg1">
                    <a:lumMod val="95000"/>
                  </a:schemeClr>
                </a:solidFill>
              </a:rPr>
              <a:t>* Stopping swagentd for drd runcmd</a:t>
            </a:r>
          </a:p>
          <a:p>
            <a:pPr>
              <a:buNone/>
            </a:pPr>
            <a:r>
              <a:rPr lang="en-US" sz="1800" dirty="0" smtClean="0">
                <a:solidFill>
                  <a:schemeClr val="bg1">
                    <a:lumMod val="95000"/>
                  </a:schemeClr>
                </a:solidFill>
              </a:rPr>
              <a:t>/opt/drd/wrappers/stop_fsdaemon[22]: stop_fsdaemon: not found.</a:t>
            </a:r>
          </a:p>
          <a:p>
            <a:pPr>
              <a:buNone/>
            </a:pPr>
            <a:r>
              <a:rPr lang="en-US" sz="1800" dirty="0" smtClean="0">
                <a:solidFill>
                  <a:schemeClr val="bg1">
                    <a:lumMod val="95000"/>
                  </a:schemeClr>
                </a:solidFill>
              </a:rPr>
              <a:t>ERROR: Command executed on inactive system image returned an error</a:t>
            </a:r>
          </a:p>
          <a:p>
            <a:pPr>
              <a:buNone/>
            </a:pPr>
            <a:r>
              <a:rPr lang="en-US" sz="1800" dirty="0" smtClean="0">
                <a:solidFill>
                  <a:schemeClr val="bg1">
                    <a:lumMod val="95000"/>
                  </a:schemeClr>
                </a:solidFill>
              </a:rPr>
              <a:t>- One or more postcommands for /usr/sbin/swinstall failed.</a:t>
            </a:r>
          </a:p>
          <a:p>
            <a:pPr>
              <a:buNone/>
            </a:pPr>
            <a:r>
              <a:rPr lang="en-US" sz="1800" dirty="0" smtClean="0">
                <a:solidFill>
                  <a:schemeClr val="bg1">
                    <a:lumMod val="95000"/>
                  </a:schemeClr>
                </a:solidFill>
              </a:rPr>
              <a:t>- One or more precommands for /usr/sbin/swinstall failed. /usr/sbin/swinstall will not be executed.</a:t>
            </a:r>
          </a:p>
          <a:p>
            <a:pPr>
              <a:buNone/>
            </a:pPr>
            <a:r>
              <a:rPr lang="en-US" sz="1800" dirty="0" smtClean="0">
                <a:solidFill>
                  <a:schemeClr val="bg1">
                    <a:lumMod val="95000"/>
                  </a:schemeClr>
                </a:solidFill>
              </a:rPr>
              <a:t>- The precommand "/opt/drd/wrappers/start_fsdaemon" fails with the return code "1".</a:t>
            </a:r>
          </a:p>
          <a:p>
            <a:pPr>
              <a:buNone/>
            </a:pPr>
            <a:r>
              <a:rPr lang="en-US" sz="1800" dirty="0" smtClean="0">
                <a:solidFill>
                  <a:schemeClr val="bg1">
                    <a:lumMod val="95000"/>
                  </a:schemeClr>
                </a:solidFill>
              </a:rPr>
              <a:t>- The postcommand "/opt/drd/wrappers/stop_fsdaemon" fails with the return code "1".</a:t>
            </a:r>
          </a:p>
          <a:p>
            <a:pPr>
              <a:buNone/>
            </a:pPr>
            <a:r>
              <a:rPr lang="en-US" sz="1800" dirty="0" smtClean="0">
                <a:solidFill>
                  <a:schemeClr val="bg1">
                    <a:lumMod val="95000"/>
                  </a:schemeClr>
                </a:solidFill>
              </a:rPr>
              <a:t>Executing Command On Inactive System Image failed with 1 error.* Cleaning Up After Command Execution On Inactive System Image</a:t>
            </a:r>
          </a:p>
        </p:txBody>
      </p:sp>
    </p:spTree>
    <p:extLst>
      <p:ext uri="{BB962C8B-B14F-4D97-AF65-F5344CB8AC3E}">
        <p14:creationId xmlns:p14="http://schemas.microsoft.com/office/powerpoint/2010/main" val="1556202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34</a:t>
            </a:fld>
            <a:endParaRPr lang="en-US" dirty="0" smtClean="0"/>
          </a:p>
        </p:txBody>
      </p:sp>
      <p:sp>
        <p:nvSpPr>
          <p:cNvPr id="63492" name="Rectangle 2"/>
          <p:cNvSpPr>
            <a:spLocks noGrp="1" noChangeArrowheads="1"/>
          </p:cNvSpPr>
          <p:nvPr>
            <p:ph type="title"/>
          </p:nvPr>
        </p:nvSpPr>
        <p:spPr>
          <a:xfrm>
            <a:off x="428625" y="171450"/>
            <a:ext cx="7629525" cy="978081"/>
          </a:xfrm>
        </p:spPr>
        <p:txBody>
          <a:bodyPr/>
          <a:lstStyle/>
          <a:p>
            <a:pPr eaLnBrk="1" hangingPunct="1"/>
            <a:r>
              <a:rPr lang="en-US" sz="2800" dirty="0" smtClean="0">
                <a:solidFill>
                  <a:schemeClr val="bg1">
                    <a:lumMod val="95000"/>
                  </a:schemeClr>
                </a:solidFill>
              </a:rPr>
              <a:t>HP-UX Issue when DRD versions different in booted and cloned environment 2 of 2</a:t>
            </a:r>
            <a:endParaRPr lang="en-AU" sz="2800" dirty="0" smtClean="0">
              <a:solidFill>
                <a:schemeClr val="bg1">
                  <a:lumMod val="95000"/>
                </a:schemeClr>
              </a:solidFill>
            </a:endParaRPr>
          </a:p>
        </p:txBody>
      </p:sp>
      <p:sp>
        <p:nvSpPr>
          <p:cNvPr id="63493" name="Rectangle 3"/>
          <p:cNvSpPr>
            <a:spLocks noGrp="1" noChangeArrowheads="1"/>
          </p:cNvSpPr>
          <p:nvPr>
            <p:ph type="body" idx="1"/>
          </p:nvPr>
        </p:nvSpPr>
        <p:spPr>
          <a:xfrm>
            <a:off x="400050" y="1122998"/>
            <a:ext cx="8743950" cy="5457824"/>
          </a:xfrm>
        </p:spPr>
        <p:txBody>
          <a:bodyPr/>
          <a:lstStyle/>
          <a:p>
            <a:pPr>
              <a:buNone/>
            </a:pPr>
            <a:r>
              <a:rPr lang="en-US" sz="1800" dirty="0" smtClean="0">
                <a:solidFill>
                  <a:schemeClr val="bg1">
                    <a:lumMod val="95000"/>
                  </a:schemeClr>
                </a:solidFill>
              </a:rPr>
              <a:t>This problem is triggered by having one version of DRD installed on the booted </a:t>
            </a:r>
          </a:p>
          <a:p>
            <a:pPr>
              <a:buNone/>
            </a:pPr>
            <a:r>
              <a:rPr lang="en-US" sz="1800" dirty="0" smtClean="0">
                <a:solidFill>
                  <a:schemeClr val="bg1">
                    <a:lumMod val="95000"/>
                  </a:schemeClr>
                </a:solidFill>
              </a:rPr>
              <a:t>system, and a previous release on the inactive image. </a:t>
            </a:r>
          </a:p>
          <a:p>
            <a:pPr>
              <a:buNone/>
            </a:pPr>
            <a:endParaRPr lang="en-US" sz="1800" dirty="0" smtClean="0">
              <a:solidFill>
                <a:schemeClr val="bg1">
                  <a:lumMod val="95000"/>
                </a:schemeClr>
              </a:solidFill>
            </a:endParaRPr>
          </a:p>
          <a:p>
            <a:pPr>
              <a:buNone/>
            </a:pPr>
            <a:r>
              <a:rPr lang="en-US" sz="1800" dirty="0" smtClean="0">
                <a:solidFill>
                  <a:schemeClr val="bg1">
                    <a:lumMod val="95000"/>
                  </a:schemeClr>
                </a:solidFill>
              </a:rPr>
              <a:t>If the clone is not very new, just re-run drd clone. </a:t>
            </a:r>
          </a:p>
          <a:p>
            <a:pPr>
              <a:buNone/>
            </a:pPr>
            <a:endParaRPr lang="en-US" sz="1800" dirty="0" smtClean="0">
              <a:solidFill>
                <a:schemeClr val="bg1">
                  <a:lumMod val="95000"/>
                </a:schemeClr>
              </a:solidFill>
            </a:endParaRPr>
          </a:p>
          <a:p>
            <a:pPr>
              <a:buNone/>
            </a:pPr>
            <a:r>
              <a:rPr lang="en-US" sz="1800" dirty="0" smtClean="0">
                <a:solidFill>
                  <a:schemeClr val="bg1">
                    <a:lumMod val="95000"/>
                  </a:schemeClr>
                </a:solidFill>
              </a:rPr>
              <a:t>If you do not want to re-create the clone, the following workaround will help:</a:t>
            </a:r>
          </a:p>
          <a:p>
            <a:pPr>
              <a:buNone/>
            </a:pPr>
            <a:r>
              <a:rPr lang="en-US" sz="1600" dirty="0" smtClean="0">
                <a:solidFill>
                  <a:schemeClr val="bg1">
                    <a:lumMod val="95000"/>
                  </a:schemeClr>
                </a:solidFill>
                <a:latin typeface="Courier New" pitchFamily="49" charset="0"/>
                <a:cs typeface="Courier New" pitchFamily="49" charset="0"/>
              </a:rPr>
              <a:t># drd mount</a:t>
            </a:r>
          </a:p>
          <a:p>
            <a:pPr>
              <a:buNone/>
            </a:pPr>
            <a:r>
              <a:rPr lang="en-US" sz="1600" dirty="0" smtClean="0">
                <a:solidFill>
                  <a:schemeClr val="bg1">
                    <a:lumMod val="95000"/>
                  </a:schemeClr>
                </a:solidFill>
                <a:latin typeface="Courier New" pitchFamily="49" charset="0"/>
                <a:cs typeface="Courier New" pitchFamily="49" charset="0"/>
              </a:rPr>
              <a:t># cp /var/opt/drd/mnts/sysimage_001/opt/drd/wrappers/common_utils /var/opt/drd/mnts/sysimage_001/opt/drd/wrappers/common_utils.orig </a:t>
            </a:r>
          </a:p>
          <a:p>
            <a:pPr>
              <a:buNone/>
            </a:pPr>
            <a:r>
              <a:rPr lang="en-US" sz="1600" dirty="0" smtClean="0">
                <a:solidFill>
                  <a:schemeClr val="bg1">
                    <a:lumMod val="95000"/>
                  </a:schemeClr>
                </a:solidFill>
                <a:latin typeface="Courier New" pitchFamily="49" charset="0"/>
                <a:cs typeface="Courier New" pitchFamily="49" charset="0"/>
              </a:rPr>
              <a:t># cp /opt/drd/wrappers/common_utils /var/opt/drd/mnts/sysimage_001/opt/drd/wrappers/common_utils</a:t>
            </a:r>
          </a:p>
          <a:p>
            <a:pPr>
              <a:buNone/>
            </a:pPr>
            <a:r>
              <a:rPr lang="en-US" sz="1600" dirty="0" smtClean="0">
                <a:solidFill>
                  <a:schemeClr val="bg1">
                    <a:lumMod val="95000"/>
                  </a:schemeClr>
                </a:solidFill>
                <a:latin typeface="Courier New" pitchFamily="49" charset="0"/>
                <a:cs typeface="Courier New" pitchFamily="49" charset="0"/>
              </a:rPr>
              <a:t> </a:t>
            </a:r>
          </a:p>
          <a:p>
            <a:pPr>
              <a:buNone/>
            </a:pPr>
            <a:r>
              <a:rPr lang="en-US" sz="1800" dirty="0" smtClean="0">
                <a:solidFill>
                  <a:schemeClr val="bg1">
                    <a:lumMod val="95000"/>
                  </a:schemeClr>
                </a:solidFill>
              </a:rPr>
              <a:t>(If you are booted on the clone, replace "sysimage_001" with "sysimage_000".)</a:t>
            </a:r>
          </a:p>
          <a:p>
            <a:pPr>
              <a:buNone/>
            </a:pPr>
            <a:r>
              <a:rPr lang="en-US" sz="1800" dirty="0" smtClean="0">
                <a:solidFill>
                  <a:schemeClr val="bg1">
                    <a:lumMod val="95000"/>
                  </a:schemeClr>
                </a:solidFill>
              </a:rPr>
              <a:t>The steps above will enable drd runcmd to succeed. However, the file change would</a:t>
            </a:r>
          </a:p>
          <a:p>
            <a:pPr>
              <a:buNone/>
            </a:pPr>
            <a:r>
              <a:rPr lang="en-US" sz="1800" dirty="0" smtClean="0">
                <a:solidFill>
                  <a:schemeClr val="bg1">
                    <a:lumMod val="95000"/>
                  </a:schemeClr>
                </a:solidFill>
              </a:rPr>
              <a:t>cause a swverify error on the version of DRD in the clone. To repair this, install the</a:t>
            </a:r>
          </a:p>
          <a:p>
            <a:pPr>
              <a:buNone/>
            </a:pPr>
            <a:r>
              <a:rPr lang="en-US" sz="1800" dirty="0" smtClean="0">
                <a:solidFill>
                  <a:schemeClr val="bg1">
                    <a:lumMod val="95000"/>
                  </a:schemeClr>
                </a:solidFill>
              </a:rPr>
              <a:t>new version of DRD to the inactive image: </a:t>
            </a:r>
          </a:p>
          <a:p>
            <a:pPr>
              <a:buNone/>
            </a:pPr>
            <a:r>
              <a:rPr lang="en-US" sz="1600" dirty="0" smtClean="0">
                <a:solidFill>
                  <a:schemeClr val="bg1">
                    <a:lumMod val="95000"/>
                  </a:schemeClr>
                </a:solidFill>
                <a:latin typeface="Courier New" pitchFamily="49" charset="0"/>
                <a:cs typeface="Courier New" pitchFamily="49" charset="0"/>
              </a:rPr>
              <a:t># drd runcmd swinstall -s &lt;depot&gt; DynRootDisk</a:t>
            </a:r>
            <a:endParaRPr lang="en-US" sz="1600" dirty="0">
              <a:solidFill>
                <a:schemeClr val="bg1">
                  <a:lumMod val="95000"/>
                </a:schemeClr>
              </a:solidFill>
              <a:latin typeface="Courier New" pitchFamily="49" charset="0"/>
              <a:cs typeface="Courier New" pitchFamily="49" charset="0"/>
            </a:endParaRPr>
          </a:p>
        </p:txBody>
      </p:sp>
    </p:spTree>
    <p:extLst>
      <p:ext uri="{BB962C8B-B14F-4D97-AF65-F5344CB8AC3E}">
        <p14:creationId xmlns:p14="http://schemas.microsoft.com/office/powerpoint/2010/main" val="2764046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35</a:t>
            </a:fld>
            <a:endParaRPr lang="en-US" dirty="0" smtClean="0"/>
          </a:p>
        </p:txBody>
      </p:sp>
      <p:sp>
        <p:nvSpPr>
          <p:cNvPr id="63492" name="Rectangle 2"/>
          <p:cNvSpPr>
            <a:spLocks noGrp="1" noChangeArrowheads="1"/>
          </p:cNvSpPr>
          <p:nvPr>
            <p:ph type="title"/>
          </p:nvPr>
        </p:nvSpPr>
        <p:spPr>
          <a:xfrm>
            <a:off x="428625" y="171450"/>
            <a:ext cx="7629525" cy="978081"/>
          </a:xfrm>
        </p:spPr>
        <p:txBody>
          <a:bodyPr/>
          <a:lstStyle/>
          <a:p>
            <a:pPr eaLnBrk="1" hangingPunct="1"/>
            <a:r>
              <a:rPr lang="en-AU" sz="2800" dirty="0" smtClean="0">
                <a:solidFill>
                  <a:schemeClr val="bg1">
                    <a:lumMod val="95000"/>
                  </a:schemeClr>
                </a:solidFill>
              </a:rPr>
              <a:t>HP-UX </a:t>
            </a:r>
            <a:r>
              <a:rPr lang="en-US" sz="2800" dirty="0">
                <a:solidFill>
                  <a:schemeClr val="bg1">
                    <a:lumMod val="95000"/>
                  </a:schemeClr>
                </a:solidFill>
              </a:rPr>
              <a:t>DRD Updates from multiple-DVD media</a:t>
            </a:r>
            <a:endParaRPr lang="en-AU" sz="2800" dirty="0" smtClean="0">
              <a:solidFill>
                <a:schemeClr val="bg1">
                  <a:lumMod val="95000"/>
                </a:schemeClr>
              </a:solidFill>
            </a:endParaRPr>
          </a:p>
        </p:txBody>
      </p:sp>
      <p:sp>
        <p:nvSpPr>
          <p:cNvPr id="63493" name="Rectangle 3"/>
          <p:cNvSpPr>
            <a:spLocks noGrp="1" noChangeArrowheads="1"/>
          </p:cNvSpPr>
          <p:nvPr>
            <p:ph type="body" idx="1"/>
          </p:nvPr>
        </p:nvSpPr>
        <p:spPr>
          <a:xfrm>
            <a:off x="400050" y="1449976"/>
            <a:ext cx="8743950" cy="4937761"/>
          </a:xfrm>
        </p:spPr>
        <p:txBody>
          <a:bodyPr/>
          <a:lstStyle/>
          <a:p>
            <a:endParaRPr lang="en-US" sz="1600" dirty="0" smtClean="0"/>
          </a:p>
          <a:p>
            <a:pPr marL="0" indent="0">
              <a:buNone/>
            </a:pPr>
            <a:r>
              <a:rPr lang="en-US" sz="2000" dirty="0">
                <a:solidFill>
                  <a:schemeClr val="bg1">
                    <a:lumMod val="95000"/>
                  </a:schemeClr>
                </a:solidFill>
              </a:rPr>
              <a:t>DRD updates directly from media require the September 2010 OE (or later) versions of DRD, SWM and </a:t>
            </a:r>
            <a:r>
              <a:rPr lang="en-US" sz="2000" dirty="0" smtClean="0">
                <a:solidFill>
                  <a:schemeClr val="bg1">
                    <a:lumMod val="95000"/>
                  </a:schemeClr>
                </a:solidFill>
              </a:rPr>
              <a:t>SW-DIST products</a:t>
            </a:r>
            <a:r>
              <a:rPr lang="en-US" sz="2000" dirty="0">
                <a:solidFill>
                  <a:schemeClr val="bg1">
                    <a:lumMod val="95000"/>
                  </a:schemeClr>
                </a:solidFill>
              </a:rPr>
              <a:t>.</a:t>
            </a:r>
          </a:p>
          <a:p>
            <a:pPr marL="0" indent="0">
              <a:buNone/>
            </a:pPr>
            <a:endParaRPr lang="en-US" sz="2000" dirty="0" smtClean="0">
              <a:solidFill>
                <a:schemeClr val="bg1">
                  <a:lumMod val="95000"/>
                </a:schemeClr>
              </a:solidFill>
            </a:endParaRPr>
          </a:p>
          <a:p>
            <a:pPr marL="0" indent="0">
              <a:buNone/>
            </a:pPr>
            <a:r>
              <a:rPr lang="en-US" sz="2000" dirty="0" smtClean="0">
                <a:solidFill>
                  <a:schemeClr val="bg1">
                    <a:lumMod val="95000"/>
                  </a:schemeClr>
                </a:solidFill>
              </a:rPr>
              <a:t>In </a:t>
            </a:r>
            <a:r>
              <a:rPr lang="en-US" sz="2000" dirty="0">
                <a:solidFill>
                  <a:schemeClr val="bg1">
                    <a:lumMod val="95000"/>
                  </a:schemeClr>
                </a:solidFill>
              </a:rPr>
              <a:t>order to use a media depot to do a DRD update, </a:t>
            </a:r>
            <a:r>
              <a:rPr lang="en-US" sz="2000" dirty="0" smtClean="0">
                <a:solidFill>
                  <a:schemeClr val="bg1">
                    <a:lumMod val="95000"/>
                  </a:schemeClr>
                </a:solidFill>
              </a:rPr>
              <a:t>first </a:t>
            </a:r>
            <a:r>
              <a:rPr lang="en-US" sz="2000" dirty="0">
                <a:solidFill>
                  <a:schemeClr val="bg1">
                    <a:lumMod val="95000"/>
                  </a:schemeClr>
                </a:solidFill>
              </a:rPr>
              <a:t>install September 2010 or </a:t>
            </a:r>
            <a:r>
              <a:rPr lang="en-US" sz="2000" dirty="0" smtClean="0">
                <a:solidFill>
                  <a:schemeClr val="bg1">
                    <a:lumMod val="95000"/>
                  </a:schemeClr>
                </a:solidFill>
              </a:rPr>
              <a:t>later versions </a:t>
            </a:r>
            <a:r>
              <a:rPr lang="en-US" sz="2000" dirty="0">
                <a:solidFill>
                  <a:schemeClr val="bg1">
                    <a:lumMod val="95000"/>
                  </a:schemeClr>
                </a:solidFill>
              </a:rPr>
              <a:t>of DRD, SWM, and SW-DIST products from the media. This must be done before the clone is </a:t>
            </a:r>
            <a:r>
              <a:rPr lang="en-US" sz="2000" dirty="0" smtClean="0">
                <a:solidFill>
                  <a:schemeClr val="bg1">
                    <a:lumMod val="95000"/>
                  </a:schemeClr>
                </a:solidFill>
              </a:rPr>
              <a:t>created, so </a:t>
            </a:r>
            <a:r>
              <a:rPr lang="en-US" sz="2000" dirty="0">
                <a:solidFill>
                  <a:schemeClr val="bg1">
                    <a:lumMod val="95000"/>
                  </a:schemeClr>
                </a:solidFill>
              </a:rPr>
              <a:t>the new DRD, SWM, and SW-DIST are on the active system and on the clone</a:t>
            </a:r>
            <a:r>
              <a:rPr lang="en-US" sz="2000" dirty="0" smtClean="0">
                <a:solidFill>
                  <a:schemeClr val="bg1">
                    <a:lumMod val="95000"/>
                  </a:schemeClr>
                </a:solidFill>
              </a:rPr>
              <a:t>.</a:t>
            </a:r>
            <a:endParaRPr lang="en-US" sz="2000" dirty="0">
              <a:solidFill>
                <a:schemeClr val="bg1">
                  <a:lumMod val="95000"/>
                </a:schemeClr>
              </a:solidFill>
            </a:endParaRPr>
          </a:p>
        </p:txBody>
      </p:sp>
    </p:spTree>
    <p:extLst>
      <p:ext uri="{BB962C8B-B14F-4D97-AF65-F5344CB8AC3E}">
        <p14:creationId xmlns:p14="http://schemas.microsoft.com/office/powerpoint/2010/main" val="16787146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ctrTitle"/>
          </p:nvPr>
        </p:nvSpPr>
        <p:spPr>
          <a:xfrm>
            <a:off x="188259" y="1907177"/>
            <a:ext cx="7714770" cy="2215561"/>
          </a:xfrm>
        </p:spPr>
        <p:txBody>
          <a:bodyPr/>
          <a:lstStyle/>
          <a:p>
            <a:r>
              <a:rPr lang="en-AU" sz="4000" dirty="0" smtClean="0"/>
              <a:t>DRD – Usage Scenarios</a:t>
            </a:r>
            <a:endParaRPr lang="en-US" sz="2400" dirty="0"/>
          </a:p>
        </p:txBody>
      </p:sp>
    </p:spTree>
    <p:extLst>
      <p:ext uri="{BB962C8B-B14F-4D97-AF65-F5344CB8AC3E}">
        <p14:creationId xmlns:p14="http://schemas.microsoft.com/office/powerpoint/2010/main" val="25830142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8" name="Rectangle 10"/>
          <p:cNvSpPr>
            <a:spLocks noGrp="1" noChangeArrowheads="1"/>
          </p:cNvSpPr>
          <p:nvPr>
            <p:ph type="title"/>
          </p:nvPr>
        </p:nvSpPr>
        <p:spPr>
          <a:xfrm>
            <a:off x="428625" y="114300"/>
            <a:ext cx="7629525" cy="934212"/>
          </a:xfrm>
        </p:spPr>
        <p:txBody>
          <a:bodyPr/>
          <a:lstStyle/>
          <a:p>
            <a:r>
              <a:rPr lang="en-US" sz="3200" dirty="0" smtClean="0">
                <a:solidFill>
                  <a:schemeClr val="bg1"/>
                </a:solidFill>
              </a:rPr>
              <a:t>Creating and Updating DRD Clone</a:t>
            </a:r>
          </a:p>
        </p:txBody>
      </p:sp>
      <p:sp>
        <p:nvSpPr>
          <p:cNvPr id="247820" name="Text Box 4"/>
          <p:cNvSpPr txBox="1">
            <a:spLocks noChangeArrowheads="1"/>
          </p:cNvSpPr>
          <p:nvPr/>
        </p:nvSpPr>
        <p:spPr bwMode="auto">
          <a:xfrm>
            <a:off x="512763" y="3067939"/>
            <a:ext cx="8436165" cy="3514808"/>
          </a:xfrm>
          <a:prstGeom prst="rect">
            <a:avLst/>
          </a:prstGeom>
          <a:noFill/>
          <a:ln w="28575">
            <a:noFill/>
            <a:miter lim="800000"/>
            <a:headEnd type="none" w="lg" len="sm"/>
            <a:tailEnd type="none" w="lg" len="sm"/>
          </a:ln>
        </p:spPr>
        <p:txBody>
          <a:bodyPr wrap="square" lIns="45720" rIns="45720">
            <a:spAutoFit/>
          </a:bodyPr>
          <a:lstStyle/>
          <a:p>
            <a:pPr eaLnBrk="0" hangingPunct="0">
              <a:lnSpc>
                <a:spcPct val="90000"/>
              </a:lnSpc>
            </a:pPr>
            <a:r>
              <a:rPr lang="en-US" sz="1600" dirty="0">
                <a:solidFill>
                  <a:schemeClr val="bg1"/>
                </a:solidFill>
              </a:rPr>
              <a:t>Identify </a:t>
            </a:r>
            <a:r>
              <a:rPr lang="en-US" sz="1600" dirty="0" smtClean="0">
                <a:solidFill>
                  <a:schemeClr val="bg1"/>
                </a:solidFill>
              </a:rPr>
              <a:t>available disk(s)</a:t>
            </a:r>
            <a:endParaRPr lang="en-US" sz="1600" dirty="0">
              <a:solidFill>
                <a:schemeClr val="bg1"/>
              </a:solidFill>
            </a:endParaRPr>
          </a:p>
          <a:p>
            <a:pPr eaLnBrk="0" hangingPunct="0">
              <a:lnSpc>
                <a:spcPct val="90000"/>
              </a:lnSpc>
            </a:pPr>
            <a:r>
              <a:rPr lang="en-US" sz="1600" dirty="0">
                <a:solidFill>
                  <a:schemeClr val="bg1"/>
                </a:solidFill>
                <a:latin typeface="Courier New" pitchFamily="49" charset="0"/>
              </a:rPr>
              <a:t># ioscan –funC disk</a:t>
            </a:r>
            <a:r>
              <a:rPr lang="en-US" sz="1600" dirty="0">
                <a:solidFill>
                  <a:schemeClr val="bg1"/>
                </a:solidFill>
              </a:rPr>
              <a:t>				 </a:t>
            </a:r>
            <a:r>
              <a:rPr lang="en-US" sz="1600" i="1" dirty="0">
                <a:solidFill>
                  <a:schemeClr val="bg1"/>
                </a:solidFill>
              </a:rPr>
              <a:t>list all disks on the system</a:t>
            </a:r>
            <a:br>
              <a:rPr lang="en-US" sz="1600" i="1" dirty="0">
                <a:solidFill>
                  <a:schemeClr val="bg1"/>
                </a:solidFill>
              </a:rPr>
            </a:br>
            <a:r>
              <a:rPr lang="en-US" sz="1600" dirty="0">
                <a:solidFill>
                  <a:schemeClr val="bg1"/>
                </a:solidFill>
                <a:latin typeface="Courier New" pitchFamily="49" charset="0"/>
              </a:rPr>
              <a:t># </a:t>
            </a:r>
            <a:r>
              <a:rPr lang="en-US" sz="1600" dirty="0" smtClean="0">
                <a:solidFill>
                  <a:schemeClr val="bg1"/>
                </a:solidFill>
                <a:latin typeface="Courier New" pitchFamily="49" charset="0"/>
              </a:rPr>
              <a:t>lvmadm –l    or   strings </a:t>
            </a:r>
            <a:r>
              <a:rPr lang="en-US" sz="1600" dirty="0">
                <a:solidFill>
                  <a:schemeClr val="bg1"/>
                </a:solidFill>
                <a:latin typeface="Courier New" pitchFamily="49" charset="0"/>
              </a:rPr>
              <a:t>/</a:t>
            </a:r>
            <a:r>
              <a:rPr lang="en-US" sz="1600" dirty="0" smtClean="0">
                <a:solidFill>
                  <a:schemeClr val="bg1"/>
                </a:solidFill>
                <a:latin typeface="Courier New" pitchFamily="49" charset="0"/>
              </a:rPr>
              <a:t>etc/lvmtab*</a:t>
            </a:r>
            <a:r>
              <a:rPr lang="en-US" sz="1600" dirty="0">
                <a:solidFill>
                  <a:schemeClr val="bg1"/>
                </a:solidFill>
              </a:rPr>
              <a:t> </a:t>
            </a:r>
            <a:r>
              <a:rPr lang="en-US" sz="1600" dirty="0" smtClean="0">
                <a:solidFill>
                  <a:schemeClr val="bg1"/>
                </a:solidFill>
              </a:rPr>
              <a:t>          </a:t>
            </a:r>
            <a:r>
              <a:rPr lang="en-US" sz="1600" i="1" dirty="0" smtClean="0">
                <a:solidFill>
                  <a:schemeClr val="bg1"/>
                </a:solidFill>
              </a:rPr>
              <a:t>which </a:t>
            </a:r>
            <a:r>
              <a:rPr lang="en-US" sz="1600" i="1" dirty="0">
                <a:solidFill>
                  <a:schemeClr val="bg1"/>
                </a:solidFill>
              </a:rPr>
              <a:t>disks are LVM disks?</a:t>
            </a:r>
            <a:br>
              <a:rPr lang="en-US" sz="1600" i="1" dirty="0">
                <a:solidFill>
                  <a:schemeClr val="bg1"/>
                </a:solidFill>
              </a:rPr>
            </a:br>
            <a:r>
              <a:rPr lang="en-US" sz="1600" dirty="0">
                <a:solidFill>
                  <a:schemeClr val="bg1"/>
                </a:solidFill>
                <a:latin typeface="Courier New" pitchFamily="49" charset="0"/>
              </a:rPr>
              <a:t># vxdisk list</a:t>
            </a:r>
            <a:r>
              <a:rPr lang="en-US" sz="1600" dirty="0">
                <a:solidFill>
                  <a:schemeClr val="bg1"/>
                </a:solidFill>
              </a:rPr>
              <a:t>					 </a:t>
            </a:r>
            <a:r>
              <a:rPr lang="en-US" sz="1600" i="1" dirty="0">
                <a:solidFill>
                  <a:schemeClr val="bg1"/>
                </a:solidFill>
              </a:rPr>
              <a:t>which disks are VxVM disks?</a:t>
            </a:r>
            <a:br>
              <a:rPr lang="en-US" sz="1600" i="1" dirty="0">
                <a:solidFill>
                  <a:schemeClr val="bg1"/>
                </a:solidFill>
              </a:rPr>
            </a:br>
            <a:r>
              <a:rPr lang="en-US" sz="1600" dirty="0">
                <a:solidFill>
                  <a:schemeClr val="bg1"/>
                </a:solidFill>
                <a:latin typeface="Courier New" pitchFamily="49" charset="0"/>
              </a:rPr>
              <a:t># diskinfo</a:t>
            </a:r>
            <a:r>
              <a:rPr lang="en-US" sz="1600" i="1" dirty="0">
                <a:solidFill>
                  <a:schemeClr val="bg1"/>
                </a:solidFill>
                <a:latin typeface="Courier New" pitchFamily="49" charset="0"/>
              </a:rPr>
              <a:t> </a:t>
            </a:r>
            <a:r>
              <a:rPr lang="en-US" sz="1600" dirty="0">
                <a:solidFill>
                  <a:schemeClr val="bg1"/>
                </a:solidFill>
                <a:latin typeface="Courier New" pitchFamily="49" charset="0"/>
              </a:rPr>
              <a:t>/dev/rdisk/</a:t>
            </a:r>
            <a:r>
              <a:rPr lang="en-US" sz="1600" i="1" dirty="0">
                <a:solidFill>
                  <a:schemeClr val="bg1"/>
                </a:solidFill>
                <a:latin typeface="Courier New" pitchFamily="49" charset="0"/>
              </a:rPr>
              <a:t>disk3</a:t>
            </a:r>
            <a:r>
              <a:rPr lang="en-US" sz="1600" i="1" dirty="0">
                <a:solidFill>
                  <a:schemeClr val="bg1"/>
                </a:solidFill>
              </a:rPr>
              <a:t>	 </a:t>
            </a:r>
            <a:r>
              <a:rPr lang="en-US" sz="1600" i="1" dirty="0" smtClean="0">
                <a:solidFill>
                  <a:schemeClr val="bg1"/>
                </a:solidFill>
              </a:rPr>
              <a:t>                              verify </a:t>
            </a:r>
            <a:r>
              <a:rPr lang="en-US" sz="1600" i="1" dirty="0">
                <a:solidFill>
                  <a:schemeClr val="bg1"/>
                </a:solidFill>
              </a:rPr>
              <a:t>the disk size</a:t>
            </a:r>
            <a:br>
              <a:rPr lang="en-US" sz="1600" i="1" dirty="0">
                <a:solidFill>
                  <a:schemeClr val="bg1"/>
                </a:solidFill>
              </a:rPr>
            </a:br>
            <a:r>
              <a:rPr lang="en-US" sz="1600" i="1" dirty="0">
                <a:solidFill>
                  <a:schemeClr val="bg1"/>
                </a:solidFill>
              </a:rPr>
              <a:t/>
            </a:r>
            <a:br>
              <a:rPr lang="en-US" sz="1600" i="1" dirty="0">
                <a:solidFill>
                  <a:schemeClr val="bg1"/>
                </a:solidFill>
              </a:rPr>
            </a:br>
            <a:r>
              <a:rPr lang="en-US" sz="1600" dirty="0">
                <a:solidFill>
                  <a:schemeClr val="bg1"/>
                </a:solidFill>
              </a:rPr>
              <a:t>Clone the current active boot disk</a:t>
            </a:r>
          </a:p>
          <a:p>
            <a:pPr eaLnBrk="0" hangingPunct="0">
              <a:lnSpc>
                <a:spcPct val="90000"/>
              </a:lnSpc>
            </a:pPr>
            <a:r>
              <a:rPr lang="en-US" sz="1600" dirty="0">
                <a:solidFill>
                  <a:schemeClr val="bg1"/>
                </a:solidFill>
                <a:latin typeface="Courier New" pitchFamily="49" charset="0"/>
              </a:rPr>
              <a:t># drd clone –t /dev/disk/</a:t>
            </a:r>
            <a:r>
              <a:rPr lang="en-US" sz="1600" i="1" dirty="0">
                <a:solidFill>
                  <a:schemeClr val="bg1"/>
                </a:solidFill>
                <a:latin typeface="Courier New" pitchFamily="49" charset="0"/>
              </a:rPr>
              <a:t>disk3</a:t>
            </a:r>
            <a:r>
              <a:rPr lang="en-US" sz="1600" dirty="0">
                <a:solidFill>
                  <a:schemeClr val="bg1"/>
                </a:solidFill>
                <a:latin typeface="Courier New" pitchFamily="49" charset="0"/>
              </a:rPr>
              <a:t> \</a:t>
            </a:r>
            <a:r>
              <a:rPr lang="en-US" sz="1600" dirty="0">
                <a:solidFill>
                  <a:schemeClr val="bg1"/>
                </a:solidFill>
              </a:rPr>
              <a:t>              	</a:t>
            </a:r>
            <a:r>
              <a:rPr lang="en-US" sz="1600" i="1" dirty="0">
                <a:solidFill>
                  <a:schemeClr val="bg1"/>
                </a:solidFill>
              </a:rPr>
              <a:t>specify a target disk (required!)</a:t>
            </a:r>
            <a:r>
              <a:rPr lang="en-US" sz="1600" i="1" dirty="0">
                <a:solidFill>
                  <a:schemeClr val="bg1"/>
                </a:solidFill>
                <a:latin typeface="Courier New" pitchFamily="49" charset="0"/>
              </a:rPr>
              <a:t/>
            </a:r>
            <a:br>
              <a:rPr lang="en-US" sz="1600" i="1" dirty="0">
                <a:solidFill>
                  <a:schemeClr val="bg1"/>
                </a:solidFill>
                <a:latin typeface="Courier New" pitchFamily="49" charset="0"/>
              </a:rPr>
            </a:br>
            <a:r>
              <a:rPr lang="en-US" sz="1600" i="1" dirty="0">
                <a:solidFill>
                  <a:schemeClr val="bg1"/>
                </a:solidFill>
                <a:latin typeface="Courier New" pitchFamily="49" charset="0"/>
              </a:rPr>
              <a:t>          </a:t>
            </a:r>
            <a:r>
              <a:rPr lang="en-US" sz="1600" b="1" dirty="0">
                <a:solidFill>
                  <a:schemeClr val="bg1"/>
                </a:solidFill>
                <a:latin typeface="Courier New" pitchFamily="49" charset="0"/>
              </a:rPr>
              <a:t> </a:t>
            </a:r>
            <a:r>
              <a:rPr lang="en-US" sz="1600" dirty="0">
                <a:solidFill>
                  <a:schemeClr val="bg1"/>
                </a:solidFill>
                <a:latin typeface="Courier New" pitchFamily="49" charset="0"/>
              </a:rPr>
              <a:t>[–x overwrite=true] \</a:t>
            </a:r>
            <a:r>
              <a:rPr lang="en-US" sz="1600" dirty="0">
                <a:solidFill>
                  <a:schemeClr val="bg1"/>
                </a:solidFill>
              </a:rPr>
              <a:t>             	</a:t>
            </a:r>
            <a:r>
              <a:rPr lang="en-US" sz="1600" i="1" dirty="0">
                <a:solidFill>
                  <a:schemeClr val="bg1"/>
                </a:solidFill>
              </a:rPr>
              <a:t>overwrite data on target</a:t>
            </a:r>
          </a:p>
          <a:p>
            <a:pPr eaLnBrk="0" hangingPunct="0">
              <a:lnSpc>
                <a:spcPct val="90000"/>
              </a:lnSpc>
            </a:pPr>
            <a:r>
              <a:rPr lang="en-US" sz="1600" b="1" dirty="0">
                <a:solidFill>
                  <a:schemeClr val="bg1"/>
                </a:solidFill>
                <a:latin typeface="Courier New" pitchFamily="49" charset="0"/>
              </a:rPr>
              <a:t>           </a:t>
            </a:r>
            <a:r>
              <a:rPr lang="en-US" sz="1600" dirty="0">
                <a:solidFill>
                  <a:schemeClr val="bg1"/>
                </a:solidFill>
                <a:latin typeface="Courier New" pitchFamily="49" charset="0"/>
              </a:rPr>
              <a:t>[-x mirror_disk=/dev/disk/</a:t>
            </a:r>
            <a:r>
              <a:rPr lang="en-US" sz="1600" i="1" dirty="0">
                <a:solidFill>
                  <a:schemeClr val="bg1"/>
                </a:solidFill>
                <a:latin typeface="Courier New" pitchFamily="49" charset="0"/>
              </a:rPr>
              <a:t>disk4</a:t>
            </a:r>
            <a:r>
              <a:rPr lang="en-US" sz="1600" dirty="0">
                <a:solidFill>
                  <a:schemeClr val="bg1"/>
                </a:solidFill>
                <a:latin typeface="Courier New" pitchFamily="49" charset="0"/>
              </a:rPr>
              <a:t>]</a:t>
            </a:r>
            <a:r>
              <a:rPr lang="en-US" sz="1600" dirty="0">
                <a:solidFill>
                  <a:schemeClr val="bg1"/>
                </a:solidFill>
              </a:rPr>
              <a:t> 	</a:t>
            </a:r>
            <a:r>
              <a:rPr lang="en-US" sz="1600" i="1" dirty="0">
                <a:solidFill>
                  <a:schemeClr val="bg1"/>
                </a:solidFill>
              </a:rPr>
              <a:t>create a mirror of the DRD</a:t>
            </a:r>
          </a:p>
          <a:p>
            <a:pPr eaLnBrk="0" hangingPunct="0">
              <a:lnSpc>
                <a:spcPct val="90000"/>
              </a:lnSpc>
            </a:pPr>
            <a:endParaRPr lang="en-US" sz="1600" i="1" dirty="0">
              <a:solidFill>
                <a:schemeClr val="bg1"/>
              </a:solidFill>
            </a:endParaRPr>
          </a:p>
          <a:p>
            <a:r>
              <a:rPr lang="en-US" sz="1600" dirty="0">
                <a:solidFill>
                  <a:schemeClr val="bg1"/>
                </a:solidFill>
              </a:rPr>
              <a:t>Update an existing clone (overwrite=true required!)</a:t>
            </a:r>
          </a:p>
          <a:p>
            <a:r>
              <a:rPr lang="en-US" sz="1600" dirty="0">
                <a:solidFill>
                  <a:schemeClr val="bg1"/>
                </a:solidFill>
                <a:latin typeface="Courier New" pitchFamily="49" charset="0"/>
              </a:rPr>
              <a:t># drd clone –t /dev/disk/</a:t>
            </a:r>
            <a:r>
              <a:rPr lang="en-US" sz="1600" i="1" dirty="0">
                <a:solidFill>
                  <a:schemeClr val="bg1"/>
                </a:solidFill>
                <a:latin typeface="Courier New" pitchFamily="49" charset="0"/>
              </a:rPr>
              <a:t>disk3</a:t>
            </a:r>
            <a:r>
              <a:rPr lang="en-US" sz="1600" dirty="0">
                <a:solidFill>
                  <a:schemeClr val="bg1"/>
                </a:solidFill>
                <a:latin typeface="Courier New" pitchFamily="49" charset="0"/>
              </a:rPr>
              <a:t> \</a:t>
            </a:r>
            <a:r>
              <a:rPr lang="en-US" sz="1600" dirty="0">
                <a:solidFill>
                  <a:schemeClr val="bg1"/>
                </a:solidFill>
              </a:rPr>
              <a:t>              	</a:t>
            </a:r>
            <a:r>
              <a:rPr lang="en-US" sz="1600" i="1" dirty="0">
                <a:solidFill>
                  <a:schemeClr val="bg1"/>
                </a:solidFill>
              </a:rPr>
              <a:t>specify a target disk (required!)</a:t>
            </a:r>
            <a:r>
              <a:rPr lang="en-US" sz="1600" i="1" dirty="0">
                <a:solidFill>
                  <a:schemeClr val="bg1"/>
                </a:solidFill>
                <a:latin typeface="Courier New" pitchFamily="49" charset="0"/>
              </a:rPr>
              <a:t/>
            </a:r>
            <a:br>
              <a:rPr lang="en-US" sz="1600" i="1" dirty="0">
                <a:solidFill>
                  <a:schemeClr val="bg1"/>
                </a:solidFill>
                <a:latin typeface="Courier New" pitchFamily="49" charset="0"/>
              </a:rPr>
            </a:br>
            <a:r>
              <a:rPr lang="en-US" sz="1600" i="1" dirty="0">
                <a:solidFill>
                  <a:schemeClr val="bg1"/>
                </a:solidFill>
                <a:latin typeface="Courier New" pitchFamily="49" charset="0"/>
              </a:rPr>
              <a:t>          </a:t>
            </a:r>
            <a:r>
              <a:rPr lang="en-US" sz="1600" b="1" dirty="0">
                <a:solidFill>
                  <a:schemeClr val="bg1"/>
                </a:solidFill>
                <a:latin typeface="Courier New" pitchFamily="49" charset="0"/>
              </a:rPr>
              <a:t> </a:t>
            </a:r>
            <a:r>
              <a:rPr lang="en-US" sz="1600" dirty="0">
                <a:solidFill>
                  <a:schemeClr val="bg1"/>
                </a:solidFill>
                <a:latin typeface="Courier New" pitchFamily="49" charset="0"/>
              </a:rPr>
              <a:t> –x overwrite=true  \</a:t>
            </a:r>
            <a:r>
              <a:rPr lang="en-US" sz="1600" dirty="0">
                <a:solidFill>
                  <a:schemeClr val="bg1"/>
                </a:solidFill>
              </a:rPr>
              <a:t>              	</a:t>
            </a:r>
            <a:r>
              <a:rPr lang="en-US" sz="1600" i="1" dirty="0">
                <a:solidFill>
                  <a:schemeClr val="bg1"/>
                </a:solidFill>
              </a:rPr>
              <a:t>overwrite data on target</a:t>
            </a:r>
          </a:p>
          <a:p>
            <a:r>
              <a:rPr lang="en-US" sz="1600" b="1" dirty="0">
                <a:solidFill>
                  <a:schemeClr val="bg1"/>
                </a:solidFill>
                <a:latin typeface="Courier New" pitchFamily="49" charset="0"/>
              </a:rPr>
              <a:t>           </a:t>
            </a:r>
            <a:r>
              <a:rPr lang="en-US" sz="1600" dirty="0">
                <a:solidFill>
                  <a:schemeClr val="bg1"/>
                </a:solidFill>
                <a:latin typeface="Courier New" pitchFamily="49" charset="0"/>
              </a:rPr>
              <a:t>[-x mirror_disk=/dev/disk/</a:t>
            </a:r>
            <a:r>
              <a:rPr lang="en-US" sz="1600" i="1" dirty="0">
                <a:solidFill>
                  <a:schemeClr val="bg1"/>
                </a:solidFill>
                <a:latin typeface="Courier New" pitchFamily="49" charset="0"/>
              </a:rPr>
              <a:t>disk4</a:t>
            </a:r>
            <a:r>
              <a:rPr lang="en-US" sz="1600" dirty="0">
                <a:solidFill>
                  <a:schemeClr val="bg1"/>
                </a:solidFill>
                <a:latin typeface="Courier New" pitchFamily="49" charset="0"/>
              </a:rPr>
              <a:t>]</a:t>
            </a:r>
            <a:r>
              <a:rPr lang="en-US" sz="1600" dirty="0">
                <a:solidFill>
                  <a:schemeClr val="bg1"/>
                </a:solidFill>
              </a:rPr>
              <a:t>	</a:t>
            </a:r>
            <a:r>
              <a:rPr lang="en-US" sz="1600" i="1" dirty="0">
                <a:solidFill>
                  <a:schemeClr val="bg1"/>
                </a:solidFill>
              </a:rPr>
              <a:t>create a mirror of the DRD</a:t>
            </a:r>
          </a:p>
        </p:txBody>
      </p:sp>
      <p:sp>
        <p:nvSpPr>
          <p:cNvPr id="5" name="Rectangle 4"/>
          <p:cNvSpPr/>
          <p:nvPr/>
        </p:nvSpPr>
        <p:spPr>
          <a:xfrm>
            <a:off x="597408" y="1103537"/>
            <a:ext cx="8193024" cy="1920526"/>
          </a:xfrm>
          <a:prstGeom prst="rect">
            <a:avLst/>
          </a:prstGeom>
        </p:spPr>
        <p:txBody>
          <a:bodyPr wrap="square">
            <a:spAutoFit/>
          </a:bodyPr>
          <a:lstStyle/>
          <a:p>
            <a:pPr marL="228600" indent="-228600" eaLnBrk="0" hangingPunct="0">
              <a:lnSpc>
                <a:spcPct val="110000"/>
              </a:lnSpc>
            </a:pPr>
            <a:r>
              <a:rPr lang="en-US" dirty="0" smtClean="0">
                <a:solidFill>
                  <a:schemeClr val="bg1"/>
                </a:solidFill>
              </a:rPr>
              <a:t>Use the </a:t>
            </a:r>
            <a:r>
              <a:rPr lang="en-US" dirty="0" smtClean="0">
                <a:solidFill>
                  <a:schemeClr val="bg1"/>
                </a:solidFill>
                <a:latin typeface="Courier New" pitchFamily="49" charset="0"/>
              </a:rPr>
              <a:t>drd clone</a:t>
            </a:r>
            <a:r>
              <a:rPr lang="en-US" dirty="0" smtClean="0">
                <a:solidFill>
                  <a:schemeClr val="bg1"/>
                </a:solidFill>
              </a:rPr>
              <a:t> command to create a DRD clone of the active boot disk:</a:t>
            </a:r>
          </a:p>
          <a:p>
            <a:pPr marL="576263" lvl="1" indent="-228600" eaLnBrk="0" hangingPunct="0">
              <a:lnSpc>
                <a:spcPct val="110000"/>
              </a:lnSpc>
              <a:buFontTx/>
              <a:buChar char="•"/>
            </a:pPr>
            <a:r>
              <a:rPr lang="en-US" dirty="0" smtClean="0">
                <a:solidFill>
                  <a:schemeClr val="bg1"/>
                </a:solidFill>
              </a:rPr>
              <a:t>DRD identifies the current active boot disk</a:t>
            </a:r>
          </a:p>
          <a:p>
            <a:pPr marL="576263" lvl="1" indent="-228600" eaLnBrk="0" hangingPunct="0">
              <a:lnSpc>
                <a:spcPct val="110000"/>
              </a:lnSpc>
              <a:buFontTx/>
              <a:buChar char="•"/>
            </a:pPr>
            <a:r>
              <a:rPr lang="en-US" dirty="0" smtClean="0">
                <a:solidFill>
                  <a:schemeClr val="bg1"/>
                </a:solidFill>
              </a:rPr>
              <a:t>DRD builds a similarly structured clone disk</a:t>
            </a:r>
          </a:p>
          <a:p>
            <a:pPr marL="576263" lvl="1" indent="-228600" eaLnBrk="0" hangingPunct="0">
              <a:lnSpc>
                <a:spcPct val="110000"/>
              </a:lnSpc>
              <a:buFontTx/>
              <a:buChar char="•"/>
            </a:pPr>
            <a:r>
              <a:rPr lang="en-US" dirty="0" smtClean="0">
                <a:solidFill>
                  <a:schemeClr val="bg1"/>
                </a:solidFill>
              </a:rPr>
              <a:t>DRD copies the current disk’s file system contents to the clone</a:t>
            </a:r>
          </a:p>
          <a:p>
            <a:pPr marL="576263" lvl="1" indent="-228600" eaLnBrk="0" hangingPunct="0">
              <a:lnSpc>
                <a:spcPct val="110000"/>
              </a:lnSpc>
              <a:buFontTx/>
              <a:buChar char="•"/>
            </a:pPr>
            <a:r>
              <a:rPr lang="en-US" dirty="0" smtClean="0">
                <a:solidFill>
                  <a:schemeClr val="bg1"/>
                </a:solidFill>
              </a:rPr>
              <a:t>DRD builds a mirror of the clone, too, if requested</a:t>
            </a:r>
          </a:p>
          <a:p>
            <a:pPr marL="576263" lvl="1" indent="-228600" eaLnBrk="0" hangingPunct="0">
              <a:lnSpc>
                <a:spcPct val="110000"/>
              </a:lnSpc>
              <a:buFontTx/>
              <a:buChar char="•"/>
            </a:pPr>
            <a:r>
              <a:rPr lang="en-US" dirty="0" smtClean="0">
                <a:solidFill>
                  <a:schemeClr val="bg1"/>
                </a:solidFill>
              </a:rPr>
              <a:t>DRD records log messages in </a:t>
            </a:r>
            <a:r>
              <a:rPr lang="en-US" dirty="0" smtClean="0">
                <a:solidFill>
                  <a:schemeClr val="bg1"/>
                </a:solidFill>
                <a:latin typeface="Courier New" pitchFamily="49" charset="0"/>
              </a:rPr>
              <a:t>/var/opt/drd/drd.log</a:t>
            </a:r>
            <a:endParaRPr lang="en-US" dirty="0">
              <a:solidFill>
                <a:schemeClr val="bg1"/>
              </a:solidFill>
            </a:endParaRPr>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37</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63" name="Rectangle 7"/>
          <p:cNvSpPr>
            <a:spLocks noGrp="1" noChangeArrowheads="1"/>
          </p:cNvSpPr>
          <p:nvPr>
            <p:ph type="title"/>
          </p:nvPr>
        </p:nvSpPr>
        <p:spPr>
          <a:xfrm>
            <a:off x="428625" y="114300"/>
            <a:ext cx="7629525" cy="1007364"/>
          </a:xfrm>
        </p:spPr>
        <p:txBody>
          <a:bodyPr/>
          <a:lstStyle/>
          <a:p>
            <a:r>
              <a:rPr lang="en-US" sz="3200" dirty="0" smtClean="0">
                <a:solidFill>
                  <a:schemeClr val="bg1"/>
                </a:solidFill>
              </a:rPr>
              <a:t>Verifying DRD Clone Status</a:t>
            </a:r>
          </a:p>
        </p:txBody>
      </p:sp>
      <p:sp>
        <p:nvSpPr>
          <p:cNvPr id="249865" name="Text Box 4"/>
          <p:cNvSpPr txBox="1">
            <a:spLocks noChangeArrowheads="1"/>
          </p:cNvSpPr>
          <p:nvPr/>
        </p:nvSpPr>
        <p:spPr bwMode="auto">
          <a:xfrm>
            <a:off x="507365" y="1608519"/>
            <a:ext cx="8100187" cy="3514808"/>
          </a:xfrm>
          <a:prstGeom prst="rect">
            <a:avLst/>
          </a:prstGeom>
          <a:noFill/>
          <a:ln w="28575">
            <a:noFill/>
            <a:miter lim="800000"/>
            <a:headEnd type="none" w="lg" len="sm"/>
            <a:tailEnd type="none" w="lg" len="sm"/>
          </a:ln>
        </p:spPr>
        <p:txBody>
          <a:bodyPr wrap="square" lIns="45720" rIns="45720">
            <a:spAutoFit/>
          </a:bodyPr>
          <a:lstStyle/>
          <a:p>
            <a:pPr eaLnBrk="0" hangingPunct="0">
              <a:lnSpc>
                <a:spcPct val="90000"/>
              </a:lnSpc>
            </a:pPr>
            <a:r>
              <a:rPr lang="en-US" sz="1600" dirty="0" smtClean="0">
                <a:solidFill>
                  <a:schemeClr val="bg1"/>
                </a:solidFill>
                <a:latin typeface="Courier New" pitchFamily="49" charset="0"/>
              </a:rPr>
              <a:t># </a:t>
            </a:r>
            <a:r>
              <a:rPr lang="en-US" sz="1600" dirty="0">
                <a:solidFill>
                  <a:schemeClr val="bg1"/>
                </a:solidFill>
                <a:latin typeface="Courier New" pitchFamily="49" charset="0"/>
              </a:rPr>
              <a:t>drd status</a:t>
            </a:r>
          </a:p>
          <a:p>
            <a:r>
              <a:rPr lang="en-US" sz="1600" dirty="0">
                <a:solidFill>
                  <a:schemeClr val="bg1"/>
                </a:solidFill>
                <a:latin typeface="Courier New" pitchFamily="49" charset="0"/>
              </a:rPr>
              <a:t>=======  07/23/08 12:13:57 EDT  BEGIN Displaying DRD Clone Image Information (user=root) (jobid=myhost)</a:t>
            </a:r>
          </a:p>
          <a:p>
            <a:r>
              <a:rPr lang="en-US" sz="1600" dirty="0">
                <a:solidFill>
                  <a:schemeClr val="bg1"/>
                </a:solidFill>
                <a:latin typeface="Courier New" pitchFamily="49" charset="0"/>
              </a:rPr>
              <a:t>    * Clone Disk:               /dev/disk/disk3</a:t>
            </a:r>
          </a:p>
          <a:p>
            <a:r>
              <a:rPr lang="en-US" sz="1600" dirty="0">
                <a:solidFill>
                  <a:schemeClr val="bg1"/>
                </a:solidFill>
                <a:latin typeface="Courier New" pitchFamily="49" charset="0"/>
              </a:rPr>
              <a:t>    * Clone EFI Partition:      Boot loader and AUTO file present</a:t>
            </a:r>
          </a:p>
          <a:p>
            <a:r>
              <a:rPr lang="en-US" sz="1600" dirty="0">
                <a:solidFill>
                  <a:schemeClr val="bg1"/>
                </a:solidFill>
                <a:latin typeface="Courier New" pitchFamily="49" charset="0"/>
              </a:rPr>
              <a:t>    * Clone Creation Date:      07/18/08 21:07:29 EDT</a:t>
            </a:r>
          </a:p>
          <a:p>
            <a:r>
              <a:rPr lang="en-US" sz="1600" dirty="0">
                <a:solidFill>
                  <a:schemeClr val="bg1"/>
                </a:solidFill>
                <a:latin typeface="Courier New" pitchFamily="49" charset="0"/>
              </a:rPr>
              <a:t>    * Clone Mirror Disk:        None</a:t>
            </a:r>
          </a:p>
          <a:p>
            <a:r>
              <a:rPr lang="en-US" sz="1600" dirty="0">
                <a:solidFill>
                  <a:schemeClr val="bg1"/>
                </a:solidFill>
                <a:latin typeface="Courier New" pitchFamily="49" charset="0"/>
              </a:rPr>
              <a:t>    * Mirror EFI Partition:     None</a:t>
            </a:r>
          </a:p>
          <a:p>
            <a:r>
              <a:rPr lang="en-US" sz="1600" dirty="0">
                <a:solidFill>
                  <a:schemeClr val="bg1"/>
                </a:solidFill>
                <a:latin typeface="Courier New" pitchFamily="49" charset="0"/>
              </a:rPr>
              <a:t>    * Original Disk:            /dev/disk/disk1</a:t>
            </a:r>
          </a:p>
          <a:p>
            <a:r>
              <a:rPr lang="en-US" sz="1600" dirty="0">
                <a:solidFill>
                  <a:schemeClr val="bg1"/>
                </a:solidFill>
                <a:latin typeface="Courier New" pitchFamily="49" charset="0"/>
              </a:rPr>
              <a:t>    * Original EFI Partition:   Boot loader and AUTO file present</a:t>
            </a:r>
          </a:p>
          <a:p>
            <a:r>
              <a:rPr lang="en-US" sz="1600" dirty="0">
                <a:solidFill>
                  <a:schemeClr val="bg1"/>
                </a:solidFill>
                <a:latin typeface="Courier New" pitchFamily="49" charset="0"/>
              </a:rPr>
              <a:t>    * Booted Disk:              Original Disk (/dev/disk/disk1)</a:t>
            </a:r>
          </a:p>
          <a:p>
            <a:r>
              <a:rPr lang="en-US" sz="1600" dirty="0">
                <a:solidFill>
                  <a:schemeClr val="bg1"/>
                </a:solidFill>
                <a:latin typeface="Courier New" pitchFamily="49" charset="0"/>
              </a:rPr>
              <a:t>    * Activated Disk:           Original Disk (/dev/disk/disk1)</a:t>
            </a:r>
          </a:p>
          <a:p>
            <a:r>
              <a:rPr lang="en-US" sz="1600" dirty="0">
                <a:solidFill>
                  <a:schemeClr val="bg1"/>
                </a:solidFill>
                <a:latin typeface="Courier New" pitchFamily="49" charset="0"/>
              </a:rPr>
              <a:t>=======  07/23/08 12:14:04 EDT  END Displaying DRD Clone Image Information succeeded. (user=root) (jobid=myhost)</a:t>
            </a:r>
            <a:endParaRPr lang="en-US" sz="1600" i="1" dirty="0">
              <a:solidFill>
                <a:schemeClr val="bg1"/>
              </a:solidFill>
              <a:latin typeface="Courier New" pitchFamily="49" charset="0"/>
            </a:endParaRPr>
          </a:p>
        </p:txBody>
      </p:sp>
      <p:sp>
        <p:nvSpPr>
          <p:cNvPr id="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38</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15" name="Rectangle 11"/>
          <p:cNvSpPr>
            <a:spLocks noGrp="1" noChangeArrowheads="1"/>
          </p:cNvSpPr>
          <p:nvPr>
            <p:ph type="title"/>
          </p:nvPr>
        </p:nvSpPr>
        <p:spPr>
          <a:xfrm>
            <a:off x="428625" y="114300"/>
            <a:ext cx="7629525" cy="909828"/>
          </a:xfrm>
          <a:ln>
            <a:solidFill>
              <a:schemeClr val="accent1"/>
            </a:solidFill>
          </a:ln>
        </p:spPr>
        <p:txBody>
          <a:bodyPr/>
          <a:lstStyle/>
          <a:p>
            <a:r>
              <a:rPr lang="en-US" sz="3200" dirty="0" smtClean="0">
                <a:solidFill>
                  <a:schemeClr val="bg1"/>
                </a:solidFill>
              </a:rPr>
              <a:t>DRD-Safe Commands</a:t>
            </a:r>
          </a:p>
        </p:txBody>
      </p:sp>
      <p:sp>
        <p:nvSpPr>
          <p:cNvPr id="251916" name="Rectangle 12"/>
          <p:cNvSpPr>
            <a:spLocks noGrp="1" noChangeArrowheads="1"/>
          </p:cNvSpPr>
          <p:nvPr>
            <p:ph type="body" idx="1"/>
          </p:nvPr>
        </p:nvSpPr>
        <p:spPr>
          <a:xfrm>
            <a:off x="546355" y="3608833"/>
            <a:ext cx="7110222" cy="2895600"/>
          </a:xfrm>
        </p:spPr>
        <p:txBody>
          <a:bodyPr/>
          <a:lstStyle/>
          <a:p>
            <a:pPr>
              <a:lnSpc>
                <a:spcPct val="80000"/>
              </a:lnSpc>
            </a:pPr>
            <a:r>
              <a:rPr lang="en-US" sz="1600" dirty="0" smtClean="0">
                <a:solidFill>
                  <a:schemeClr val="bg1"/>
                </a:solidFill>
              </a:rPr>
              <a:t>DRD-safe commands currently include:</a:t>
            </a:r>
            <a:endParaRPr lang="en-US" sz="1600" b="1" dirty="0" smtClean="0">
              <a:solidFill>
                <a:schemeClr val="bg1"/>
              </a:solidFill>
            </a:endParaRPr>
          </a:p>
          <a:p>
            <a:pPr>
              <a:lnSpc>
                <a:spcPct val="80000"/>
              </a:lnSpc>
              <a:buNone/>
            </a:pPr>
            <a:r>
              <a:rPr lang="en-US" sz="1600" dirty="0" smtClean="0">
                <a:solidFill>
                  <a:schemeClr val="bg1"/>
                </a:solidFill>
                <a:latin typeface="Courier New" pitchFamily="49" charset="0"/>
              </a:rPr>
              <a:t>	swinstall</a:t>
            </a:r>
          </a:p>
          <a:p>
            <a:pPr>
              <a:lnSpc>
                <a:spcPct val="80000"/>
              </a:lnSpc>
              <a:buNone/>
            </a:pPr>
            <a:r>
              <a:rPr lang="en-US" sz="1600" dirty="0" smtClean="0">
                <a:solidFill>
                  <a:schemeClr val="bg1"/>
                </a:solidFill>
                <a:latin typeface="Courier New" pitchFamily="49" charset="0"/>
              </a:rPr>
              <a:t>	swremove</a:t>
            </a:r>
          </a:p>
          <a:p>
            <a:pPr>
              <a:lnSpc>
                <a:spcPct val="80000"/>
              </a:lnSpc>
              <a:buNone/>
            </a:pPr>
            <a:r>
              <a:rPr lang="en-US" sz="1600" dirty="0" smtClean="0">
                <a:solidFill>
                  <a:schemeClr val="bg1"/>
                </a:solidFill>
                <a:latin typeface="Courier New" pitchFamily="49" charset="0"/>
              </a:rPr>
              <a:t>	swlist</a:t>
            </a:r>
          </a:p>
          <a:p>
            <a:pPr>
              <a:lnSpc>
                <a:spcPct val="80000"/>
              </a:lnSpc>
              <a:buNone/>
            </a:pPr>
            <a:r>
              <a:rPr lang="en-US" sz="1600" dirty="0" smtClean="0">
                <a:solidFill>
                  <a:schemeClr val="bg1"/>
                </a:solidFill>
                <a:latin typeface="Courier New" pitchFamily="49" charset="0"/>
              </a:rPr>
              <a:t>	swmodify</a:t>
            </a:r>
          </a:p>
          <a:p>
            <a:pPr>
              <a:lnSpc>
                <a:spcPct val="80000"/>
              </a:lnSpc>
              <a:buNone/>
            </a:pPr>
            <a:r>
              <a:rPr lang="en-US" sz="1600" dirty="0" smtClean="0">
                <a:solidFill>
                  <a:schemeClr val="bg1"/>
                </a:solidFill>
                <a:latin typeface="Courier New" pitchFamily="49" charset="0"/>
              </a:rPr>
              <a:t>	swverify</a:t>
            </a:r>
          </a:p>
          <a:p>
            <a:pPr>
              <a:lnSpc>
                <a:spcPct val="80000"/>
              </a:lnSpc>
              <a:buNone/>
            </a:pPr>
            <a:r>
              <a:rPr lang="en-US" sz="1600" dirty="0" smtClean="0">
                <a:solidFill>
                  <a:schemeClr val="bg1"/>
                </a:solidFill>
                <a:latin typeface="Courier New" pitchFamily="49" charset="0"/>
              </a:rPr>
              <a:t>	swjob</a:t>
            </a:r>
          </a:p>
          <a:p>
            <a:pPr>
              <a:lnSpc>
                <a:spcPct val="80000"/>
              </a:lnSpc>
              <a:buNone/>
            </a:pPr>
            <a:r>
              <a:rPr lang="en-US" sz="1600" dirty="0" smtClean="0">
                <a:solidFill>
                  <a:schemeClr val="bg1"/>
                </a:solidFill>
                <a:latin typeface="Courier New" pitchFamily="49" charset="0"/>
              </a:rPr>
              <a:t>	kctune</a:t>
            </a:r>
          </a:p>
          <a:p>
            <a:pPr>
              <a:lnSpc>
                <a:spcPct val="80000"/>
              </a:lnSpc>
              <a:buNone/>
            </a:pPr>
            <a:r>
              <a:rPr lang="en-US" sz="1600" dirty="0" smtClean="0">
                <a:solidFill>
                  <a:schemeClr val="bg1"/>
                </a:solidFill>
                <a:latin typeface="Courier New" pitchFamily="49" charset="0"/>
              </a:rPr>
              <a:t>	update-ux</a:t>
            </a:r>
          </a:p>
          <a:p>
            <a:pPr>
              <a:lnSpc>
                <a:spcPct val="80000"/>
              </a:lnSpc>
              <a:buNone/>
            </a:pPr>
            <a:r>
              <a:rPr lang="en-US" sz="1600" dirty="0" smtClean="0">
                <a:solidFill>
                  <a:schemeClr val="bg1"/>
                </a:solidFill>
                <a:latin typeface="Courier New" pitchFamily="49" charset="0"/>
              </a:rPr>
              <a:t>	view</a:t>
            </a:r>
          </a:p>
        </p:txBody>
      </p:sp>
      <p:sp>
        <p:nvSpPr>
          <p:cNvPr id="5" name="Rectangle 4"/>
          <p:cNvSpPr/>
          <p:nvPr/>
        </p:nvSpPr>
        <p:spPr>
          <a:xfrm>
            <a:off x="499872" y="1166843"/>
            <a:ext cx="8266176" cy="2185214"/>
          </a:xfrm>
          <a:prstGeom prst="rect">
            <a:avLst/>
          </a:prstGeom>
        </p:spPr>
        <p:txBody>
          <a:bodyPr wrap="square">
            <a:spAutoFit/>
          </a:bodyPr>
          <a:lstStyle/>
          <a:p>
            <a:pPr marL="169863" indent="-169863" eaLnBrk="0" hangingPunct="0">
              <a:buFontTx/>
              <a:buChar char="•"/>
            </a:pPr>
            <a:r>
              <a:rPr lang="en-US" sz="1700" dirty="0" smtClean="0">
                <a:solidFill>
                  <a:schemeClr val="bg1"/>
                </a:solidFill>
              </a:rPr>
              <a:t>Files in the inactive system image are not accessible, by default, to HP-UX commands.</a:t>
            </a:r>
          </a:p>
          <a:p>
            <a:pPr marL="169863" indent="-169863" eaLnBrk="0" hangingPunct="0">
              <a:buFontTx/>
              <a:buChar char="•"/>
            </a:pPr>
            <a:r>
              <a:rPr lang="en-US" sz="1700" dirty="0" smtClean="0">
                <a:solidFill>
                  <a:schemeClr val="bg1"/>
                </a:solidFill>
              </a:rPr>
              <a:t>“DRD-Safe” commands can be executed on the inactive image via </a:t>
            </a:r>
            <a:r>
              <a:rPr lang="en-US" sz="1700" dirty="0" smtClean="0">
                <a:solidFill>
                  <a:schemeClr val="bg1"/>
                </a:solidFill>
                <a:latin typeface="Courier New" pitchFamily="49" charset="0"/>
              </a:rPr>
              <a:t>drd runcmd</a:t>
            </a:r>
          </a:p>
          <a:p>
            <a:pPr marL="515938" lvl="1" indent="-222250" eaLnBrk="0" hangingPunct="0">
              <a:buFont typeface="Arial" charset="0"/>
              <a:buChar char="–"/>
            </a:pPr>
            <a:r>
              <a:rPr lang="en-US" sz="1700" dirty="0" smtClean="0">
                <a:solidFill>
                  <a:schemeClr val="bg1"/>
                </a:solidFill>
              </a:rPr>
              <a:t>Temporarily imports and mounts the inactive image’s volume group and file systems,</a:t>
            </a:r>
          </a:p>
          <a:p>
            <a:pPr marL="515938" lvl="1" indent="-222250" eaLnBrk="0" hangingPunct="0">
              <a:buFont typeface="Arial" charset="0"/>
              <a:buChar char="–"/>
            </a:pPr>
            <a:r>
              <a:rPr lang="en-US" sz="1700" dirty="0" smtClean="0">
                <a:solidFill>
                  <a:schemeClr val="bg1"/>
                </a:solidFill>
              </a:rPr>
              <a:t>Executes the specified command using executables &amp; files on the inactive image,</a:t>
            </a:r>
          </a:p>
          <a:p>
            <a:pPr marL="515938" lvl="1" indent="-222250" eaLnBrk="0" hangingPunct="0">
              <a:buFont typeface="Arial" charset="0"/>
              <a:buChar char="–"/>
            </a:pPr>
            <a:r>
              <a:rPr lang="en-US" sz="1700" dirty="0" smtClean="0">
                <a:solidFill>
                  <a:schemeClr val="bg1"/>
                </a:solidFill>
              </a:rPr>
              <a:t>Ensures that the active image remains untouched,</a:t>
            </a:r>
          </a:p>
          <a:p>
            <a:pPr marL="515938" lvl="1" indent="-222250" eaLnBrk="0" hangingPunct="0">
              <a:buFont typeface="Arial" charset="0"/>
              <a:buChar char="–"/>
            </a:pPr>
            <a:r>
              <a:rPr lang="en-US" sz="1700" dirty="0" smtClean="0">
                <a:solidFill>
                  <a:schemeClr val="bg1"/>
                </a:solidFill>
              </a:rPr>
              <a:t>Unmounts and exports the inactive image’s file systems and volume group.</a:t>
            </a:r>
            <a:endParaRPr lang="en-US" sz="1700" dirty="0">
              <a:solidFill>
                <a:schemeClr val="bg1"/>
              </a:solidFill>
            </a:endParaRP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39</a:t>
            </a:fld>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9" name="Rectangle 7"/>
          <p:cNvSpPr>
            <a:spLocks noGrp="1" noChangeArrowheads="1"/>
          </p:cNvSpPr>
          <p:nvPr>
            <p:ph type="title"/>
          </p:nvPr>
        </p:nvSpPr>
        <p:spPr>
          <a:xfrm>
            <a:off x="428625" y="114300"/>
            <a:ext cx="8239887" cy="763524"/>
          </a:xfrm>
        </p:spPr>
        <p:txBody>
          <a:bodyPr/>
          <a:lstStyle/>
          <a:p>
            <a:r>
              <a:rPr lang="en-US" sz="3200" dirty="0" smtClean="0">
                <a:solidFill>
                  <a:schemeClr val="bg1"/>
                </a:solidFill>
              </a:rPr>
              <a:t>Managing Patches with DRD-Safe Commands</a:t>
            </a:r>
          </a:p>
        </p:txBody>
      </p:sp>
      <p:sp>
        <p:nvSpPr>
          <p:cNvPr id="13318" name="Text Box 4"/>
          <p:cNvSpPr txBox="1">
            <a:spLocks noChangeArrowheads="1"/>
          </p:cNvSpPr>
          <p:nvPr/>
        </p:nvSpPr>
        <p:spPr bwMode="auto">
          <a:xfrm>
            <a:off x="468187" y="2365248"/>
            <a:ext cx="8175942" cy="4191917"/>
          </a:xfrm>
          <a:prstGeom prst="rect">
            <a:avLst/>
          </a:prstGeom>
          <a:noFill/>
          <a:ln w="28575">
            <a:noFill/>
            <a:miter lim="800000"/>
            <a:headEnd type="none" w="lg" len="sm"/>
            <a:tailEnd type="none" w="lg" len="sm"/>
          </a:ln>
        </p:spPr>
        <p:txBody>
          <a:bodyPr wrap="square" lIns="45720" rIns="45720">
            <a:spAutoFit/>
          </a:bodyPr>
          <a:lstStyle/>
          <a:p>
            <a:pPr eaLnBrk="0" hangingPunct="0">
              <a:lnSpc>
                <a:spcPct val="90000"/>
              </a:lnSpc>
            </a:pPr>
            <a:r>
              <a:rPr lang="en-US" sz="1400" dirty="0">
                <a:solidFill>
                  <a:schemeClr val="bg1"/>
                </a:solidFill>
              </a:rPr>
              <a:t>List software installed on the inactive image using the DRD-Safe </a:t>
            </a:r>
            <a:r>
              <a:rPr lang="en-US" sz="1400" dirty="0">
                <a:solidFill>
                  <a:schemeClr val="bg1"/>
                </a:solidFill>
                <a:latin typeface="Courier New" pitchFamily="49" charset="0"/>
              </a:rPr>
              <a:t>swlist</a:t>
            </a:r>
            <a:r>
              <a:rPr lang="en-US" sz="1400" dirty="0">
                <a:solidFill>
                  <a:schemeClr val="bg1"/>
                </a:solidFill>
              </a:rPr>
              <a:t> command</a:t>
            </a:r>
          </a:p>
          <a:p>
            <a:pPr eaLnBrk="0" hangingPunct="0">
              <a:lnSpc>
                <a:spcPct val="90000"/>
              </a:lnSpc>
            </a:pPr>
            <a:r>
              <a:rPr lang="en-US" sz="1400" dirty="0">
                <a:solidFill>
                  <a:schemeClr val="bg1"/>
                </a:solidFill>
                <a:latin typeface="Courier New" pitchFamily="49" charset="0"/>
              </a:rPr>
              <a:t># drd runcmd </a:t>
            </a:r>
            <a:r>
              <a:rPr lang="en-US" sz="1400" dirty="0" smtClean="0">
                <a:solidFill>
                  <a:schemeClr val="bg1"/>
                </a:solidFill>
                <a:latin typeface="Courier New" pitchFamily="49" charset="0"/>
              </a:rPr>
              <a:t>swlist</a:t>
            </a:r>
          </a:p>
          <a:p>
            <a:pPr eaLnBrk="0" hangingPunct="0">
              <a:lnSpc>
                <a:spcPct val="90000"/>
              </a:lnSpc>
            </a:pPr>
            <a:endParaRPr lang="en-AU" sz="1400" dirty="0" smtClean="0">
              <a:solidFill>
                <a:schemeClr val="bg1"/>
              </a:solidFill>
              <a:latin typeface="Courier New" pitchFamily="49" charset="0"/>
            </a:endParaRPr>
          </a:p>
          <a:p>
            <a:pPr eaLnBrk="0" hangingPunct="0">
              <a:lnSpc>
                <a:spcPct val="90000"/>
              </a:lnSpc>
            </a:pPr>
            <a:r>
              <a:rPr lang="en-AU" sz="1400" dirty="0" smtClean="0">
                <a:solidFill>
                  <a:schemeClr val="bg1"/>
                </a:solidFill>
                <a:latin typeface="+mn-lt"/>
              </a:rPr>
              <a:t>Check if product or patch is DRD-Safe</a:t>
            </a:r>
            <a:endParaRPr lang="en-US" sz="1400" dirty="0">
              <a:solidFill>
                <a:schemeClr val="bg1"/>
              </a:solidFill>
              <a:latin typeface="+mn-lt"/>
            </a:endParaRPr>
          </a:p>
          <a:p>
            <a:pPr eaLnBrk="0" hangingPunct="0">
              <a:lnSpc>
                <a:spcPct val="90000"/>
              </a:lnSpc>
            </a:pPr>
            <a:r>
              <a:rPr lang="en-US" sz="1400" dirty="0" smtClean="0">
                <a:solidFill>
                  <a:schemeClr val="bg1"/>
                </a:solidFill>
                <a:latin typeface="Courier New" pitchFamily="49" charset="0"/>
                <a:cs typeface="Courier New" pitchFamily="49" charset="0"/>
              </a:rPr>
              <a:t># swlist –l fileset –a is_drd_safe </a:t>
            </a:r>
            <a:r>
              <a:rPr lang="en-US" sz="1400" dirty="0" err="1" smtClean="0">
                <a:solidFill>
                  <a:schemeClr val="bg1"/>
                </a:solidFill>
                <a:latin typeface="Courier New" pitchFamily="49" charset="0"/>
                <a:cs typeface="Courier New" pitchFamily="49" charset="0"/>
              </a:rPr>
              <a:t>product_name|patch</a:t>
            </a:r>
            <a:endParaRPr lang="en-US" sz="1400" dirty="0">
              <a:solidFill>
                <a:schemeClr val="bg1"/>
              </a:solidFill>
              <a:latin typeface="Courier New" pitchFamily="49" charset="0"/>
              <a:cs typeface="Courier New" pitchFamily="49" charset="0"/>
            </a:endParaRPr>
          </a:p>
          <a:p>
            <a:pPr eaLnBrk="0" hangingPunct="0">
              <a:lnSpc>
                <a:spcPct val="90000"/>
              </a:lnSpc>
            </a:pPr>
            <a:endParaRPr lang="en-US" sz="1400" dirty="0" smtClean="0">
              <a:solidFill>
                <a:schemeClr val="bg1"/>
              </a:solidFill>
            </a:endParaRPr>
          </a:p>
          <a:p>
            <a:pPr eaLnBrk="0" hangingPunct="0">
              <a:lnSpc>
                <a:spcPct val="90000"/>
              </a:lnSpc>
            </a:pPr>
            <a:r>
              <a:rPr lang="en-US" sz="1400" dirty="0" smtClean="0">
                <a:solidFill>
                  <a:schemeClr val="bg1"/>
                </a:solidFill>
              </a:rPr>
              <a:t>Install </a:t>
            </a:r>
            <a:r>
              <a:rPr lang="en-US" sz="1400" dirty="0">
                <a:solidFill>
                  <a:schemeClr val="bg1"/>
                </a:solidFill>
              </a:rPr>
              <a:t>software on the inactive image using the DRD-Safe </a:t>
            </a:r>
            <a:r>
              <a:rPr lang="en-US" sz="1400" dirty="0">
                <a:solidFill>
                  <a:schemeClr val="bg1"/>
                </a:solidFill>
                <a:latin typeface="Courier New" pitchFamily="49" charset="0"/>
              </a:rPr>
              <a:t>swinstall</a:t>
            </a:r>
            <a:r>
              <a:rPr lang="en-US" sz="1400" dirty="0">
                <a:solidFill>
                  <a:schemeClr val="bg1"/>
                </a:solidFill>
              </a:rPr>
              <a:t> command</a:t>
            </a:r>
          </a:p>
          <a:p>
            <a:pPr eaLnBrk="0" hangingPunct="0">
              <a:lnSpc>
                <a:spcPct val="90000"/>
              </a:lnSpc>
            </a:pPr>
            <a:r>
              <a:rPr lang="en-US" sz="1400" dirty="0">
                <a:solidFill>
                  <a:schemeClr val="bg1"/>
                </a:solidFill>
                <a:latin typeface="Courier New" pitchFamily="49" charset="0"/>
              </a:rPr>
              <a:t># drd runcmd swinstall –s server:/mydepot PHSS_NNNNN</a:t>
            </a:r>
          </a:p>
          <a:p>
            <a:pPr eaLnBrk="0" hangingPunct="0">
              <a:lnSpc>
                <a:spcPct val="90000"/>
              </a:lnSpc>
            </a:pPr>
            <a:endParaRPr lang="en-US" sz="1400" dirty="0">
              <a:solidFill>
                <a:schemeClr val="bg1"/>
              </a:solidFill>
            </a:endParaRPr>
          </a:p>
          <a:p>
            <a:pPr eaLnBrk="0" hangingPunct="0">
              <a:lnSpc>
                <a:spcPct val="90000"/>
              </a:lnSpc>
            </a:pPr>
            <a:r>
              <a:rPr lang="en-US" sz="1400" dirty="0">
                <a:solidFill>
                  <a:schemeClr val="bg1"/>
                </a:solidFill>
              </a:rPr>
              <a:t>Remove software from the inactive image using the DRD-Safe </a:t>
            </a:r>
            <a:r>
              <a:rPr lang="en-US" sz="1400" dirty="0">
                <a:solidFill>
                  <a:schemeClr val="bg1"/>
                </a:solidFill>
                <a:latin typeface="Courier New" pitchFamily="49" charset="0"/>
              </a:rPr>
              <a:t>swremove</a:t>
            </a:r>
            <a:r>
              <a:rPr lang="en-US" sz="1400" dirty="0">
                <a:solidFill>
                  <a:schemeClr val="bg1"/>
                </a:solidFill>
              </a:rPr>
              <a:t> command</a:t>
            </a:r>
          </a:p>
          <a:p>
            <a:pPr eaLnBrk="0" hangingPunct="0">
              <a:lnSpc>
                <a:spcPct val="90000"/>
              </a:lnSpc>
            </a:pPr>
            <a:r>
              <a:rPr lang="en-US" sz="1400" dirty="0">
                <a:solidFill>
                  <a:schemeClr val="bg1"/>
                </a:solidFill>
                <a:latin typeface="Courier New" pitchFamily="49" charset="0"/>
              </a:rPr>
              <a:t># drd runcmd swremove </a:t>
            </a:r>
            <a:r>
              <a:rPr lang="en-US" sz="1400" i="1" dirty="0">
                <a:solidFill>
                  <a:schemeClr val="bg1"/>
                </a:solidFill>
                <a:latin typeface="Courier New" pitchFamily="49" charset="0"/>
              </a:rPr>
              <a:t>PHSS_NNNNN</a:t>
            </a:r>
          </a:p>
          <a:p>
            <a:pPr eaLnBrk="0" hangingPunct="0">
              <a:lnSpc>
                <a:spcPct val="90000"/>
              </a:lnSpc>
            </a:pPr>
            <a:endParaRPr lang="en-US" sz="1400" i="1" dirty="0">
              <a:solidFill>
                <a:schemeClr val="bg1"/>
              </a:solidFill>
              <a:latin typeface="Courier New" pitchFamily="49" charset="0"/>
            </a:endParaRPr>
          </a:p>
          <a:p>
            <a:pPr eaLnBrk="0" hangingPunct="0">
              <a:lnSpc>
                <a:spcPct val="90000"/>
              </a:lnSpc>
            </a:pPr>
            <a:r>
              <a:rPr lang="en-US" sz="1400" dirty="0">
                <a:solidFill>
                  <a:schemeClr val="bg1"/>
                </a:solidFill>
              </a:rPr>
              <a:t>View the inactive </a:t>
            </a:r>
            <a:r>
              <a:rPr lang="en-US" sz="1400" dirty="0" smtClean="0">
                <a:solidFill>
                  <a:schemeClr val="bg1"/>
                </a:solidFill>
              </a:rPr>
              <a:t>image </a:t>
            </a:r>
            <a:r>
              <a:rPr lang="en-US" sz="1400" dirty="0">
                <a:solidFill>
                  <a:schemeClr val="bg1"/>
                </a:solidFill>
              </a:rPr>
              <a:t>SDUX log file using the DRD-Safe </a:t>
            </a:r>
            <a:r>
              <a:rPr lang="en-US" sz="1400" dirty="0">
                <a:solidFill>
                  <a:schemeClr val="bg1"/>
                </a:solidFill>
                <a:latin typeface="Courier New" pitchFamily="49" charset="0"/>
              </a:rPr>
              <a:t>view</a:t>
            </a:r>
            <a:r>
              <a:rPr lang="en-US" sz="1400" dirty="0">
                <a:solidFill>
                  <a:schemeClr val="bg1"/>
                </a:solidFill>
              </a:rPr>
              <a:t> command</a:t>
            </a:r>
          </a:p>
          <a:p>
            <a:pPr eaLnBrk="0" hangingPunct="0">
              <a:lnSpc>
                <a:spcPct val="90000"/>
              </a:lnSpc>
            </a:pPr>
            <a:r>
              <a:rPr lang="en-US" sz="1400" dirty="0">
                <a:solidFill>
                  <a:schemeClr val="bg1"/>
                </a:solidFill>
                <a:latin typeface="Courier New" pitchFamily="49" charset="0"/>
              </a:rPr>
              <a:t># drd runcmd view /var/adm/sw/swagent.log</a:t>
            </a:r>
          </a:p>
          <a:p>
            <a:pPr eaLnBrk="0" hangingPunct="0">
              <a:lnSpc>
                <a:spcPct val="90000"/>
              </a:lnSpc>
            </a:pPr>
            <a:endParaRPr lang="en-US" sz="1400" dirty="0">
              <a:solidFill>
                <a:schemeClr val="bg1"/>
              </a:solidFill>
              <a:latin typeface="Courier New" pitchFamily="49" charset="0"/>
            </a:endParaRPr>
          </a:p>
          <a:p>
            <a:pPr eaLnBrk="0" hangingPunct="0">
              <a:lnSpc>
                <a:spcPct val="90000"/>
              </a:lnSpc>
            </a:pPr>
            <a:r>
              <a:rPr lang="en-US" sz="1400" dirty="0">
                <a:solidFill>
                  <a:schemeClr val="bg1"/>
                </a:solidFill>
              </a:rPr>
              <a:t>Update to a more recent 11i v3 media kit </a:t>
            </a:r>
            <a:r>
              <a:rPr lang="en-US" sz="1400" dirty="0">
                <a:solidFill>
                  <a:schemeClr val="bg1"/>
                </a:solidFill>
                <a:latin typeface="Courier New" pitchFamily="49" charset="0"/>
              </a:rPr>
              <a:t/>
            </a:r>
            <a:br>
              <a:rPr lang="en-US" sz="1400" dirty="0">
                <a:solidFill>
                  <a:schemeClr val="bg1"/>
                </a:solidFill>
                <a:latin typeface="Courier New" pitchFamily="49" charset="0"/>
              </a:rPr>
            </a:br>
            <a:r>
              <a:rPr lang="en-US" sz="1400" dirty="0">
                <a:solidFill>
                  <a:schemeClr val="bg1"/>
                </a:solidFill>
                <a:latin typeface="Courier New" pitchFamily="49" charset="0"/>
              </a:rPr>
              <a:t># drd runcmd swinstall –s </a:t>
            </a:r>
            <a:r>
              <a:rPr lang="en-US" sz="1400" i="1" dirty="0">
                <a:solidFill>
                  <a:schemeClr val="bg1"/>
                </a:solidFill>
                <a:latin typeface="Courier New" pitchFamily="49" charset="0"/>
              </a:rPr>
              <a:t>server:/mydepot </a:t>
            </a:r>
            <a:r>
              <a:rPr lang="en-US" sz="1400" dirty="0">
                <a:solidFill>
                  <a:schemeClr val="bg1"/>
                </a:solidFill>
                <a:latin typeface="Courier New" pitchFamily="49" charset="0"/>
              </a:rPr>
              <a:t>Update-UX</a:t>
            </a:r>
            <a:r>
              <a:rPr lang="en-US" sz="1400" i="1" dirty="0">
                <a:solidFill>
                  <a:schemeClr val="bg1"/>
                </a:solidFill>
                <a:latin typeface="Courier New" pitchFamily="49" charset="0"/>
              </a:rPr>
              <a:t/>
            </a:r>
            <a:br>
              <a:rPr lang="en-US" sz="1400" i="1" dirty="0">
                <a:solidFill>
                  <a:schemeClr val="bg1"/>
                </a:solidFill>
                <a:latin typeface="Courier New" pitchFamily="49" charset="0"/>
              </a:rPr>
            </a:br>
            <a:r>
              <a:rPr lang="en-US" sz="1400" dirty="0">
                <a:solidFill>
                  <a:schemeClr val="bg1"/>
                </a:solidFill>
                <a:latin typeface="Courier New" pitchFamily="49" charset="0"/>
              </a:rPr>
              <a:t># drd runcmd update-ux –s </a:t>
            </a:r>
            <a:r>
              <a:rPr lang="en-US" sz="1400" i="1" dirty="0">
                <a:solidFill>
                  <a:schemeClr val="bg1"/>
                </a:solidFill>
                <a:latin typeface="Courier New" pitchFamily="49" charset="0"/>
              </a:rPr>
              <a:t>server:/mydepot</a:t>
            </a:r>
            <a:br>
              <a:rPr lang="en-US" sz="1400" i="1" dirty="0">
                <a:solidFill>
                  <a:schemeClr val="bg1"/>
                </a:solidFill>
                <a:latin typeface="Courier New" pitchFamily="49" charset="0"/>
              </a:rPr>
            </a:br>
            <a:r>
              <a:rPr lang="en-US" sz="1400" dirty="0">
                <a:solidFill>
                  <a:schemeClr val="bg1"/>
                </a:solidFill>
                <a:latin typeface="Courier New" pitchFamily="49" charset="0"/>
              </a:rPr>
              <a:t># drd runcmd view /</a:t>
            </a:r>
            <a:r>
              <a:rPr lang="en-US" sz="1400" dirty="0" smtClean="0">
                <a:solidFill>
                  <a:schemeClr val="bg1"/>
                </a:solidFill>
                <a:latin typeface="Courier New" pitchFamily="49" charset="0"/>
              </a:rPr>
              <a:t>var/adm/</a:t>
            </a:r>
            <a:r>
              <a:rPr lang="en-US" sz="1400" dirty="0" err="1" smtClean="0">
                <a:solidFill>
                  <a:schemeClr val="bg1"/>
                </a:solidFill>
                <a:latin typeface="Courier New" pitchFamily="49" charset="0"/>
              </a:rPr>
              <a:t>sw</a:t>
            </a:r>
            <a:r>
              <a:rPr lang="en-US" sz="1400" dirty="0" smtClean="0">
                <a:solidFill>
                  <a:schemeClr val="bg1"/>
                </a:solidFill>
                <a:latin typeface="Courier New" pitchFamily="49" charset="0"/>
              </a:rPr>
              <a:t>/update-ux.log</a:t>
            </a:r>
          </a:p>
          <a:p>
            <a:pPr eaLnBrk="0" hangingPunct="0">
              <a:lnSpc>
                <a:spcPct val="90000"/>
              </a:lnSpc>
            </a:pPr>
            <a:r>
              <a:rPr lang="en-AU" sz="1400" dirty="0" smtClean="0">
                <a:solidFill>
                  <a:schemeClr val="bg1"/>
                </a:solidFill>
                <a:latin typeface="Courier New" pitchFamily="49" charset="0"/>
              </a:rPr>
              <a:t># drd runcmd view /var/opt/</a:t>
            </a:r>
            <a:r>
              <a:rPr lang="en-AU" sz="1400" dirty="0" err="1" smtClean="0">
                <a:solidFill>
                  <a:schemeClr val="bg1"/>
                </a:solidFill>
                <a:latin typeface="Courier New" pitchFamily="49" charset="0"/>
              </a:rPr>
              <a:t>swm</a:t>
            </a:r>
            <a:r>
              <a:rPr lang="en-AU" sz="1400" dirty="0" smtClean="0">
                <a:solidFill>
                  <a:schemeClr val="bg1"/>
                </a:solidFill>
                <a:latin typeface="Courier New" pitchFamily="49" charset="0"/>
              </a:rPr>
              <a:t>/sw.log</a:t>
            </a:r>
            <a:endParaRPr lang="en-US" sz="1400" dirty="0" smtClean="0">
              <a:solidFill>
                <a:schemeClr val="bg1"/>
              </a:solidFill>
              <a:latin typeface="Courier New" pitchFamily="49" charset="0"/>
            </a:endParaRPr>
          </a:p>
          <a:p>
            <a:pPr eaLnBrk="0" hangingPunct="0">
              <a:lnSpc>
                <a:spcPct val="90000"/>
              </a:lnSpc>
            </a:pPr>
            <a:endParaRPr lang="en-US" sz="1600" dirty="0">
              <a:solidFill>
                <a:schemeClr val="bg1"/>
              </a:solidFill>
              <a:latin typeface="Courier New" pitchFamily="49" charset="0"/>
            </a:endParaRPr>
          </a:p>
        </p:txBody>
      </p:sp>
      <p:sp>
        <p:nvSpPr>
          <p:cNvPr id="5" name="Rectangle 4"/>
          <p:cNvSpPr/>
          <p:nvPr/>
        </p:nvSpPr>
        <p:spPr>
          <a:xfrm>
            <a:off x="365760" y="975369"/>
            <a:ext cx="8570976" cy="1311128"/>
          </a:xfrm>
          <a:prstGeom prst="rect">
            <a:avLst/>
          </a:prstGeom>
        </p:spPr>
        <p:txBody>
          <a:bodyPr wrap="square">
            <a:spAutoFit/>
          </a:bodyPr>
          <a:lstStyle/>
          <a:p>
            <a:pPr marL="228600" indent="-228600" eaLnBrk="0" hangingPunct="0">
              <a:lnSpc>
                <a:spcPct val="110000"/>
              </a:lnSpc>
              <a:buFontTx/>
              <a:buChar char="•"/>
            </a:pPr>
            <a:r>
              <a:rPr lang="en-US" dirty="0" smtClean="0">
                <a:solidFill>
                  <a:schemeClr val="bg1"/>
                </a:solidFill>
              </a:rPr>
              <a:t>Installing patches and software sometimes requires a reboot and downtime.</a:t>
            </a:r>
          </a:p>
          <a:p>
            <a:pPr marL="228600" indent="-228600" eaLnBrk="0" hangingPunct="0">
              <a:lnSpc>
                <a:spcPct val="110000"/>
              </a:lnSpc>
              <a:buFontTx/>
              <a:buChar char="•"/>
            </a:pPr>
            <a:r>
              <a:rPr lang="en-US" dirty="0" smtClean="0">
                <a:solidFill>
                  <a:schemeClr val="bg1"/>
                </a:solidFill>
              </a:rPr>
              <a:t>Minimize downtime by installing software/patches/updates on an inactive image.</a:t>
            </a:r>
          </a:p>
          <a:p>
            <a:pPr marL="228600" indent="-228600" eaLnBrk="0" hangingPunct="0">
              <a:lnSpc>
                <a:spcPct val="110000"/>
              </a:lnSpc>
              <a:buFontTx/>
              <a:buChar char="•"/>
            </a:pPr>
            <a:r>
              <a:rPr lang="en-US" dirty="0" smtClean="0">
                <a:solidFill>
                  <a:schemeClr val="bg1"/>
                </a:solidFill>
              </a:rPr>
              <a:t>Changes take effect when you activate and boot the inactive image.</a:t>
            </a:r>
          </a:p>
          <a:p>
            <a:pPr marL="228600" indent="-228600" eaLnBrk="0" hangingPunct="0">
              <a:lnSpc>
                <a:spcPct val="110000"/>
              </a:lnSpc>
              <a:buFontTx/>
              <a:buChar char="•"/>
            </a:pPr>
            <a:r>
              <a:rPr lang="en-US" dirty="0" smtClean="0">
                <a:solidFill>
                  <a:schemeClr val="bg1"/>
                </a:solidFill>
              </a:rPr>
              <a:t>Only DRD-Safe patches/products can be installed via DRD.</a:t>
            </a:r>
            <a:endParaRPr lang="en-US" dirty="0">
              <a:solidFill>
                <a:schemeClr val="bg1"/>
              </a:solidFill>
            </a:endParaRPr>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40</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7" name="Rectangle 7"/>
          <p:cNvSpPr>
            <a:spLocks noGrp="1" noChangeArrowheads="1"/>
          </p:cNvSpPr>
          <p:nvPr>
            <p:ph type="title"/>
          </p:nvPr>
        </p:nvSpPr>
        <p:spPr>
          <a:xfrm>
            <a:off x="428625" y="114300"/>
            <a:ext cx="8016875" cy="934212"/>
          </a:xfrm>
        </p:spPr>
        <p:txBody>
          <a:bodyPr/>
          <a:lstStyle/>
          <a:p>
            <a:r>
              <a:rPr lang="en-US" sz="3200" dirty="0" smtClean="0">
                <a:solidFill>
                  <a:schemeClr val="bg1"/>
                </a:solidFill>
              </a:rPr>
              <a:t>Accessing DRD Inactive Images</a:t>
            </a:r>
          </a:p>
        </p:txBody>
      </p:sp>
      <p:sp>
        <p:nvSpPr>
          <p:cNvPr id="256009" name="Text Box 4"/>
          <p:cNvSpPr txBox="1">
            <a:spLocks noChangeArrowheads="1"/>
          </p:cNvSpPr>
          <p:nvPr/>
        </p:nvSpPr>
        <p:spPr bwMode="auto">
          <a:xfrm>
            <a:off x="589090" y="3893249"/>
            <a:ext cx="8103806" cy="2446824"/>
          </a:xfrm>
          <a:prstGeom prst="rect">
            <a:avLst/>
          </a:prstGeom>
          <a:noFill/>
          <a:ln w="28575">
            <a:noFill/>
            <a:miter lim="800000"/>
            <a:headEnd type="none" w="lg" len="sm"/>
            <a:tailEnd type="none" w="lg" len="sm"/>
          </a:ln>
        </p:spPr>
        <p:txBody>
          <a:bodyPr wrap="square" lIns="45720" rIns="45720">
            <a:spAutoFit/>
          </a:bodyPr>
          <a:lstStyle/>
          <a:p>
            <a:pPr eaLnBrk="0" hangingPunct="0"/>
            <a:r>
              <a:rPr lang="en-US" sz="1700" dirty="0">
                <a:solidFill>
                  <a:schemeClr val="bg1"/>
                </a:solidFill>
              </a:rPr>
              <a:t>Mount the inactive </a:t>
            </a:r>
            <a:r>
              <a:rPr lang="en-US" sz="1700" dirty="0" smtClean="0">
                <a:solidFill>
                  <a:schemeClr val="bg1"/>
                </a:solidFill>
              </a:rPr>
              <a:t>image </a:t>
            </a:r>
            <a:r>
              <a:rPr lang="en-US" sz="1700" dirty="0">
                <a:solidFill>
                  <a:schemeClr val="bg1"/>
                </a:solidFill>
              </a:rPr>
              <a:t>file systems</a:t>
            </a:r>
          </a:p>
          <a:p>
            <a:pPr eaLnBrk="0" hangingPunct="0"/>
            <a:r>
              <a:rPr lang="en-US" sz="1700" dirty="0">
                <a:solidFill>
                  <a:schemeClr val="bg1"/>
                </a:solidFill>
                <a:latin typeface="Courier New" pitchFamily="49" charset="0"/>
              </a:rPr>
              <a:t># drd mount</a:t>
            </a:r>
            <a:br>
              <a:rPr lang="en-US" sz="1700" dirty="0">
                <a:solidFill>
                  <a:schemeClr val="bg1"/>
                </a:solidFill>
                <a:latin typeface="Courier New" pitchFamily="49" charset="0"/>
              </a:rPr>
            </a:br>
            <a:r>
              <a:rPr lang="en-US" sz="1700" dirty="0">
                <a:solidFill>
                  <a:schemeClr val="bg1"/>
                </a:solidFill>
                <a:latin typeface="Courier New" pitchFamily="49" charset="0"/>
              </a:rPr>
              <a:t># mount -v</a:t>
            </a:r>
            <a:br>
              <a:rPr lang="en-US" sz="1700" dirty="0">
                <a:solidFill>
                  <a:schemeClr val="bg1"/>
                </a:solidFill>
                <a:latin typeface="Courier New" pitchFamily="49" charset="0"/>
              </a:rPr>
            </a:br>
            <a:endParaRPr lang="en-US" sz="1700" dirty="0">
              <a:solidFill>
                <a:schemeClr val="bg1"/>
              </a:solidFill>
              <a:latin typeface="Courier New" pitchFamily="49" charset="0"/>
            </a:endParaRPr>
          </a:p>
          <a:p>
            <a:pPr eaLnBrk="0" hangingPunct="0"/>
            <a:r>
              <a:rPr lang="en-US" sz="1700" dirty="0">
                <a:solidFill>
                  <a:schemeClr val="bg1"/>
                </a:solidFill>
              </a:rPr>
              <a:t>Access the inactive </a:t>
            </a:r>
            <a:r>
              <a:rPr lang="en-US" sz="1700" dirty="0" smtClean="0">
                <a:solidFill>
                  <a:schemeClr val="bg1"/>
                </a:solidFill>
              </a:rPr>
              <a:t>image </a:t>
            </a:r>
            <a:r>
              <a:rPr lang="en-US" sz="1700" dirty="0">
                <a:solidFill>
                  <a:schemeClr val="bg1"/>
                </a:solidFill>
              </a:rPr>
              <a:t>file systems, being careful not to modify the active image!</a:t>
            </a:r>
            <a:br>
              <a:rPr lang="en-US" sz="1700" dirty="0">
                <a:solidFill>
                  <a:schemeClr val="bg1"/>
                </a:solidFill>
              </a:rPr>
            </a:br>
            <a:r>
              <a:rPr lang="en-US" sz="1700" dirty="0">
                <a:solidFill>
                  <a:schemeClr val="bg1"/>
                </a:solidFill>
                <a:latin typeface="Courier New" pitchFamily="49" charset="0"/>
              </a:rPr>
              <a:t># diff /etc/passwd /var/opt/drd/mnts/sysimage_001/etc/passwd</a:t>
            </a:r>
          </a:p>
          <a:p>
            <a:pPr eaLnBrk="0" hangingPunct="0"/>
            <a:endParaRPr lang="en-US" sz="1700" dirty="0">
              <a:solidFill>
                <a:schemeClr val="bg1"/>
              </a:solidFill>
              <a:latin typeface="Courier New" pitchFamily="49" charset="0"/>
            </a:endParaRPr>
          </a:p>
          <a:p>
            <a:pPr eaLnBrk="0" hangingPunct="0"/>
            <a:r>
              <a:rPr lang="en-US" sz="1700" dirty="0">
                <a:solidFill>
                  <a:schemeClr val="bg1"/>
                </a:solidFill>
              </a:rPr>
              <a:t>Unmount the inactive </a:t>
            </a:r>
            <a:r>
              <a:rPr lang="en-US" sz="1700" dirty="0" smtClean="0">
                <a:solidFill>
                  <a:schemeClr val="bg1"/>
                </a:solidFill>
              </a:rPr>
              <a:t>image </a:t>
            </a:r>
            <a:r>
              <a:rPr lang="en-US" sz="1700" dirty="0">
                <a:solidFill>
                  <a:schemeClr val="bg1"/>
                </a:solidFill>
              </a:rPr>
              <a:t>file systems</a:t>
            </a:r>
          </a:p>
          <a:p>
            <a:pPr eaLnBrk="0" hangingPunct="0"/>
            <a:r>
              <a:rPr lang="en-US" sz="1700" dirty="0">
                <a:solidFill>
                  <a:schemeClr val="bg1"/>
                </a:solidFill>
                <a:latin typeface="Courier New" pitchFamily="49" charset="0"/>
              </a:rPr>
              <a:t># drd </a:t>
            </a:r>
            <a:r>
              <a:rPr lang="en-US" sz="1700" dirty="0" smtClean="0">
                <a:solidFill>
                  <a:schemeClr val="bg1"/>
                </a:solidFill>
                <a:latin typeface="Courier New" pitchFamily="49" charset="0"/>
              </a:rPr>
              <a:t>umount</a:t>
            </a:r>
            <a:endParaRPr lang="en-US" sz="1700" dirty="0">
              <a:solidFill>
                <a:schemeClr val="bg1"/>
              </a:solidFill>
              <a:latin typeface="Courier New" pitchFamily="49" charset="0"/>
            </a:endParaRPr>
          </a:p>
        </p:txBody>
      </p:sp>
      <p:sp>
        <p:nvSpPr>
          <p:cNvPr id="5" name="Rectangle 4"/>
          <p:cNvSpPr/>
          <p:nvPr/>
        </p:nvSpPr>
        <p:spPr>
          <a:xfrm>
            <a:off x="499872" y="1214539"/>
            <a:ext cx="8400288" cy="2289858"/>
          </a:xfrm>
          <a:prstGeom prst="rect">
            <a:avLst/>
          </a:prstGeom>
        </p:spPr>
        <p:txBody>
          <a:bodyPr wrap="square">
            <a:spAutoFit/>
          </a:bodyPr>
          <a:lstStyle/>
          <a:p>
            <a:pPr marL="169863" indent="-169863" eaLnBrk="0" hangingPunct="0">
              <a:lnSpc>
                <a:spcPct val="105000"/>
              </a:lnSpc>
              <a:buFontTx/>
              <a:buChar char="•"/>
            </a:pPr>
            <a:r>
              <a:rPr lang="en-US" sz="1700" dirty="0" smtClean="0">
                <a:solidFill>
                  <a:schemeClr val="bg1"/>
                </a:solidFill>
              </a:rPr>
              <a:t>The </a:t>
            </a:r>
            <a:r>
              <a:rPr lang="en-US" sz="1700" dirty="0" smtClean="0">
                <a:solidFill>
                  <a:schemeClr val="bg1"/>
                </a:solidFill>
                <a:latin typeface="Courier New" pitchFamily="49" charset="0"/>
              </a:rPr>
              <a:t>drd runcmd</a:t>
            </a:r>
            <a:r>
              <a:rPr lang="en-US" sz="1700" dirty="0" smtClean="0">
                <a:solidFill>
                  <a:schemeClr val="bg1"/>
                </a:solidFill>
              </a:rPr>
              <a:t> utility only executes DRD-safe executables on an inactive image.</a:t>
            </a:r>
          </a:p>
          <a:p>
            <a:pPr marL="169863" indent="-169863" eaLnBrk="0" hangingPunct="0">
              <a:lnSpc>
                <a:spcPct val="105000"/>
              </a:lnSpc>
              <a:buFontTx/>
              <a:buChar char="•"/>
            </a:pPr>
            <a:r>
              <a:rPr lang="en-US" sz="1700" dirty="0" smtClean="0">
                <a:solidFill>
                  <a:schemeClr val="bg1"/>
                </a:solidFill>
              </a:rPr>
              <a:t>To access other files on the inactive image, mount the image via </a:t>
            </a:r>
            <a:r>
              <a:rPr lang="en-US" sz="1700" dirty="0" smtClean="0">
                <a:solidFill>
                  <a:schemeClr val="bg1"/>
                </a:solidFill>
                <a:latin typeface="Courier New" pitchFamily="49" charset="0"/>
              </a:rPr>
              <a:t>drd mount</a:t>
            </a:r>
          </a:p>
          <a:p>
            <a:pPr marL="515938" lvl="1" indent="-231775" eaLnBrk="0" hangingPunct="0">
              <a:lnSpc>
                <a:spcPct val="105000"/>
              </a:lnSpc>
              <a:buFont typeface="Arial" charset="0"/>
              <a:buChar char="–"/>
            </a:pPr>
            <a:r>
              <a:rPr lang="en-US" sz="1700" dirty="0" smtClean="0">
                <a:solidFill>
                  <a:schemeClr val="bg1"/>
                </a:solidFill>
              </a:rPr>
              <a:t>Imports the inactive image volume group, typically as </a:t>
            </a:r>
            <a:r>
              <a:rPr lang="en-US" sz="1700" dirty="0" smtClean="0">
                <a:solidFill>
                  <a:schemeClr val="bg1"/>
                </a:solidFill>
                <a:latin typeface="Courier New" pitchFamily="49" charset="0"/>
              </a:rPr>
              <a:t>drd00,</a:t>
            </a:r>
          </a:p>
          <a:p>
            <a:pPr marL="515938" lvl="1" indent="-231775" eaLnBrk="0" hangingPunct="0">
              <a:lnSpc>
                <a:spcPct val="105000"/>
              </a:lnSpc>
              <a:buFont typeface="Arial" charset="0"/>
              <a:buChar char="–"/>
            </a:pPr>
            <a:r>
              <a:rPr lang="en-US" sz="1700" dirty="0" smtClean="0">
                <a:solidFill>
                  <a:schemeClr val="bg1"/>
                </a:solidFill>
              </a:rPr>
              <a:t>Mounts the image file systems under </a:t>
            </a:r>
            <a:r>
              <a:rPr lang="en-US" sz="1700" dirty="0" smtClean="0">
                <a:solidFill>
                  <a:schemeClr val="bg1"/>
                </a:solidFill>
                <a:latin typeface="Courier New" pitchFamily="49" charset="0"/>
              </a:rPr>
              <a:t>/var/opt/drd/mnts/sysimage_001</a:t>
            </a:r>
          </a:p>
          <a:p>
            <a:pPr marL="515938" lvl="1" indent="-231775" eaLnBrk="0" hangingPunct="0">
              <a:lnSpc>
                <a:spcPct val="105000"/>
              </a:lnSpc>
            </a:pPr>
            <a:endParaRPr lang="en-US" sz="1700" dirty="0" smtClean="0">
              <a:solidFill>
                <a:schemeClr val="bg1"/>
              </a:solidFill>
              <a:latin typeface="Courier New" pitchFamily="49" charset="0"/>
            </a:endParaRPr>
          </a:p>
          <a:p>
            <a:pPr marL="169863" indent="-169863" eaLnBrk="0" hangingPunct="0">
              <a:lnSpc>
                <a:spcPct val="105000"/>
              </a:lnSpc>
              <a:buFontTx/>
              <a:buChar char="•"/>
            </a:pPr>
            <a:r>
              <a:rPr lang="en-US" sz="1700" dirty="0" smtClean="0">
                <a:solidFill>
                  <a:schemeClr val="bg1"/>
                </a:solidFill>
              </a:rPr>
              <a:t>Warnings: </a:t>
            </a:r>
          </a:p>
          <a:p>
            <a:pPr marL="515938" lvl="1" indent="-231775" eaLnBrk="0" hangingPunct="0">
              <a:lnSpc>
                <a:spcPct val="105000"/>
              </a:lnSpc>
              <a:buFont typeface="Arial" charset="0"/>
              <a:buChar char="–"/>
            </a:pPr>
            <a:r>
              <a:rPr lang="en-US" sz="1700" dirty="0" smtClean="0">
                <a:solidFill>
                  <a:schemeClr val="bg1"/>
                </a:solidFill>
              </a:rPr>
              <a:t>Be careful not to unintentionally modify the active system image!</a:t>
            </a:r>
          </a:p>
          <a:p>
            <a:pPr marL="515938" lvl="1" indent="-231775" eaLnBrk="0" hangingPunct="0">
              <a:lnSpc>
                <a:spcPct val="105000"/>
              </a:lnSpc>
              <a:buFont typeface="Arial" charset="0"/>
              <a:buChar char="–"/>
            </a:pPr>
            <a:r>
              <a:rPr lang="en-US" sz="1700" dirty="0" smtClean="0">
                <a:solidFill>
                  <a:schemeClr val="bg1"/>
                </a:solidFill>
              </a:rPr>
              <a:t>Only use read-only commands like </a:t>
            </a:r>
            <a:r>
              <a:rPr lang="en-US" sz="1700" dirty="0" smtClean="0">
                <a:solidFill>
                  <a:schemeClr val="bg1"/>
                </a:solidFill>
                <a:latin typeface="Courier New" pitchFamily="49" charset="0"/>
              </a:rPr>
              <a:t>view</a:t>
            </a:r>
            <a:r>
              <a:rPr lang="en-US" sz="1700" dirty="0" smtClean="0">
                <a:solidFill>
                  <a:schemeClr val="bg1"/>
                </a:solidFill>
              </a:rPr>
              <a:t> and </a:t>
            </a:r>
            <a:r>
              <a:rPr lang="en-US" sz="1700" dirty="0" smtClean="0">
                <a:solidFill>
                  <a:schemeClr val="bg1"/>
                </a:solidFill>
                <a:latin typeface="Courier New" pitchFamily="49" charset="0"/>
              </a:rPr>
              <a:t>diff</a:t>
            </a:r>
            <a:r>
              <a:rPr lang="en-US" sz="1700" dirty="0" smtClean="0">
                <a:solidFill>
                  <a:schemeClr val="bg1"/>
                </a:solidFill>
              </a:rPr>
              <a:t> to access inactive images.</a:t>
            </a:r>
            <a:endParaRPr lang="en-US" sz="1700" dirty="0">
              <a:solidFill>
                <a:schemeClr val="bg1"/>
              </a:solidFill>
            </a:endParaRPr>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41</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2" name="Rectangle 2"/>
          <p:cNvSpPr>
            <a:spLocks noGrp="1" noChangeArrowheads="1"/>
          </p:cNvSpPr>
          <p:nvPr>
            <p:ph type="title" idx="4294967295"/>
          </p:nvPr>
        </p:nvSpPr>
        <p:spPr>
          <a:xfrm>
            <a:off x="428625" y="114300"/>
            <a:ext cx="8532495" cy="897636"/>
          </a:xfrm>
        </p:spPr>
        <p:txBody>
          <a:bodyPr lIns="45720" rIns="0" bIns="0"/>
          <a:lstStyle/>
          <a:p>
            <a:pPr eaLnBrk="1" hangingPunct="1"/>
            <a:r>
              <a:rPr lang="en-US" sz="3200" dirty="0" smtClean="0">
                <a:solidFill>
                  <a:schemeClr val="bg1"/>
                </a:solidFill>
              </a:rPr>
              <a:t>Activating and Deactivating Inactive DRD Image</a:t>
            </a:r>
          </a:p>
        </p:txBody>
      </p:sp>
      <p:sp>
        <p:nvSpPr>
          <p:cNvPr id="258054" name="Text Box 4"/>
          <p:cNvSpPr txBox="1">
            <a:spLocks noChangeArrowheads="1"/>
          </p:cNvSpPr>
          <p:nvPr/>
        </p:nvSpPr>
        <p:spPr bwMode="auto">
          <a:xfrm>
            <a:off x="475742" y="2508060"/>
            <a:ext cx="8131175" cy="4247317"/>
          </a:xfrm>
          <a:prstGeom prst="rect">
            <a:avLst/>
          </a:prstGeom>
          <a:noFill/>
          <a:ln w="28575">
            <a:noFill/>
            <a:miter lim="800000"/>
            <a:headEnd type="none" w="lg" len="sm"/>
            <a:tailEnd type="none" w="lg" len="sm"/>
          </a:ln>
        </p:spPr>
        <p:txBody>
          <a:bodyPr wrap="square" lIns="45720" rIns="45720">
            <a:spAutoFit/>
          </a:bodyPr>
          <a:lstStyle/>
          <a:p>
            <a:pPr eaLnBrk="0" hangingPunct="0"/>
            <a:r>
              <a:rPr lang="en-US" dirty="0">
                <a:solidFill>
                  <a:schemeClr val="bg1"/>
                </a:solidFill>
              </a:rPr>
              <a:t>Promote the inactive system image to become primary boot </a:t>
            </a:r>
            <a:r>
              <a:rPr lang="en-US" dirty="0" smtClean="0">
                <a:solidFill>
                  <a:schemeClr val="bg1"/>
                </a:solidFill>
              </a:rPr>
              <a:t>disk (with preview)</a:t>
            </a:r>
            <a:endParaRPr lang="en-US" dirty="0">
              <a:solidFill>
                <a:schemeClr val="bg1"/>
              </a:solidFill>
            </a:endParaRPr>
          </a:p>
          <a:p>
            <a:pPr eaLnBrk="0" hangingPunct="0"/>
            <a:r>
              <a:rPr lang="en-US" dirty="0">
                <a:solidFill>
                  <a:schemeClr val="bg1"/>
                </a:solidFill>
                <a:latin typeface="Courier New" pitchFamily="49" charset="0"/>
              </a:rPr>
              <a:t># drd activate </a:t>
            </a:r>
            <a:r>
              <a:rPr lang="en-US" dirty="0" smtClean="0">
                <a:solidFill>
                  <a:schemeClr val="bg1"/>
                </a:solidFill>
                <a:latin typeface="Courier New" pitchFamily="49" charset="0"/>
              </a:rPr>
              <a:t>[-</a:t>
            </a:r>
            <a:r>
              <a:rPr lang="en-US" dirty="0">
                <a:solidFill>
                  <a:schemeClr val="bg1"/>
                </a:solidFill>
                <a:latin typeface="Courier New" pitchFamily="49" charset="0"/>
              </a:rPr>
              <a:t>x reboot=false] </a:t>
            </a:r>
            <a:r>
              <a:rPr lang="en-US" dirty="0" smtClean="0">
                <a:solidFill>
                  <a:schemeClr val="bg1"/>
                </a:solidFill>
                <a:latin typeface="Courier New" pitchFamily="49" charset="0"/>
              </a:rPr>
              <a:t>-p</a:t>
            </a:r>
            <a:r>
              <a:rPr lang="en-US" i="1" dirty="0" smtClean="0">
                <a:solidFill>
                  <a:schemeClr val="bg1"/>
                </a:solidFill>
                <a:latin typeface="Courier New" pitchFamily="49" charset="0"/>
              </a:rPr>
              <a:t>  </a:t>
            </a:r>
          </a:p>
          <a:p>
            <a:pPr eaLnBrk="0" hangingPunct="0"/>
            <a:endParaRPr lang="en-US" i="1" dirty="0">
              <a:solidFill>
                <a:schemeClr val="bg1"/>
              </a:solidFill>
              <a:latin typeface="Courier New" pitchFamily="49" charset="0"/>
            </a:endParaRPr>
          </a:p>
          <a:p>
            <a:pPr eaLnBrk="0" hangingPunct="0"/>
            <a:r>
              <a:rPr lang="en-US" dirty="0" smtClean="0">
                <a:solidFill>
                  <a:schemeClr val="bg1"/>
                </a:solidFill>
              </a:rPr>
              <a:t>Check the bootpath</a:t>
            </a:r>
          </a:p>
          <a:p>
            <a:pPr eaLnBrk="0" hangingPunct="0"/>
            <a:r>
              <a:rPr lang="en-US" dirty="0" smtClean="0">
                <a:solidFill>
                  <a:schemeClr val="bg1"/>
                </a:solidFill>
                <a:latin typeface="Courier New" pitchFamily="49" charset="0"/>
                <a:cs typeface="Courier New" pitchFamily="49" charset="0"/>
              </a:rPr>
              <a:t># setboot -v          </a:t>
            </a:r>
            <a:endParaRPr lang="en-US" dirty="0">
              <a:solidFill>
                <a:schemeClr val="bg1"/>
              </a:solidFill>
              <a:latin typeface="Courier New" pitchFamily="49" charset="0"/>
              <a:cs typeface="Courier New" pitchFamily="49" charset="0"/>
            </a:endParaRPr>
          </a:p>
          <a:p>
            <a:pPr eaLnBrk="0" hangingPunct="0"/>
            <a:endParaRPr lang="en-US" dirty="0">
              <a:solidFill>
                <a:schemeClr val="bg1"/>
              </a:solidFill>
            </a:endParaRPr>
          </a:p>
          <a:p>
            <a:pPr eaLnBrk="0" hangingPunct="0"/>
            <a:r>
              <a:rPr lang="en-US" dirty="0">
                <a:solidFill>
                  <a:schemeClr val="bg1"/>
                </a:solidFill>
              </a:rPr>
              <a:t>If </a:t>
            </a:r>
            <a:r>
              <a:rPr lang="en-US" dirty="0">
                <a:solidFill>
                  <a:schemeClr val="bg1"/>
                </a:solidFill>
                <a:latin typeface="Courier New" pitchFamily="49" charset="0"/>
              </a:rPr>
              <a:t>–x reboot=true</a:t>
            </a:r>
            <a:r>
              <a:rPr lang="en-US" dirty="0">
                <a:solidFill>
                  <a:schemeClr val="bg1"/>
                </a:solidFill>
              </a:rPr>
              <a:t> wasn’t specified, manually reboot</a:t>
            </a:r>
            <a:br>
              <a:rPr lang="en-US" dirty="0">
                <a:solidFill>
                  <a:schemeClr val="bg1"/>
                </a:solidFill>
              </a:rPr>
            </a:br>
            <a:r>
              <a:rPr lang="en-US" dirty="0">
                <a:solidFill>
                  <a:schemeClr val="bg1"/>
                </a:solidFill>
                <a:latin typeface="Courier New" pitchFamily="49" charset="0"/>
              </a:rPr>
              <a:t># shutdown –ry 0</a:t>
            </a:r>
          </a:p>
          <a:p>
            <a:pPr eaLnBrk="0" hangingPunct="0"/>
            <a:endParaRPr lang="en-US" dirty="0">
              <a:solidFill>
                <a:schemeClr val="bg1"/>
              </a:solidFill>
              <a:latin typeface="Courier New" pitchFamily="49" charset="0"/>
            </a:endParaRPr>
          </a:p>
          <a:p>
            <a:pPr eaLnBrk="0" hangingPunct="0"/>
            <a:r>
              <a:rPr lang="en-US" dirty="0">
                <a:solidFill>
                  <a:schemeClr val="bg1"/>
                </a:solidFill>
              </a:rPr>
              <a:t>If you change your mind before rebooting, use </a:t>
            </a:r>
            <a:r>
              <a:rPr lang="en-US" dirty="0">
                <a:solidFill>
                  <a:schemeClr val="bg1"/>
                </a:solidFill>
                <a:latin typeface="Courier New" pitchFamily="49" charset="0"/>
              </a:rPr>
              <a:t>drd deactivate</a:t>
            </a:r>
            <a:r>
              <a:rPr lang="en-US" dirty="0">
                <a:solidFill>
                  <a:schemeClr val="bg1"/>
                </a:solidFill>
              </a:rPr>
              <a:t> to undo the activation</a:t>
            </a:r>
            <a:br>
              <a:rPr lang="en-US" dirty="0">
                <a:solidFill>
                  <a:schemeClr val="bg1"/>
                </a:solidFill>
              </a:rPr>
            </a:br>
            <a:r>
              <a:rPr lang="en-US" dirty="0">
                <a:solidFill>
                  <a:schemeClr val="bg1"/>
                </a:solidFill>
                <a:latin typeface="Courier New" pitchFamily="49" charset="0"/>
              </a:rPr>
              <a:t># drd deactivate </a:t>
            </a:r>
          </a:p>
          <a:p>
            <a:pPr eaLnBrk="0" hangingPunct="0"/>
            <a:endParaRPr lang="en-US" dirty="0">
              <a:solidFill>
                <a:schemeClr val="bg1"/>
              </a:solidFill>
              <a:latin typeface="Courier New" pitchFamily="49" charset="0"/>
            </a:endParaRPr>
          </a:p>
          <a:p>
            <a:pPr eaLnBrk="0" hangingPunct="0"/>
            <a:r>
              <a:rPr lang="en-US" dirty="0">
                <a:solidFill>
                  <a:schemeClr val="bg1"/>
                </a:solidFill>
              </a:rPr>
              <a:t>Use </a:t>
            </a:r>
            <a:r>
              <a:rPr lang="en-US" dirty="0">
                <a:solidFill>
                  <a:schemeClr val="bg1"/>
                </a:solidFill>
                <a:latin typeface="Courier New" pitchFamily="49" charset="0"/>
              </a:rPr>
              <a:t>drd status</a:t>
            </a:r>
            <a:r>
              <a:rPr lang="en-US" dirty="0">
                <a:solidFill>
                  <a:schemeClr val="bg1"/>
                </a:solidFill>
              </a:rPr>
              <a:t> to determine which disk is the currently active boot disk</a:t>
            </a:r>
          </a:p>
          <a:p>
            <a:pPr eaLnBrk="0" hangingPunct="0"/>
            <a:r>
              <a:rPr lang="en-US" dirty="0">
                <a:solidFill>
                  <a:schemeClr val="bg1"/>
                </a:solidFill>
                <a:latin typeface="Courier New" pitchFamily="49" charset="0"/>
              </a:rPr>
              <a:t># drd </a:t>
            </a:r>
            <a:r>
              <a:rPr lang="en-US" dirty="0" smtClean="0">
                <a:solidFill>
                  <a:schemeClr val="bg1"/>
                </a:solidFill>
                <a:latin typeface="Courier New" pitchFamily="49" charset="0"/>
              </a:rPr>
              <a:t>status</a:t>
            </a:r>
            <a:endParaRPr lang="en-US" dirty="0">
              <a:solidFill>
                <a:schemeClr val="bg1"/>
              </a:solidFill>
              <a:latin typeface="Courier New" pitchFamily="49" charset="0"/>
            </a:endParaRPr>
          </a:p>
        </p:txBody>
      </p:sp>
      <p:sp>
        <p:nvSpPr>
          <p:cNvPr id="6" name="Rectangle 5"/>
          <p:cNvSpPr/>
          <p:nvPr/>
        </p:nvSpPr>
        <p:spPr>
          <a:xfrm>
            <a:off x="524256" y="1222909"/>
            <a:ext cx="8327136" cy="1089529"/>
          </a:xfrm>
          <a:prstGeom prst="rect">
            <a:avLst/>
          </a:prstGeom>
        </p:spPr>
        <p:txBody>
          <a:bodyPr wrap="square">
            <a:spAutoFit/>
          </a:bodyPr>
          <a:lstStyle/>
          <a:p>
            <a:pPr marL="169863" indent="-169863" eaLnBrk="0" hangingPunct="0">
              <a:lnSpc>
                <a:spcPct val="120000"/>
              </a:lnSpc>
            </a:pPr>
            <a:r>
              <a:rPr lang="en-US" dirty="0" smtClean="0">
                <a:solidFill>
                  <a:schemeClr val="bg1"/>
                </a:solidFill>
              </a:rPr>
              <a:t>Use </a:t>
            </a:r>
            <a:r>
              <a:rPr lang="en-US" dirty="0" smtClean="0">
                <a:solidFill>
                  <a:schemeClr val="bg1"/>
                </a:solidFill>
                <a:latin typeface="Courier New" pitchFamily="49" charset="0"/>
              </a:rPr>
              <a:t>drd activate</a:t>
            </a:r>
            <a:r>
              <a:rPr lang="en-US" dirty="0" smtClean="0">
                <a:solidFill>
                  <a:schemeClr val="bg1"/>
                </a:solidFill>
              </a:rPr>
              <a:t> to make the inactive image the primary boot disk</a:t>
            </a:r>
          </a:p>
          <a:p>
            <a:pPr lvl="1" indent="-169863" eaLnBrk="0" hangingPunct="0">
              <a:lnSpc>
                <a:spcPct val="120000"/>
              </a:lnSpc>
              <a:buFontTx/>
              <a:buChar char="•"/>
            </a:pPr>
            <a:r>
              <a:rPr lang="en-US" dirty="0" smtClean="0">
                <a:solidFill>
                  <a:schemeClr val="bg1"/>
                </a:solidFill>
              </a:rPr>
              <a:t>DRD updates the boot menu</a:t>
            </a:r>
          </a:p>
          <a:p>
            <a:pPr lvl="1" indent="-169863" eaLnBrk="0" hangingPunct="0">
              <a:lnSpc>
                <a:spcPct val="120000"/>
              </a:lnSpc>
              <a:buFontTx/>
              <a:buChar char="•"/>
            </a:pPr>
            <a:r>
              <a:rPr lang="en-US" dirty="0" smtClean="0">
                <a:solidFill>
                  <a:schemeClr val="bg1"/>
                </a:solidFill>
              </a:rPr>
              <a:t>DRD can optionally reboot the system immediately</a:t>
            </a:r>
            <a:endParaRPr lang="en-US" dirty="0">
              <a:solidFill>
                <a:schemeClr val="bg1"/>
              </a:solidFill>
            </a:endParaRPr>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42</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7" name="Rectangle 7"/>
          <p:cNvSpPr>
            <a:spLocks noGrp="1" noChangeArrowheads="1"/>
          </p:cNvSpPr>
          <p:nvPr>
            <p:ph type="title"/>
          </p:nvPr>
        </p:nvSpPr>
        <p:spPr>
          <a:xfrm>
            <a:off x="428625" y="114300"/>
            <a:ext cx="8016875" cy="800100"/>
          </a:xfrm>
        </p:spPr>
        <p:txBody>
          <a:bodyPr/>
          <a:lstStyle/>
          <a:p>
            <a:r>
              <a:rPr lang="en-US" sz="3200" dirty="0" smtClean="0">
                <a:solidFill>
                  <a:schemeClr val="bg1"/>
                </a:solidFill>
              </a:rPr>
              <a:t>DRD Inactive Image Synchronization</a:t>
            </a:r>
          </a:p>
        </p:txBody>
      </p:sp>
      <p:sp>
        <p:nvSpPr>
          <p:cNvPr id="5" name="Rectangle 4"/>
          <p:cNvSpPr/>
          <p:nvPr/>
        </p:nvSpPr>
        <p:spPr>
          <a:xfrm>
            <a:off x="438912" y="1048512"/>
            <a:ext cx="8388096" cy="5355312"/>
          </a:xfrm>
          <a:prstGeom prst="rect">
            <a:avLst/>
          </a:prstGeom>
        </p:spPr>
        <p:txBody>
          <a:bodyPr wrap="square">
            <a:spAutoFit/>
          </a:bodyPr>
          <a:lstStyle/>
          <a:p>
            <a:pPr>
              <a:buFont typeface="Arial" pitchFamily="34" charset="0"/>
              <a:buChar char="•"/>
            </a:pPr>
            <a:r>
              <a:rPr lang="en-AU" dirty="0" smtClean="0">
                <a:solidFill>
                  <a:schemeClr val="bg1"/>
                </a:solidFill>
              </a:rPr>
              <a:t> </a:t>
            </a:r>
            <a:r>
              <a:rPr lang="en-US" dirty="0" smtClean="0">
                <a:solidFill>
                  <a:schemeClr val="bg1"/>
                </a:solidFill>
              </a:rPr>
              <a:t>The </a:t>
            </a:r>
            <a:r>
              <a:rPr lang="en-US" dirty="0" smtClean="0">
                <a:solidFill>
                  <a:schemeClr val="bg1"/>
                </a:solidFill>
                <a:latin typeface="Courier New" pitchFamily="49" charset="0"/>
                <a:cs typeface="Courier New" pitchFamily="49" charset="0"/>
              </a:rPr>
              <a:t>drd sync </a:t>
            </a:r>
            <a:r>
              <a:rPr lang="en-US" dirty="0" smtClean="0">
                <a:solidFill>
                  <a:schemeClr val="bg1"/>
                </a:solidFill>
              </a:rPr>
              <a:t>command was introduced in release B.11.xx.A.3.5 of Dynamic Root Disk (DRD) to propagate root volume group file system changes from the booted original system to the inactive clone image. Running </a:t>
            </a:r>
            <a:r>
              <a:rPr lang="en-US" dirty="0" smtClean="0">
                <a:solidFill>
                  <a:schemeClr val="bg1"/>
                </a:solidFill>
                <a:latin typeface="Courier New" pitchFamily="49" charset="0"/>
                <a:cs typeface="Courier New" pitchFamily="49" charset="0"/>
              </a:rPr>
              <a:t>drd sync </a:t>
            </a:r>
            <a:r>
              <a:rPr lang="en-US" dirty="0" smtClean="0">
                <a:solidFill>
                  <a:schemeClr val="bg1"/>
                </a:solidFill>
              </a:rPr>
              <a:t>command updates/creates the files on Inactive Image (Clone Disk) which were modified on Active Image (Boot Disk) after last successful execution of </a:t>
            </a:r>
            <a:r>
              <a:rPr lang="en-US" dirty="0" smtClean="0">
                <a:solidFill>
                  <a:schemeClr val="bg1"/>
                </a:solidFill>
                <a:latin typeface="Courier New" pitchFamily="49" charset="0"/>
                <a:cs typeface="Courier New" pitchFamily="49" charset="0"/>
              </a:rPr>
              <a:t>drd clone </a:t>
            </a:r>
            <a:r>
              <a:rPr lang="en-US" dirty="0" smtClean="0">
                <a:solidFill>
                  <a:schemeClr val="bg1"/>
                </a:solidFill>
              </a:rPr>
              <a:t>command.</a:t>
            </a:r>
          </a:p>
          <a:p>
            <a:r>
              <a:rPr lang="en-US" dirty="0" smtClean="0">
                <a:solidFill>
                  <a:schemeClr val="bg1"/>
                </a:solidFill>
              </a:rPr>
              <a:t>pax archive is </a:t>
            </a:r>
            <a:r>
              <a:rPr lang="en-US" dirty="0">
                <a:solidFill>
                  <a:schemeClr val="bg1"/>
                </a:solidFill>
              </a:rPr>
              <a:t>used for drd sync while </a:t>
            </a:r>
            <a:r>
              <a:rPr lang="en-US" dirty="0" err="1">
                <a:solidFill>
                  <a:schemeClr val="bg1"/>
                </a:solidFill>
              </a:rPr>
              <a:t>fbackup</a:t>
            </a:r>
            <a:r>
              <a:rPr lang="en-US" dirty="0">
                <a:solidFill>
                  <a:schemeClr val="bg1"/>
                </a:solidFill>
              </a:rPr>
              <a:t>/</a:t>
            </a:r>
            <a:r>
              <a:rPr lang="en-US" dirty="0" err="1">
                <a:solidFill>
                  <a:schemeClr val="bg1"/>
                </a:solidFill>
              </a:rPr>
              <a:t>frestore</a:t>
            </a:r>
            <a:r>
              <a:rPr lang="en-US" dirty="0">
                <a:solidFill>
                  <a:schemeClr val="bg1"/>
                </a:solidFill>
              </a:rPr>
              <a:t> is used for clone.</a:t>
            </a:r>
          </a:p>
          <a:p>
            <a:endParaRPr lang="en-US" dirty="0" smtClean="0">
              <a:solidFill>
                <a:schemeClr val="bg1"/>
              </a:solidFill>
            </a:endParaRPr>
          </a:p>
          <a:p>
            <a:pPr eaLnBrk="0" hangingPunct="0">
              <a:buFont typeface="Arial" pitchFamily="34" charset="0"/>
              <a:buChar char="•"/>
            </a:pPr>
            <a:endParaRPr lang="en-AU" dirty="0" smtClean="0">
              <a:solidFill>
                <a:schemeClr val="bg1"/>
              </a:solidFill>
            </a:endParaRPr>
          </a:p>
          <a:p>
            <a:pPr eaLnBrk="0" hangingPunct="0">
              <a:buFont typeface="Arial" pitchFamily="34" charset="0"/>
              <a:buChar char="•"/>
            </a:pPr>
            <a:r>
              <a:rPr lang="en-AU" dirty="0" smtClean="0">
                <a:solidFill>
                  <a:schemeClr val="bg1"/>
                </a:solidFill>
              </a:rPr>
              <a:t>To preview differences between the Active Image and the DRD Inactive Image</a:t>
            </a:r>
          </a:p>
          <a:p>
            <a:pPr eaLnBrk="0" hangingPunct="0"/>
            <a:endParaRPr lang="en-US" dirty="0" smtClean="0">
              <a:solidFill>
                <a:schemeClr val="bg1"/>
              </a:solidFill>
            </a:endParaRPr>
          </a:p>
          <a:p>
            <a:pPr eaLnBrk="0" hangingPunct="0"/>
            <a:r>
              <a:rPr lang="en-US" dirty="0" smtClean="0">
                <a:solidFill>
                  <a:schemeClr val="bg1"/>
                </a:solidFill>
                <a:latin typeface="Courier New" pitchFamily="49" charset="0"/>
              </a:rPr>
              <a:t># drd sync –p</a:t>
            </a:r>
          </a:p>
          <a:p>
            <a:pPr eaLnBrk="0" hangingPunct="0"/>
            <a:endParaRPr lang="en-AU" dirty="0" smtClean="0">
              <a:solidFill>
                <a:schemeClr val="bg1"/>
              </a:solidFill>
              <a:latin typeface="Courier New" pitchFamily="49" charset="0"/>
            </a:endParaRPr>
          </a:p>
          <a:p>
            <a:pPr eaLnBrk="0" hangingPunct="0"/>
            <a:endParaRPr lang="en-US" dirty="0" smtClean="0">
              <a:solidFill>
                <a:schemeClr val="bg1"/>
              </a:solidFill>
              <a:latin typeface="Courier New" pitchFamily="49" charset="0"/>
            </a:endParaRPr>
          </a:p>
          <a:p>
            <a:pPr eaLnBrk="0" hangingPunct="0">
              <a:buFont typeface="Arial" pitchFamily="34" charset="0"/>
              <a:buChar char="•"/>
            </a:pPr>
            <a:r>
              <a:rPr lang="en-US" dirty="0" smtClean="0">
                <a:solidFill>
                  <a:schemeClr val="bg1"/>
                </a:solidFill>
                <a:latin typeface="+mn-lt"/>
              </a:rPr>
              <a:t> It creates file </a:t>
            </a:r>
            <a:r>
              <a:rPr lang="en-US" dirty="0" smtClean="0">
                <a:solidFill>
                  <a:schemeClr val="bg1"/>
                </a:solidFill>
                <a:latin typeface="Courier New" pitchFamily="49" charset="0"/>
                <a:cs typeface="Courier New" pitchFamily="49" charset="0"/>
              </a:rPr>
              <a:t>/var/opt/drd/sync/files_to_be_copied_by_drd_sync</a:t>
            </a:r>
          </a:p>
          <a:p>
            <a:pPr eaLnBrk="0" hangingPunct="0"/>
            <a:endParaRPr lang="en-AU" dirty="0" smtClean="0">
              <a:solidFill>
                <a:schemeClr val="bg1"/>
              </a:solidFill>
              <a:latin typeface="Courier New" pitchFamily="49" charset="0"/>
              <a:cs typeface="Courier New" pitchFamily="49" charset="0"/>
            </a:endParaRPr>
          </a:p>
          <a:p>
            <a:pPr eaLnBrk="0" hangingPunct="0"/>
            <a:endParaRPr lang="en-AU" dirty="0" smtClean="0">
              <a:solidFill>
                <a:schemeClr val="bg1"/>
              </a:solidFill>
              <a:latin typeface="Courier New" pitchFamily="49" charset="0"/>
              <a:cs typeface="Courier New" pitchFamily="49" charset="0"/>
            </a:endParaRPr>
          </a:p>
          <a:p>
            <a:pPr eaLnBrk="0" hangingPunct="0">
              <a:buFont typeface="Arial" pitchFamily="34" charset="0"/>
              <a:buChar char="•"/>
            </a:pPr>
            <a:r>
              <a:rPr lang="en-AU" dirty="0" smtClean="0">
                <a:solidFill>
                  <a:schemeClr val="bg1"/>
                </a:solidFill>
                <a:latin typeface="Courier New" pitchFamily="49" charset="0"/>
                <a:cs typeface="Courier New" pitchFamily="49" charset="0"/>
              </a:rPr>
              <a:t> </a:t>
            </a:r>
            <a:r>
              <a:rPr lang="en-AU" dirty="0" smtClean="0">
                <a:solidFill>
                  <a:schemeClr val="bg1"/>
                </a:solidFill>
                <a:latin typeface="+mn-lt"/>
                <a:cs typeface="Courier New" pitchFamily="49" charset="0"/>
              </a:rPr>
              <a:t>Once the preview is checked, a resync of the cloned image can be initiated</a:t>
            </a:r>
          </a:p>
          <a:p>
            <a:pPr eaLnBrk="0" hangingPunct="0">
              <a:buFont typeface="Arial" pitchFamily="34" charset="0"/>
              <a:buChar char="•"/>
            </a:pPr>
            <a:endParaRPr lang="en-AU" dirty="0" smtClean="0">
              <a:solidFill>
                <a:schemeClr val="bg1"/>
              </a:solidFill>
              <a:latin typeface="Courier New" pitchFamily="49" charset="0"/>
              <a:cs typeface="Courier New" pitchFamily="49" charset="0"/>
            </a:endParaRPr>
          </a:p>
          <a:p>
            <a:pPr eaLnBrk="0" hangingPunct="0"/>
            <a:r>
              <a:rPr lang="en-AU" dirty="0" smtClean="0">
                <a:solidFill>
                  <a:schemeClr val="bg1"/>
                </a:solidFill>
                <a:latin typeface="Courier New" pitchFamily="49" charset="0"/>
                <a:cs typeface="Courier New" pitchFamily="49" charset="0"/>
              </a:rPr>
              <a:t># drd sync</a:t>
            </a:r>
            <a:endParaRPr lang="en-US" dirty="0" smtClean="0">
              <a:solidFill>
                <a:schemeClr val="bg1"/>
              </a:solidFill>
            </a:endParaRPr>
          </a:p>
        </p:txBody>
      </p:sp>
      <p:sp>
        <p:nvSpPr>
          <p:cNvPr id="8"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43</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2"/>
          <p:cNvSpPr>
            <a:spLocks noGrp="1"/>
          </p:cNvSpPr>
          <p:nvPr>
            <p:ph type="sldNum" sz="quarter" idx="4294967295"/>
          </p:nvPr>
        </p:nvSpPr>
        <p:spPr>
          <a:xfrm>
            <a:off x="3603625" y="6537960"/>
            <a:ext cx="1463675" cy="219075"/>
          </a:xfrm>
          <a:prstGeom prst="rect">
            <a:avLst/>
          </a:prstGeom>
        </p:spPr>
        <p:txBody>
          <a:bodyPr/>
          <a:lstStyle/>
          <a:p>
            <a:fld id="{A1BE97E4-92BE-40D8-B04C-6ECE255B36B0}" type="slidenum">
              <a:rPr lang="en-US"/>
              <a:pPr/>
              <a:t>44</a:t>
            </a:fld>
            <a:endParaRPr lang="en-US" dirty="0"/>
          </a:p>
        </p:txBody>
      </p:sp>
      <p:sp>
        <p:nvSpPr>
          <p:cNvPr id="1426434" name="Rectangle 2"/>
          <p:cNvSpPr>
            <a:spLocks noGrp="1" noChangeArrowheads="1"/>
          </p:cNvSpPr>
          <p:nvPr>
            <p:ph type="title"/>
          </p:nvPr>
        </p:nvSpPr>
        <p:spPr>
          <a:xfrm>
            <a:off x="428625" y="193675"/>
            <a:ext cx="8245475" cy="612775"/>
          </a:xfrm>
        </p:spPr>
        <p:txBody>
          <a:bodyPr/>
          <a:lstStyle/>
          <a:p>
            <a:r>
              <a:rPr lang="en-US" dirty="0">
                <a:solidFill>
                  <a:schemeClr val="bg1">
                    <a:lumMod val="95000"/>
                  </a:schemeClr>
                </a:solidFill>
              </a:rPr>
              <a:t>drd sync</a:t>
            </a:r>
          </a:p>
        </p:txBody>
      </p:sp>
      <p:sp>
        <p:nvSpPr>
          <p:cNvPr id="1426438" name="Rectangle 6"/>
          <p:cNvSpPr>
            <a:spLocks noChangeArrowheads="1"/>
          </p:cNvSpPr>
          <p:nvPr/>
        </p:nvSpPr>
        <p:spPr bwMode="auto">
          <a:xfrm>
            <a:off x="501650" y="1314450"/>
            <a:ext cx="3833813" cy="4968875"/>
          </a:xfrm>
          <a:prstGeom prst="rect">
            <a:avLst/>
          </a:prstGeom>
          <a:solidFill>
            <a:srgbClr val="0071B4"/>
          </a:solidFill>
          <a:ln w="19050" algn="ctr">
            <a:noFill/>
            <a:miter lim="800000"/>
            <a:headEnd/>
            <a:tailEnd/>
          </a:ln>
          <a:effectLst/>
        </p:spPr>
        <p:txBody>
          <a:bodyPr anchor="ctr"/>
          <a:lstStyle/>
          <a:p>
            <a:pPr marL="342900" indent="-342900" algn="ctr"/>
            <a:r>
              <a:rPr lang="en-US" b="1" dirty="0">
                <a:solidFill>
                  <a:schemeClr val="bg1"/>
                </a:solidFill>
              </a:rPr>
              <a:t>Without DRD Sync</a:t>
            </a:r>
          </a:p>
          <a:p>
            <a:pPr marL="342900" indent="-342900" algn="ctr">
              <a:buFontTx/>
              <a:buAutoNum type="arabicPeriod"/>
            </a:pPr>
            <a:r>
              <a:rPr lang="en-US" dirty="0">
                <a:solidFill>
                  <a:schemeClr val="bg1"/>
                </a:solidFill>
              </a:rPr>
              <a:t>A system administrator creates a DRD clone on a Thursday.</a:t>
            </a:r>
          </a:p>
          <a:p>
            <a:pPr marL="342900" indent="-342900" algn="ctr">
              <a:buFontTx/>
              <a:buAutoNum type="arabicPeriod"/>
            </a:pPr>
            <a:r>
              <a:rPr lang="en-US" dirty="0">
                <a:solidFill>
                  <a:schemeClr val="bg1"/>
                </a:solidFill>
              </a:rPr>
              <a:t>The administrator applies a collection of software changes to the clone on Friday using the drd runcmd command.</a:t>
            </a:r>
          </a:p>
          <a:p>
            <a:pPr marL="342900" indent="-342900" algn="ctr">
              <a:buFontTx/>
              <a:buAutoNum type="arabicPeriod"/>
            </a:pPr>
            <a:r>
              <a:rPr lang="en-US" dirty="0">
                <a:solidFill>
                  <a:schemeClr val="bg1"/>
                </a:solidFill>
              </a:rPr>
              <a:t>On Friday, several log files are updated on the booted system.</a:t>
            </a:r>
          </a:p>
          <a:p>
            <a:pPr marL="342900" indent="-342900" algn="ctr">
              <a:buFontTx/>
              <a:buAutoNum type="arabicPeriod"/>
            </a:pPr>
            <a:r>
              <a:rPr lang="en-US" dirty="0">
                <a:solidFill>
                  <a:schemeClr val="bg1"/>
                </a:solidFill>
              </a:rPr>
              <a:t>On Saturday, the clone is booted, however the log files are not up to date, so the administrator must copy over the log files and any other files from the original system that changed after the clone was created – for example, /etc/passwd</a:t>
            </a:r>
          </a:p>
        </p:txBody>
      </p:sp>
      <p:sp>
        <p:nvSpPr>
          <p:cNvPr id="1426439" name="Rectangle 7"/>
          <p:cNvSpPr>
            <a:spLocks noChangeArrowheads="1"/>
          </p:cNvSpPr>
          <p:nvPr/>
        </p:nvSpPr>
        <p:spPr bwMode="auto">
          <a:xfrm>
            <a:off x="4768850" y="1303338"/>
            <a:ext cx="3833813" cy="4968875"/>
          </a:xfrm>
          <a:prstGeom prst="rect">
            <a:avLst/>
          </a:prstGeom>
          <a:solidFill>
            <a:srgbClr val="0071B4"/>
          </a:solidFill>
          <a:ln w="19050" algn="ctr">
            <a:noFill/>
            <a:miter lim="800000"/>
            <a:headEnd/>
            <a:tailEnd/>
          </a:ln>
          <a:effectLst/>
        </p:spPr>
        <p:txBody>
          <a:bodyPr anchor="ctr"/>
          <a:lstStyle/>
          <a:p>
            <a:pPr marL="342900" indent="-342900" algn="ctr"/>
            <a:r>
              <a:rPr lang="en-US" b="1">
                <a:solidFill>
                  <a:schemeClr val="bg1"/>
                </a:solidFill>
              </a:rPr>
              <a:t>With DRD Sync</a:t>
            </a:r>
          </a:p>
          <a:p>
            <a:pPr marL="342900" indent="-342900" algn="ctr">
              <a:buFontTx/>
              <a:buAutoNum type="arabicPeriod"/>
            </a:pPr>
            <a:r>
              <a:rPr lang="en-US">
                <a:solidFill>
                  <a:schemeClr val="bg1"/>
                </a:solidFill>
              </a:rPr>
              <a:t>A system administrator creates a DRD clone on a Thursday.</a:t>
            </a:r>
          </a:p>
          <a:p>
            <a:pPr marL="342900" indent="-342900" algn="ctr">
              <a:buFontTx/>
              <a:buAutoNum type="arabicPeriod"/>
            </a:pPr>
            <a:r>
              <a:rPr lang="en-US">
                <a:solidFill>
                  <a:schemeClr val="bg1"/>
                </a:solidFill>
              </a:rPr>
              <a:t>The administrator applies a collection of software changes to the clone on Friday using the drd runcmd command.</a:t>
            </a:r>
          </a:p>
          <a:p>
            <a:pPr marL="342900" indent="-342900" algn="ctr">
              <a:buFontTx/>
              <a:buAutoNum type="arabicPeriod"/>
            </a:pPr>
            <a:r>
              <a:rPr lang="en-US">
                <a:solidFill>
                  <a:schemeClr val="bg1"/>
                </a:solidFill>
              </a:rPr>
              <a:t>On Friday, several log files are updated on the booted system.</a:t>
            </a:r>
          </a:p>
          <a:p>
            <a:pPr marL="342900" indent="-342900" algn="ctr">
              <a:buFontTx/>
              <a:buAutoNum type="arabicPeriod"/>
            </a:pPr>
            <a:r>
              <a:rPr lang="en-US">
                <a:solidFill>
                  <a:schemeClr val="bg1"/>
                </a:solidFill>
              </a:rPr>
              <a:t>On Saturday, the clone is synced then booted – log files and other files that have changed on the original system have automatically been copied to the clone.</a:t>
            </a:r>
          </a:p>
          <a:p>
            <a:pPr marL="342900" indent="-342900" algn="ctr">
              <a:buFontTx/>
              <a:buAutoNum type="arabicPeriod"/>
            </a:pPr>
            <a:endParaRPr lang="en-US">
              <a:solidFill>
                <a:schemeClr val="bg1"/>
              </a:solidFill>
            </a:endParaRPr>
          </a:p>
          <a:p>
            <a:pPr marL="342900" indent="-342900" algn="ctr"/>
            <a:endParaRPr lang="en-US">
              <a:solidFill>
                <a:schemeClr val="bg1"/>
              </a:solidFill>
            </a:endParaRPr>
          </a:p>
        </p:txBody>
      </p:sp>
    </p:spTree>
    <p:extLst>
      <p:ext uri="{BB962C8B-B14F-4D97-AF65-F5344CB8AC3E}">
        <p14:creationId xmlns:p14="http://schemas.microsoft.com/office/powerpoint/2010/main" val="1739647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26438"/>
                                        </p:tgtEl>
                                        <p:attrNameLst>
                                          <p:attrName>style.visibility</p:attrName>
                                        </p:attrNameLst>
                                      </p:cBhvr>
                                      <p:to>
                                        <p:strVal val="visible"/>
                                      </p:to>
                                    </p:set>
                                    <p:animEffect transition="in" filter="wipe(down)">
                                      <p:cBhvr>
                                        <p:cTn id="7" dur="500"/>
                                        <p:tgtEl>
                                          <p:spTgt spid="14264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26439"/>
                                        </p:tgtEl>
                                        <p:attrNameLst>
                                          <p:attrName>style.visibility</p:attrName>
                                        </p:attrNameLst>
                                      </p:cBhvr>
                                      <p:to>
                                        <p:strVal val="visible"/>
                                      </p:to>
                                    </p:set>
                                    <p:animEffect transition="in" filter="wipe(down)">
                                      <p:cBhvr>
                                        <p:cTn id="12" dur="500"/>
                                        <p:tgtEl>
                                          <p:spTgt spid="1426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6438" grpId="0" animBg="1"/>
      <p:bldP spid="142643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p:cNvSpPr>
            <a:spLocks noGrp="1"/>
          </p:cNvSpPr>
          <p:nvPr>
            <p:ph type="sldNum" sz="quarter" idx="4294967295"/>
          </p:nvPr>
        </p:nvSpPr>
        <p:spPr>
          <a:xfrm>
            <a:off x="3672542" y="6633349"/>
            <a:ext cx="1837241" cy="224651"/>
          </a:xfrm>
          <a:prstGeom prst="rect">
            <a:avLst/>
          </a:prstGeom>
        </p:spPr>
        <p:txBody>
          <a:bodyPr/>
          <a:lstStyle/>
          <a:p>
            <a:fld id="{7F473E8F-DAAB-4D1D-A4BA-74B2478C922C}" type="slidenum">
              <a:rPr lang="en-US"/>
              <a:pPr/>
              <a:t>45</a:t>
            </a:fld>
            <a:endParaRPr lang="en-US" dirty="0"/>
          </a:p>
        </p:txBody>
      </p:sp>
      <p:sp>
        <p:nvSpPr>
          <p:cNvPr id="1429506" name="Rectangle 2"/>
          <p:cNvSpPr>
            <a:spLocks noGrp="1" noChangeArrowheads="1"/>
          </p:cNvSpPr>
          <p:nvPr>
            <p:ph type="title"/>
          </p:nvPr>
        </p:nvSpPr>
        <p:spPr>
          <a:xfrm>
            <a:off x="428625" y="114300"/>
            <a:ext cx="7629525" cy="1074420"/>
          </a:xfrm>
        </p:spPr>
        <p:txBody>
          <a:bodyPr/>
          <a:lstStyle/>
          <a:p>
            <a:r>
              <a:rPr lang="en-US" dirty="0">
                <a:solidFill>
                  <a:schemeClr val="bg1">
                    <a:lumMod val="95000"/>
                  </a:schemeClr>
                </a:solidFill>
              </a:rPr>
              <a:t>drd sync</a:t>
            </a:r>
          </a:p>
        </p:txBody>
      </p:sp>
      <p:sp>
        <p:nvSpPr>
          <p:cNvPr id="1429507" name="Rectangle 3"/>
          <p:cNvSpPr>
            <a:spLocks noGrp="1" noChangeArrowheads="1"/>
          </p:cNvSpPr>
          <p:nvPr>
            <p:ph type="body" idx="1"/>
          </p:nvPr>
        </p:nvSpPr>
        <p:spPr>
          <a:xfrm>
            <a:off x="426176" y="1343297"/>
            <a:ext cx="8272463" cy="974725"/>
          </a:xfrm>
        </p:spPr>
        <p:txBody>
          <a:bodyPr/>
          <a:lstStyle/>
          <a:p>
            <a:pPr>
              <a:lnSpc>
                <a:spcPct val="80000"/>
              </a:lnSpc>
            </a:pPr>
            <a:r>
              <a:rPr lang="en-US" sz="2400" dirty="0">
                <a:solidFill>
                  <a:schemeClr val="bg1">
                    <a:lumMod val="95000"/>
                  </a:schemeClr>
                </a:solidFill>
              </a:rPr>
              <a:t>The list of files on the active system whose modification date is newer than or equal to the clone creation time provides </a:t>
            </a:r>
            <a:r>
              <a:rPr lang="en-US" sz="2400" dirty="0">
                <a:solidFill>
                  <a:srgbClr val="CF351A"/>
                </a:solidFill>
              </a:rPr>
              <a:t>the initial list of files to be synchronized</a:t>
            </a:r>
          </a:p>
        </p:txBody>
      </p:sp>
      <p:sp>
        <p:nvSpPr>
          <p:cNvPr id="1429508" name="Text Box 4"/>
          <p:cNvSpPr txBox="1">
            <a:spLocks noChangeArrowheads="1"/>
          </p:cNvSpPr>
          <p:nvPr/>
        </p:nvSpPr>
        <p:spPr bwMode="auto">
          <a:xfrm>
            <a:off x="948855" y="2412523"/>
            <a:ext cx="6827837" cy="519113"/>
          </a:xfrm>
          <a:prstGeom prst="rect">
            <a:avLst/>
          </a:prstGeom>
          <a:noFill/>
          <a:ln w="19050" algn="ctr">
            <a:noFill/>
            <a:miter lim="800000"/>
            <a:headEnd/>
            <a:tailEnd/>
          </a:ln>
          <a:effectLst/>
        </p:spPr>
        <p:txBody>
          <a:bodyPr wrap="none">
            <a:spAutoFit/>
          </a:bodyPr>
          <a:lstStyle/>
          <a:p>
            <a:r>
              <a:rPr lang="en-US" sz="2800" dirty="0">
                <a:solidFill>
                  <a:schemeClr val="bg1">
                    <a:lumMod val="95000"/>
                  </a:schemeClr>
                </a:solidFill>
              </a:rPr>
              <a:t>Trimming the list of files to be synchronized</a:t>
            </a:r>
          </a:p>
        </p:txBody>
      </p:sp>
      <p:sp>
        <p:nvSpPr>
          <p:cNvPr id="1429510" name="Rectangle 6"/>
          <p:cNvSpPr>
            <a:spLocks noChangeArrowheads="1"/>
          </p:cNvSpPr>
          <p:nvPr/>
        </p:nvSpPr>
        <p:spPr bwMode="auto">
          <a:xfrm>
            <a:off x="1214438" y="3378200"/>
            <a:ext cx="6271243" cy="775346"/>
          </a:xfrm>
          <a:prstGeom prst="rect">
            <a:avLst/>
          </a:prstGeom>
          <a:solidFill>
            <a:schemeClr val="accent1"/>
          </a:solidFill>
          <a:ln w="19050" algn="ctr">
            <a:noFill/>
            <a:miter lim="800000"/>
            <a:headEnd/>
            <a:tailEnd/>
          </a:ln>
          <a:effectLst/>
        </p:spPr>
        <p:txBody>
          <a:bodyPr anchor="ctr"/>
          <a:lstStyle/>
          <a:p>
            <a:pPr algn="ctr"/>
            <a:r>
              <a:rPr lang="en-US" dirty="0">
                <a:solidFill>
                  <a:schemeClr val="bg1"/>
                </a:solidFill>
              </a:rPr>
              <a:t>The following locations are not synchronized:  /var/adm/sw, /tmp, /var/tmp, /var/opt/drd/tmp, /stand, /dev/&lt;clone_group&gt;, </a:t>
            </a:r>
          </a:p>
        </p:txBody>
      </p:sp>
      <p:sp>
        <p:nvSpPr>
          <p:cNvPr id="1429512" name="Rectangle 8"/>
          <p:cNvSpPr>
            <a:spLocks noChangeArrowheads="1"/>
          </p:cNvSpPr>
          <p:nvPr/>
        </p:nvSpPr>
        <p:spPr bwMode="auto">
          <a:xfrm>
            <a:off x="1193369" y="4356100"/>
            <a:ext cx="6276813" cy="444500"/>
          </a:xfrm>
          <a:prstGeom prst="rect">
            <a:avLst/>
          </a:prstGeom>
          <a:solidFill>
            <a:schemeClr val="accent1"/>
          </a:solidFill>
          <a:ln w="19050" algn="ctr">
            <a:noFill/>
            <a:miter lim="800000"/>
            <a:headEnd/>
            <a:tailEnd/>
          </a:ln>
          <a:effectLst/>
        </p:spPr>
        <p:txBody>
          <a:bodyPr anchor="ctr"/>
          <a:lstStyle/>
          <a:p>
            <a:pPr algn="ctr"/>
            <a:r>
              <a:rPr lang="en-US" dirty="0">
                <a:solidFill>
                  <a:schemeClr val="bg1"/>
                </a:solidFill>
              </a:rPr>
              <a:t>Files that have changed on the clone are not synchronized </a:t>
            </a:r>
          </a:p>
        </p:txBody>
      </p:sp>
      <p:sp>
        <p:nvSpPr>
          <p:cNvPr id="1429517" name="Rectangle 13"/>
          <p:cNvSpPr>
            <a:spLocks noChangeArrowheads="1"/>
          </p:cNvSpPr>
          <p:nvPr/>
        </p:nvSpPr>
        <p:spPr bwMode="auto">
          <a:xfrm>
            <a:off x="1208869" y="5130800"/>
            <a:ext cx="6292312" cy="520700"/>
          </a:xfrm>
          <a:prstGeom prst="rect">
            <a:avLst/>
          </a:prstGeom>
          <a:solidFill>
            <a:schemeClr val="accent1"/>
          </a:solidFill>
          <a:ln w="19050" algn="ctr">
            <a:noFill/>
            <a:miter lim="800000"/>
            <a:headEnd/>
            <a:tailEnd/>
          </a:ln>
          <a:effectLst/>
        </p:spPr>
        <p:txBody>
          <a:bodyPr anchor="ctr"/>
          <a:lstStyle/>
          <a:p>
            <a:pPr algn="ctr"/>
            <a:r>
              <a:rPr lang="en-US" dirty="0">
                <a:solidFill>
                  <a:schemeClr val="bg1"/>
                </a:solidFill>
              </a:rPr>
              <a:t>Nonvolatile files in the Software Distributor Installed Products Database (IPD) are not synchronized</a:t>
            </a:r>
          </a:p>
        </p:txBody>
      </p:sp>
      <p:sp>
        <p:nvSpPr>
          <p:cNvPr id="1429518" name="Rectangle 14"/>
          <p:cNvSpPr>
            <a:spLocks noChangeArrowheads="1"/>
          </p:cNvSpPr>
          <p:nvPr/>
        </p:nvSpPr>
        <p:spPr bwMode="auto">
          <a:xfrm>
            <a:off x="1224367" y="5918200"/>
            <a:ext cx="6276814" cy="520700"/>
          </a:xfrm>
          <a:prstGeom prst="rect">
            <a:avLst/>
          </a:prstGeom>
          <a:solidFill>
            <a:schemeClr val="accent1"/>
          </a:solidFill>
          <a:ln w="19050" algn="ctr">
            <a:noFill/>
            <a:miter lim="800000"/>
            <a:headEnd/>
            <a:tailEnd/>
          </a:ln>
          <a:effectLst/>
        </p:spPr>
        <p:txBody>
          <a:bodyPr anchor="ctr"/>
          <a:lstStyle/>
          <a:p>
            <a:pPr algn="ctr"/>
            <a:r>
              <a:rPr lang="en-US" dirty="0">
                <a:solidFill>
                  <a:schemeClr val="bg1"/>
                </a:solidFill>
              </a:rPr>
              <a:t>Volatile files in the Software Distributor Installed Products Database (IPD) are not synchronized</a:t>
            </a:r>
          </a:p>
        </p:txBody>
      </p:sp>
    </p:spTree>
    <p:extLst>
      <p:ext uri="{BB962C8B-B14F-4D97-AF65-F5344CB8AC3E}">
        <p14:creationId xmlns:p14="http://schemas.microsoft.com/office/powerpoint/2010/main" val="36203000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1031748"/>
          </a:xfrm>
        </p:spPr>
        <p:txBody>
          <a:bodyPr/>
          <a:lstStyle/>
          <a:p>
            <a:pPr eaLnBrk="1" hangingPunct="1"/>
            <a:r>
              <a:rPr lang="en-US" sz="3200" dirty="0" smtClean="0">
                <a:solidFill>
                  <a:schemeClr val="bg1"/>
                </a:solidFill>
              </a:rPr>
              <a:t>HP-UX DRD Examples for Different </a:t>
            </a:r>
            <a:br>
              <a:rPr lang="en-US" sz="3200" dirty="0" smtClean="0">
                <a:solidFill>
                  <a:schemeClr val="bg1"/>
                </a:solidFill>
              </a:rPr>
            </a:br>
            <a:r>
              <a:rPr lang="en-US" sz="3200" dirty="0" smtClean="0">
                <a:solidFill>
                  <a:schemeClr val="bg1"/>
                </a:solidFill>
              </a:rPr>
              <a:t>O/S Releases</a:t>
            </a:r>
            <a:endParaRPr lang="en-AU" sz="3200" dirty="0" smtClean="0">
              <a:solidFill>
                <a:schemeClr val="bg1"/>
              </a:solidFill>
            </a:endParaRPr>
          </a:p>
        </p:txBody>
      </p:sp>
      <p:sp>
        <p:nvSpPr>
          <p:cNvPr id="29702" name="Rectangle 3"/>
          <p:cNvSpPr>
            <a:spLocks noGrp="1" noChangeArrowheads="1"/>
          </p:cNvSpPr>
          <p:nvPr>
            <p:ph type="body" idx="1"/>
          </p:nvPr>
        </p:nvSpPr>
        <p:spPr>
          <a:xfrm>
            <a:off x="400050" y="1447801"/>
            <a:ext cx="8451342" cy="4672584"/>
          </a:xfrm>
        </p:spPr>
        <p:txBody>
          <a:bodyPr/>
          <a:lstStyle/>
          <a:p>
            <a:pPr eaLnBrk="1" hangingPunct="1">
              <a:lnSpc>
                <a:spcPct val="80000"/>
              </a:lnSpc>
              <a:buFontTx/>
              <a:buNone/>
            </a:pPr>
            <a:r>
              <a:rPr lang="en-AU" sz="2200" dirty="0" smtClean="0">
                <a:solidFill>
                  <a:schemeClr val="bg1"/>
                </a:solidFill>
              </a:rPr>
              <a:t>HP-UX 11iv2:</a:t>
            </a:r>
          </a:p>
          <a:p>
            <a:pPr eaLnBrk="1" hangingPunct="1">
              <a:lnSpc>
                <a:spcPct val="80000"/>
              </a:lnSpc>
              <a:buFontTx/>
              <a:buNone/>
            </a:pPr>
            <a:r>
              <a:rPr lang="en-AU" sz="2200" dirty="0" smtClean="0">
                <a:solidFill>
                  <a:schemeClr val="bg1"/>
                </a:solidFill>
                <a:latin typeface="Courier New" pitchFamily="49" charset="0"/>
                <a:cs typeface="Courier New" pitchFamily="49" charset="0"/>
              </a:rPr>
              <a:t># drd clone -t /dev/dsk/c2t1d0 -x \</a:t>
            </a:r>
          </a:p>
          <a:p>
            <a:pPr eaLnBrk="1" hangingPunct="1">
              <a:lnSpc>
                <a:spcPct val="80000"/>
              </a:lnSpc>
              <a:buFontTx/>
              <a:buNone/>
            </a:pPr>
            <a:r>
              <a:rPr lang="en-AU" sz="2200" dirty="0" smtClean="0">
                <a:solidFill>
                  <a:schemeClr val="bg1"/>
                </a:solidFill>
                <a:latin typeface="Courier New" pitchFamily="49" charset="0"/>
                <a:cs typeface="Courier New" pitchFamily="49" charset="0"/>
              </a:rPr>
              <a:t>  overwrite=true [-x mirror_disk=/dev/dsk/c3t0d1]</a:t>
            </a:r>
          </a:p>
          <a:p>
            <a:pPr eaLnBrk="1" hangingPunct="1">
              <a:lnSpc>
                <a:spcPct val="80000"/>
              </a:lnSpc>
              <a:buFontTx/>
              <a:buNone/>
            </a:pPr>
            <a:endParaRPr lang="en-AU" sz="2200" dirty="0" smtClean="0">
              <a:solidFill>
                <a:schemeClr val="bg1"/>
              </a:solidFill>
            </a:endParaRPr>
          </a:p>
          <a:p>
            <a:pPr eaLnBrk="1" hangingPunct="1">
              <a:lnSpc>
                <a:spcPct val="80000"/>
              </a:lnSpc>
              <a:buFontTx/>
              <a:buNone/>
            </a:pPr>
            <a:r>
              <a:rPr lang="en-AU" sz="2200" dirty="0" smtClean="0">
                <a:solidFill>
                  <a:schemeClr val="bg1"/>
                </a:solidFill>
              </a:rPr>
              <a:t>HP-UX 11iv3, use agile views:</a:t>
            </a:r>
          </a:p>
          <a:p>
            <a:pPr eaLnBrk="1" hangingPunct="1">
              <a:lnSpc>
                <a:spcPct val="80000"/>
              </a:lnSpc>
              <a:buFontTx/>
              <a:buNone/>
            </a:pPr>
            <a:r>
              <a:rPr lang="en-AU" sz="2200" dirty="0" smtClean="0">
                <a:solidFill>
                  <a:schemeClr val="bg1"/>
                </a:solidFill>
                <a:latin typeface="Courier New" pitchFamily="49" charset="0"/>
                <a:cs typeface="Courier New" pitchFamily="49" charset="0"/>
              </a:rPr>
              <a:t># drd clone -t /dev/disk/disk32 -x \</a:t>
            </a:r>
          </a:p>
          <a:p>
            <a:pPr eaLnBrk="1" hangingPunct="1">
              <a:lnSpc>
                <a:spcPct val="80000"/>
              </a:lnSpc>
              <a:buFontTx/>
              <a:buNone/>
            </a:pPr>
            <a:r>
              <a:rPr lang="en-AU" sz="2200" dirty="0" smtClean="0">
                <a:solidFill>
                  <a:schemeClr val="bg1"/>
                </a:solidFill>
                <a:latin typeface="Courier New" pitchFamily="49" charset="0"/>
                <a:cs typeface="Courier New" pitchFamily="49" charset="0"/>
              </a:rPr>
              <a:t>  overwrite=true [-x mirror_disk=/dev/disk/disk4]</a:t>
            </a:r>
          </a:p>
          <a:p>
            <a:pPr eaLnBrk="1" hangingPunct="1">
              <a:lnSpc>
                <a:spcPct val="80000"/>
              </a:lnSpc>
              <a:buFontTx/>
              <a:buNone/>
            </a:pPr>
            <a:endParaRPr lang="en-AU" sz="2200" dirty="0" smtClean="0">
              <a:solidFill>
                <a:schemeClr val="bg1"/>
              </a:solidFill>
            </a:endParaRPr>
          </a:p>
          <a:p>
            <a:pPr eaLnBrk="1" hangingPunct="1">
              <a:lnSpc>
                <a:spcPct val="80000"/>
              </a:lnSpc>
              <a:buFontTx/>
              <a:buNone/>
            </a:pPr>
            <a:r>
              <a:rPr lang="en-AU" sz="2200" dirty="0" smtClean="0">
                <a:solidFill>
                  <a:schemeClr val="bg1"/>
                </a:solidFill>
              </a:rPr>
              <a:t>Note that all partitions on Itanium disk are created, and s1 and s2 </a:t>
            </a:r>
          </a:p>
          <a:p>
            <a:pPr eaLnBrk="1" hangingPunct="1">
              <a:lnSpc>
                <a:spcPct val="80000"/>
              </a:lnSpc>
              <a:buFontTx/>
              <a:buNone/>
            </a:pPr>
            <a:r>
              <a:rPr lang="en-AU" sz="2200" dirty="0" smtClean="0">
                <a:solidFill>
                  <a:schemeClr val="bg1"/>
                </a:solidFill>
              </a:rPr>
              <a:t>(_p1 and _p2) are copied.</a:t>
            </a: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47</a:t>
            </a:fld>
            <a:endParaRPr lang="en-US" dirty="0" smtClean="0"/>
          </a:p>
        </p:txBody>
      </p:sp>
      <p:sp>
        <p:nvSpPr>
          <p:cNvPr id="63492" name="Rectangle 2"/>
          <p:cNvSpPr>
            <a:spLocks noGrp="1" noChangeArrowheads="1"/>
          </p:cNvSpPr>
          <p:nvPr>
            <p:ph type="title"/>
          </p:nvPr>
        </p:nvSpPr>
        <p:spPr>
          <a:xfrm>
            <a:off x="428625" y="114300"/>
            <a:ext cx="7629525" cy="1068388"/>
          </a:xfrm>
        </p:spPr>
        <p:txBody>
          <a:bodyPr/>
          <a:lstStyle/>
          <a:p>
            <a:pPr eaLnBrk="1" hangingPunct="1"/>
            <a:r>
              <a:rPr lang="en-US" sz="3200" dirty="0" smtClean="0">
                <a:solidFill>
                  <a:schemeClr val="bg1">
                    <a:lumMod val="95000"/>
                  </a:schemeClr>
                </a:solidFill>
              </a:rPr>
              <a:t>HP-UX 11i v2 To v3 </a:t>
            </a:r>
            <a:r>
              <a:rPr lang="en-US" sz="3200" dirty="0">
                <a:solidFill>
                  <a:schemeClr val="bg1">
                    <a:lumMod val="95000"/>
                  </a:schemeClr>
                </a:solidFill>
              </a:rPr>
              <a:t> </a:t>
            </a:r>
            <a:r>
              <a:rPr lang="en-US" sz="3200" dirty="0" smtClean="0">
                <a:solidFill>
                  <a:schemeClr val="bg1">
                    <a:lumMod val="95000"/>
                  </a:schemeClr>
                </a:solidFill>
              </a:rPr>
              <a:t>Upgrade with DRD </a:t>
            </a:r>
            <a:br>
              <a:rPr lang="en-US" sz="3200" dirty="0" smtClean="0">
                <a:solidFill>
                  <a:schemeClr val="bg1">
                    <a:lumMod val="95000"/>
                  </a:schemeClr>
                </a:solidFill>
              </a:rPr>
            </a:br>
            <a:r>
              <a:rPr lang="en-US" sz="3200" dirty="0" smtClean="0">
                <a:solidFill>
                  <a:schemeClr val="bg1">
                    <a:lumMod val="95000"/>
                  </a:schemeClr>
                </a:solidFill>
              </a:rPr>
              <a:t>1 of 3</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400050" y="1200150"/>
            <a:ext cx="8743950" cy="5372100"/>
          </a:xfrm>
        </p:spPr>
        <p:txBody>
          <a:bodyPr/>
          <a:lstStyle/>
          <a:p>
            <a:pPr>
              <a:buNone/>
            </a:pPr>
            <a:r>
              <a:rPr lang="en-US" sz="2200" dirty="0" smtClean="0">
                <a:solidFill>
                  <a:schemeClr val="bg1">
                    <a:lumMod val="95000"/>
                  </a:schemeClr>
                </a:solidFill>
              </a:rPr>
              <a:t>Original image: /dev/dsk/c0t0d0 (HP-UX 11i v2)</a:t>
            </a:r>
          </a:p>
          <a:p>
            <a:pPr>
              <a:buNone/>
            </a:pPr>
            <a:r>
              <a:rPr lang="en-US" sz="2200" dirty="0" smtClean="0">
                <a:solidFill>
                  <a:schemeClr val="bg1">
                    <a:lumMod val="95000"/>
                  </a:schemeClr>
                </a:solidFill>
              </a:rPr>
              <a:t>Clone disk: /dev/dsk/c1t0d0</a:t>
            </a:r>
          </a:p>
          <a:p>
            <a:pPr>
              <a:buNone/>
            </a:pPr>
            <a:r>
              <a:rPr lang="en-US" sz="2200" dirty="0" smtClean="0">
                <a:solidFill>
                  <a:schemeClr val="bg1">
                    <a:lumMod val="95000"/>
                  </a:schemeClr>
                </a:solidFill>
              </a:rPr>
              <a:t>What to apply: HP-UX 11i v3 Update 9, Virtual Server OE Depot with patches</a:t>
            </a:r>
          </a:p>
          <a:p>
            <a:pPr>
              <a:buNone/>
            </a:pPr>
            <a:r>
              <a:rPr lang="en-US" sz="2200" dirty="0" smtClean="0">
                <a:solidFill>
                  <a:schemeClr val="bg1">
                    <a:lumMod val="95000"/>
                  </a:schemeClr>
                </a:solidFill>
              </a:rPr>
              <a:t>depsvr:/var/depots/1131_VSE-OE</a:t>
            </a:r>
          </a:p>
          <a:p>
            <a:pPr>
              <a:buNone/>
            </a:pPr>
            <a:r>
              <a:rPr lang="en-US" sz="2200" dirty="0" smtClean="0">
                <a:solidFill>
                  <a:schemeClr val="bg1">
                    <a:lumMod val="95000"/>
                  </a:schemeClr>
                </a:solidFill>
              </a:rPr>
              <a:t>Version of DRD: B.11.31.A.3.3 or later</a:t>
            </a:r>
          </a:p>
          <a:p>
            <a:pPr>
              <a:buNone/>
            </a:pPr>
            <a:r>
              <a:rPr lang="en-US" sz="2200" dirty="0" smtClean="0">
                <a:solidFill>
                  <a:schemeClr val="bg1">
                    <a:lumMod val="95000"/>
                  </a:schemeClr>
                </a:solidFill>
              </a:rPr>
              <a:t>Objective: Utilize DRD to help adjust file systems sizes when performing an HP-UX 11i v2 to v3 update</a:t>
            </a:r>
          </a:p>
          <a:p>
            <a:pPr>
              <a:buNone/>
            </a:pPr>
            <a:endParaRPr lang="en-US" sz="2200" dirty="0" smtClean="0">
              <a:solidFill>
                <a:schemeClr val="bg1">
                  <a:lumMod val="95000"/>
                </a:schemeClr>
              </a:solidFill>
            </a:endParaRPr>
          </a:p>
          <a:p>
            <a:r>
              <a:rPr lang="en-US" sz="2200" dirty="0" smtClean="0">
                <a:solidFill>
                  <a:schemeClr val="bg1">
                    <a:lumMod val="95000"/>
                  </a:schemeClr>
                </a:solidFill>
              </a:rPr>
              <a:t>Create the clone:</a:t>
            </a:r>
          </a:p>
          <a:p>
            <a:pPr>
              <a:buNone/>
            </a:pPr>
            <a:r>
              <a:rPr lang="en-US" sz="2200" dirty="0" smtClean="0">
                <a:solidFill>
                  <a:schemeClr val="bg1">
                    <a:lumMod val="95000"/>
                  </a:schemeClr>
                </a:solidFill>
                <a:latin typeface="Courier New" pitchFamily="49" charset="0"/>
                <a:cs typeface="Courier New" pitchFamily="49" charset="0"/>
              </a:rPr>
              <a:t># drd clone –t /dev/dsk/c1t0d0</a:t>
            </a:r>
          </a:p>
          <a:p>
            <a:r>
              <a:rPr lang="en-US" sz="2200" dirty="0" smtClean="0">
                <a:solidFill>
                  <a:schemeClr val="bg1">
                    <a:lumMod val="95000"/>
                  </a:schemeClr>
                </a:solidFill>
              </a:rPr>
              <a:t>Use drd status to view the clone:</a:t>
            </a:r>
          </a:p>
          <a:p>
            <a:pPr>
              <a:buNone/>
            </a:pPr>
            <a:r>
              <a:rPr lang="en-US" sz="2200" dirty="0" smtClean="0">
                <a:solidFill>
                  <a:schemeClr val="bg1">
                    <a:lumMod val="95000"/>
                  </a:schemeClr>
                </a:solidFill>
                <a:latin typeface="Courier New" pitchFamily="49" charset="0"/>
                <a:cs typeface="Courier New" pitchFamily="49" charset="0"/>
              </a:rPr>
              <a:t># drd status</a:t>
            </a:r>
          </a:p>
        </p:txBody>
      </p:sp>
    </p:spTree>
    <p:extLst>
      <p:ext uri="{BB962C8B-B14F-4D97-AF65-F5344CB8AC3E}">
        <p14:creationId xmlns:p14="http://schemas.microsoft.com/office/powerpoint/2010/main" val="40394671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48</a:t>
            </a:fld>
            <a:endParaRPr lang="en-US" dirty="0" smtClean="0"/>
          </a:p>
        </p:txBody>
      </p:sp>
      <p:sp>
        <p:nvSpPr>
          <p:cNvPr id="63492" name="Rectangle 2"/>
          <p:cNvSpPr>
            <a:spLocks noGrp="1" noChangeArrowheads="1"/>
          </p:cNvSpPr>
          <p:nvPr>
            <p:ph type="title"/>
          </p:nvPr>
        </p:nvSpPr>
        <p:spPr>
          <a:xfrm>
            <a:off x="428625" y="114300"/>
            <a:ext cx="7629525" cy="1068388"/>
          </a:xfrm>
        </p:spPr>
        <p:txBody>
          <a:bodyPr/>
          <a:lstStyle/>
          <a:p>
            <a:pPr eaLnBrk="1" hangingPunct="1"/>
            <a:r>
              <a:rPr lang="en-US" sz="3200" dirty="0">
                <a:solidFill>
                  <a:schemeClr val="bg1">
                    <a:lumMod val="95000"/>
                  </a:schemeClr>
                </a:solidFill>
              </a:rPr>
              <a:t>HP-UX 11i v2 To v3  Upgrade </a:t>
            </a:r>
            <a:r>
              <a:rPr lang="en-US" sz="3200" dirty="0" smtClean="0">
                <a:solidFill>
                  <a:schemeClr val="bg1">
                    <a:lumMod val="95000"/>
                  </a:schemeClr>
                </a:solidFill>
              </a:rPr>
              <a:t>with </a:t>
            </a:r>
            <a:r>
              <a:rPr lang="en-US" sz="3200" dirty="0">
                <a:solidFill>
                  <a:schemeClr val="bg1">
                    <a:lumMod val="95000"/>
                  </a:schemeClr>
                </a:solidFill>
              </a:rPr>
              <a:t>DRD </a:t>
            </a:r>
            <a:r>
              <a:rPr lang="en-US" sz="3200" dirty="0" smtClean="0">
                <a:solidFill>
                  <a:schemeClr val="bg1">
                    <a:lumMod val="95000"/>
                  </a:schemeClr>
                </a:solidFill>
              </a:rPr>
              <a:t/>
            </a:r>
            <a:br>
              <a:rPr lang="en-US" sz="3200" dirty="0" smtClean="0">
                <a:solidFill>
                  <a:schemeClr val="bg1">
                    <a:lumMod val="95000"/>
                  </a:schemeClr>
                </a:solidFill>
              </a:rPr>
            </a:br>
            <a:r>
              <a:rPr lang="en-US" sz="3200" dirty="0" smtClean="0">
                <a:solidFill>
                  <a:schemeClr val="bg1">
                    <a:lumMod val="95000"/>
                  </a:schemeClr>
                </a:solidFill>
              </a:rPr>
              <a:t>2 </a:t>
            </a:r>
            <a:r>
              <a:rPr lang="en-US" sz="3200" dirty="0">
                <a:solidFill>
                  <a:schemeClr val="bg1">
                    <a:lumMod val="95000"/>
                  </a:schemeClr>
                </a:solidFill>
              </a:rPr>
              <a:t>of 3</a:t>
            </a:r>
            <a:endParaRPr lang="en-AU" sz="3200" dirty="0" smtClean="0">
              <a:solidFill>
                <a:schemeClr val="tx1"/>
              </a:solidFill>
            </a:endParaRPr>
          </a:p>
        </p:txBody>
      </p:sp>
      <p:sp>
        <p:nvSpPr>
          <p:cNvPr id="63493" name="Rectangle 3"/>
          <p:cNvSpPr>
            <a:spLocks noGrp="1" noChangeArrowheads="1"/>
          </p:cNvSpPr>
          <p:nvPr>
            <p:ph type="body" idx="1"/>
          </p:nvPr>
        </p:nvSpPr>
        <p:spPr>
          <a:xfrm>
            <a:off x="400050" y="1200150"/>
            <a:ext cx="8743950" cy="5129204"/>
          </a:xfrm>
        </p:spPr>
        <p:txBody>
          <a:bodyPr/>
          <a:lstStyle/>
          <a:p>
            <a:r>
              <a:rPr lang="en-US" sz="2200" dirty="0" smtClean="0">
                <a:solidFill>
                  <a:schemeClr val="bg1">
                    <a:lumMod val="95000"/>
                  </a:schemeClr>
                </a:solidFill>
              </a:rPr>
              <a:t>Run update-UX in preview mode on the active disk:</a:t>
            </a:r>
          </a:p>
          <a:p>
            <a:pPr>
              <a:buNone/>
            </a:pPr>
            <a:r>
              <a:rPr lang="en-US" sz="2200" dirty="0" smtClean="0">
                <a:solidFill>
                  <a:schemeClr val="bg1">
                    <a:lumMod val="95000"/>
                  </a:schemeClr>
                </a:solidFill>
                <a:latin typeface="Courier New" pitchFamily="49" charset="0"/>
                <a:cs typeface="Courier New" pitchFamily="49" charset="0"/>
              </a:rPr>
              <a:t># update-ux -p -s depsvr:/var/depots/1131 HPUX11i-VSE-OE</a:t>
            </a:r>
          </a:p>
          <a:p>
            <a:r>
              <a:rPr lang="en-US" sz="2200" dirty="0" smtClean="0">
                <a:solidFill>
                  <a:schemeClr val="bg1">
                    <a:lumMod val="95000"/>
                  </a:schemeClr>
                </a:solidFill>
              </a:rPr>
              <a:t>Adjust file system sizes on the clone as needed</a:t>
            </a:r>
          </a:p>
          <a:p>
            <a:r>
              <a:rPr lang="en-US" sz="2200" dirty="0" smtClean="0">
                <a:solidFill>
                  <a:schemeClr val="bg1">
                    <a:lumMod val="95000"/>
                  </a:schemeClr>
                </a:solidFill>
              </a:rPr>
              <a:t>Activate and boot the clone, setting the alternate bootpath to the HP-UX 11i v2 disk:</a:t>
            </a:r>
          </a:p>
          <a:p>
            <a:pPr>
              <a:buNone/>
            </a:pPr>
            <a:r>
              <a:rPr lang="en-US" sz="2200" dirty="0" smtClean="0">
                <a:solidFill>
                  <a:schemeClr val="bg1">
                    <a:lumMod val="95000"/>
                  </a:schemeClr>
                </a:solidFill>
                <a:latin typeface="Courier New" pitchFamily="49" charset="0"/>
                <a:cs typeface="Courier New" pitchFamily="49" charset="0"/>
              </a:rPr>
              <a:t># drd activate -x alternate_bootdisk=/dev/dsk/c0t0d0 -x reboot=true</a:t>
            </a:r>
          </a:p>
          <a:p>
            <a:r>
              <a:rPr lang="en-US" sz="2200" dirty="0" smtClean="0">
                <a:solidFill>
                  <a:schemeClr val="bg1">
                    <a:lumMod val="95000"/>
                  </a:schemeClr>
                </a:solidFill>
              </a:rPr>
              <a:t>Update the active image to HP-UX 11i v3, Virtual Server OE:        </a:t>
            </a:r>
          </a:p>
          <a:p>
            <a:pPr>
              <a:buNone/>
            </a:pPr>
            <a:r>
              <a:rPr lang="en-US" sz="2200" dirty="0" smtClean="0">
                <a:solidFill>
                  <a:schemeClr val="bg1">
                    <a:lumMod val="95000"/>
                  </a:schemeClr>
                </a:solidFill>
                <a:latin typeface="Courier New" pitchFamily="49" charset="0"/>
                <a:cs typeface="Courier New" pitchFamily="49" charset="0"/>
              </a:rPr>
              <a:t># update-ux -s depsvr:/var/depots/1131_VSE-OE HPUX11i-VSE-OE</a:t>
            </a:r>
          </a:p>
          <a:p>
            <a:pPr>
              <a:buNone/>
            </a:pPr>
            <a:r>
              <a:rPr lang="en-US" sz="2200" dirty="0" smtClean="0">
                <a:solidFill>
                  <a:schemeClr val="bg1">
                    <a:lumMod val="95000"/>
                  </a:schemeClr>
                </a:solidFill>
              </a:rPr>
              <a:t>There will be a reboot executed at this time.</a:t>
            </a:r>
          </a:p>
        </p:txBody>
      </p:sp>
    </p:spTree>
    <p:extLst>
      <p:ext uri="{BB962C8B-B14F-4D97-AF65-F5344CB8AC3E}">
        <p14:creationId xmlns:p14="http://schemas.microsoft.com/office/powerpoint/2010/main" val="41918308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49</a:t>
            </a:fld>
            <a:endParaRPr lang="en-US" dirty="0" smtClean="0"/>
          </a:p>
        </p:txBody>
      </p:sp>
      <p:sp>
        <p:nvSpPr>
          <p:cNvPr id="63492" name="Rectangle 2"/>
          <p:cNvSpPr>
            <a:spLocks noGrp="1" noChangeArrowheads="1"/>
          </p:cNvSpPr>
          <p:nvPr>
            <p:ph type="title"/>
          </p:nvPr>
        </p:nvSpPr>
        <p:spPr>
          <a:xfrm>
            <a:off x="428625" y="114300"/>
            <a:ext cx="7629525" cy="1068388"/>
          </a:xfrm>
        </p:spPr>
        <p:txBody>
          <a:bodyPr/>
          <a:lstStyle/>
          <a:p>
            <a:pPr eaLnBrk="1" hangingPunct="1"/>
            <a:r>
              <a:rPr lang="en-US" sz="3200" dirty="0">
                <a:solidFill>
                  <a:schemeClr val="bg1">
                    <a:lumMod val="95000"/>
                  </a:schemeClr>
                </a:solidFill>
              </a:rPr>
              <a:t>HP-UX 11i v2 To v3  Upgrade with DRD </a:t>
            </a:r>
            <a:br>
              <a:rPr lang="en-US" sz="3200" dirty="0">
                <a:solidFill>
                  <a:schemeClr val="bg1">
                    <a:lumMod val="95000"/>
                  </a:schemeClr>
                </a:solidFill>
              </a:rPr>
            </a:br>
            <a:r>
              <a:rPr lang="en-US" sz="3200" dirty="0" smtClean="0">
                <a:solidFill>
                  <a:schemeClr val="bg1">
                    <a:lumMod val="95000"/>
                  </a:schemeClr>
                </a:solidFill>
              </a:rPr>
              <a:t>3 </a:t>
            </a:r>
            <a:r>
              <a:rPr lang="en-US" sz="3200" dirty="0">
                <a:solidFill>
                  <a:schemeClr val="bg1">
                    <a:lumMod val="95000"/>
                  </a:schemeClr>
                </a:solidFill>
              </a:rPr>
              <a:t>of 3</a:t>
            </a:r>
            <a:endParaRPr lang="en-AU" sz="3200" dirty="0" smtClean="0">
              <a:solidFill>
                <a:schemeClr val="tx1"/>
              </a:solidFill>
            </a:endParaRPr>
          </a:p>
        </p:txBody>
      </p:sp>
      <p:sp>
        <p:nvSpPr>
          <p:cNvPr id="63493" name="Rectangle 3"/>
          <p:cNvSpPr>
            <a:spLocks noGrp="1" noChangeArrowheads="1"/>
          </p:cNvSpPr>
          <p:nvPr>
            <p:ph type="body" idx="1"/>
          </p:nvPr>
        </p:nvSpPr>
        <p:spPr>
          <a:xfrm>
            <a:off x="400050" y="1371600"/>
            <a:ext cx="8743950" cy="4957754"/>
          </a:xfrm>
        </p:spPr>
        <p:txBody>
          <a:bodyPr/>
          <a:lstStyle/>
          <a:p>
            <a:r>
              <a:rPr lang="en-US" sz="2200" dirty="0" smtClean="0">
                <a:solidFill>
                  <a:schemeClr val="bg1">
                    <a:lumMod val="95000"/>
                  </a:schemeClr>
                </a:solidFill>
              </a:rPr>
              <a:t>Ensure that the software is installed properly:</a:t>
            </a:r>
          </a:p>
          <a:p>
            <a:pPr>
              <a:buNone/>
            </a:pPr>
            <a:r>
              <a:rPr lang="en-US" sz="2200" dirty="0" smtClean="0">
                <a:solidFill>
                  <a:schemeClr val="bg1">
                    <a:lumMod val="95000"/>
                  </a:schemeClr>
                </a:solidFill>
                <a:latin typeface="Courier New" pitchFamily="49" charset="0"/>
                <a:cs typeface="Courier New" pitchFamily="49" charset="0"/>
              </a:rPr>
              <a:t># </a:t>
            </a:r>
            <a:r>
              <a:rPr lang="en-US" sz="2200" dirty="0" err="1" smtClean="0">
                <a:solidFill>
                  <a:schemeClr val="bg1">
                    <a:lumMod val="95000"/>
                  </a:schemeClr>
                </a:solidFill>
                <a:latin typeface="Courier New" pitchFamily="49" charset="0"/>
                <a:cs typeface="Courier New" pitchFamily="49" charset="0"/>
              </a:rPr>
              <a:t>swverify</a:t>
            </a:r>
            <a:r>
              <a:rPr lang="en-US" sz="2200" dirty="0" smtClean="0">
                <a:solidFill>
                  <a:schemeClr val="bg1">
                    <a:lumMod val="95000"/>
                  </a:schemeClr>
                </a:solidFill>
                <a:latin typeface="Courier New" pitchFamily="49" charset="0"/>
                <a:cs typeface="Courier New" pitchFamily="49" charset="0"/>
              </a:rPr>
              <a:t> \*</a:t>
            </a:r>
          </a:p>
          <a:p>
            <a:pPr>
              <a:buNone/>
            </a:pPr>
            <a:endParaRPr lang="en-US" sz="2200" dirty="0" smtClean="0">
              <a:solidFill>
                <a:schemeClr val="bg1">
                  <a:lumMod val="95000"/>
                </a:schemeClr>
              </a:solidFill>
              <a:latin typeface="Courier New" pitchFamily="49" charset="0"/>
              <a:cs typeface="Courier New" pitchFamily="49" charset="0"/>
            </a:endParaRPr>
          </a:p>
          <a:p>
            <a:r>
              <a:rPr lang="en-US" sz="2200" dirty="0" smtClean="0">
                <a:solidFill>
                  <a:schemeClr val="bg1">
                    <a:lumMod val="95000"/>
                  </a:schemeClr>
                </a:solidFill>
              </a:rPr>
              <a:t>Verify all software has been updated to the HP-UX 11i v3:</a:t>
            </a:r>
          </a:p>
          <a:p>
            <a:pPr>
              <a:buNone/>
            </a:pPr>
            <a:r>
              <a:rPr lang="en-US" sz="2200" dirty="0" smtClean="0">
                <a:solidFill>
                  <a:schemeClr val="bg1">
                    <a:lumMod val="95000"/>
                  </a:schemeClr>
                </a:solidFill>
                <a:latin typeface="Courier New" pitchFamily="49" charset="0"/>
                <a:cs typeface="Courier New" pitchFamily="49" charset="0"/>
              </a:rPr>
              <a:t># swlist</a:t>
            </a:r>
          </a:p>
          <a:p>
            <a:pPr>
              <a:buNone/>
            </a:pPr>
            <a:endParaRPr lang="en-US" sz="2200" dirty="0" smtClean="0">
              <a:solidFill>
                <a:schemeClr val="bg1">
                  <a:lumMod val="95000"/>
                </a:schemeClr>
              </a:solidFill>
              <a:latin typeface="Courier New" pitchFamily="49" charset="0"/>
              <a:cs typeface="Courier New" pitchFamily="49" charset="0"/>
            </a:endParaRPr>
          </a:p>
          <a:p>
            <a:r>
              <a:rPr lang="en-US" sz="2200" dirty="0" smtClean="0">
                <a:solidFill>
                  <a:schemeClr val="bg1">
                    <a:lumMod val="95000"/>
                  </a:schemeClr>
                </a:solidFill>
              </a:rPr>
              <a:t>Ensure the integrity of your updated system by checking the following log files /var/adm/sw/update-ux.log and /var/opt/</a:t>
            </a:r>
            <a:r>
              <a:rPr lang="en-US" sz="2200" dirty="0" err="1" smtClean="0">
                <a:solidFill>
                  <a:schemeClr val="bg1">
                    <a:lumMod val="95000"/>
                  </a:schemeClr>
                </a:solidFill>
              </a:rPr>
              <a:t>swm</a:t>
            </a:r>
            <a:r>
              <a:rPr lang="en-US" sz="2200" dirty="0" smtClean="0">
                <a:solidFill>
                  <a:schemeClr val="bg1">
                    <a:lumMod val="95000"/>
                  </a:schemeClr>
                </a:solidFill>
              </a:rPr>
              <a:t>/swm.log</a:t>
            </a:r>
            <a:endParaRPr lang="en-US" sz="2200" dirty="0">
              <a:solidFill>
                <a:schemeClr val="bg1">
                  <a:lumMod val="95000"/>
                </a:schemeClr>
              </a:solidFill>
            </a:endParaRPr>
          </a:p>
        </p:txBody>
      </p:sp>
    </p:spTree>
    <p:extLst>
      <p:ext uri="{BB962C8B-B14F-4D97-AF65-F5344CB8AC3E}">
        <p14:creationId xmlns:p14="http://schemas.microsoft.com/office/powerpoint/2010/main" val="11621443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Slide Number Placeholder 5"/>
          <p:cNvSpPr>
            <a:spLocks noGrp="1"/>
          </p:cNvSpPr>
          <p:nvPr>
            <p:ph type="sldNum" sz="quarter" idx="12"/>
          </p:nvPr>
        </p:nvSpPr>
        <p:spPr>
          <a:noFill/>
        </p:spPr>
        <p:txBody>
          <a:bodyPr/>
          <a:lstStyle/>
          <a:p>
            <a:fld id="{AF9A60BC-0527-46D8-9F34-B3EA445B2397}" type="slidenum">
              <a:rPr lang="en-US" smtClean="0"/>
              <a:pPr/>
              <a:t>50</a:t>
            </a:fld>
            <a:endParaRPr lang="en-US" dirty="0" smtClean="0"/>
          </a:p>
        </p:txBody>
      </p:sp>
      <p:sp>
        <p:nvSpPr>
          <p:cNvPr id="30724" name="Rectangle 2"/>
          <p:cNvSpPr>
            <a:spLocks noGrp="1" noChangeArrowheads="1"/>
          </p:cNvSpPr>
          <p:nvPr>
            <p:ph type="title"/>
          </p:nvPr>
        </p:nvSpPr>
        <p:spPr>
          <a:xfrm>
            <a:off x="428625" y="61913"/>
            <a:ext cx="7629525" cy="1143000"/>
          </a:xfrm>
        </p:spPr>
        <p:txBody>
          <a:bodyPr/>
          <a:lstStyle/>
          <a:p>
            <a:pPr eaLnBrk="1" hangingPunct="1"/>
            <a:r>
              <a:rPr lang="en-US" sz="3200" dirty="0" smtClean="0">
                <a:solidFill>
                  <a:schemeClr val="bg1">
                    <a:lumMod val="95000"/>
                  </a:schemeClr>
                </a:solidFill>
              </a:rPr>
              <a:t>HP-UX How to Interrupt DRD processes</a:t>
            </a:r>
          </a:p>
        </p:txBody>
      </p:sp>
      <p:sp>
        <p:nvSpPr>
          <p:cNvPr id="30725" name="Rectangle 3"/>
          <p:cNvSpPr>
            <a:spLocks noGrp="1" noChangeArrowheads="1"/>
          </p:cNvSpPr>
          <p:nvPr>
            <p:ph type="body" idx="1"/>
          </p:nvPr>
        </p:nvSpPr>
        <p:spPr>
          <a:xfrm>
            <a:off x="457200" y="1447800"/>
            <a:ext cx="8462963" cy="4717869"/>
          </a:xfrm>
        </p:spPr>
        <p:txBody>
          <a:bodyPr/>
          <a:lstStyle/>
          <a:p>
            <a:pPr marL="0" indent="0">
              <a:buNone/>
            </a:pPr>
            <a:r>
              <a:rPr lang="en-US" sz="2400" dirty="0" smtClean="0">
                <a:solidFill>
                  <a:schemeClr val="bg1">
                    <a:lumMod val="95000"/>
                  </a:schemeClr>
                </a:solidFill>
              </a:rPr>
              <a:t>All DRD processes, including “drd clone” and “drd runcmd”, can be safely interrupted issuing Control-C (SIGINT) from the controlling terminal or by issuing kill –HUP &lt;pid&gt; (SIGHUP). </a:t>
            </a:r>
          </a:p>
          <a:p>
            <a:pPr marL="0" indent="0">
              <a:buNone/>
            </a:pPr>
            <a:r>
              <a:rPr lang="en-US" sz="2400" dirty="0" smtClean="0">
                <a:solidFill>
                  <a:schemeClr val="bg1">
                    <a:lumMod val="95000"/>
                  </a:schemeClr>
                </a:solidFill>
              </a:rPr>
              <a:t>This action causes DRD to abort processing. Do not interrupt DRD using the kill -9 &lt;pid&gt; command (SIGKILL), which fails to abort safely and does not perform cleanup.  </a:t>
            </a:r>
          </a:p>
          <a:p>
            <a:pPr marL="0" indent="0">
              <a:buNone/>
            </a:pPr>
            <a:endParaRPr lang="en-US" sz="2400" dirty="0">
              <a:solidFill>
                <a:schemeClr val="bg1">
                  <a:lumMod val="95000"/>
                </a:schemeClr>
              </a:solidFill>
            </a:endParaRPr>
          </a:p>
          <a:p>
            <a:pPr marL="0" indent="0">
              <a:buNone/>
            </a:pPr>
            <a:r>
              <a:rPr lang="en-US" sz="2400" dirty="0" smtClean="0">
                <a:solidFill>
                  <a:schemeClr val="bg1">
                    <a:lumMod val="95000"/>
                  </a:schemeClr>
                </a:solidFill>
              </a:rPr>
              <a:t>Refer to the “Known Issues” list on the DRD web page (http://www.hp.com/go/DRD) for cleanup instructions after drd runcmd is interrupted.</a:t>
            </a:r>
          </a:p>
        </p:txBody>
      </p:sp>
    </p:spTree>
    <p:extLst>
      <p:ext uri="{BB962C8B-B14F-4D97-AF65-F5344CB8AC3E}">
        <p14:creationId xmlns:p14="http://schemas.microsoft.com/office/powerpoint/2010/main" val="37682970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532495" cy="1031748"/>
          </a:xfrm>
        </p:spPr>
        <p:txBody>
          <a:bodyPr/>
          <a:lstStyle/>
          <a:p>
            <a:pPr eaLnBrk="1" hangingPunct="1"/>
            <a:r>
              <a:rPr lang="en-US" sz="3200" dirty="0" smtClean="0">
                <a:solidFill>
                  <a:schemeClr val="bg1"/>
                </a:solidFill>
              </a:rPr>
              <a:t>HP-UX DRD Examples How to Select Software</a:t>
            </a:r>
            <a:endParaRPr lang="en-AU" sz="3200" dirty="0" smtClean="0">
              <a:solidFill>
                <a:schemeClr val="bg1"/>
              </a:solidFill>
            </a:endParaRPr>
          </a:p>
        </p:txBody>
      </p:sp>
      <p:sp>
        <p:nvSpPr>
          <p:cNvPr id="29702" name="Rectangle 3"/>
          <p:cNvSpPr>
            <a:spLocks noGrp="1" noChangeArrowheads="1"/>
          </p:cNvSpPr>
          <p:nvPr>
            <p:ph type="body" idx="1"/>
          </p:nvPr>
        </p:nvSpPr>
        <p:spPr>
          <a:xfrm>
            <a:off x="400050" y="1447801"/>
            <a:ext cx="8585454" cy="4672584"/>
          </a:xfrm>
        </p:spPr>
        <p:txBody>
          <a:bodyPr/>
          <a:lstStyle/>
          <a:p>
            <a:pPr eaLnBrk="1" hangingPunct="1">
              <a:lnSpc>
                <a:spcPct val="80000"/>
              </a:lnSpc>
            </a:pPr>
            <a:r>
              <a:rPr lang="en-US" sz="2000" dirty="0" smtClean="0">
                <a:solidFill>
                  <a:schemeClr val="bg1"/>
                </a:solidFill>
              </a:rPr>
              <a:t>To exclude single product T1458AA</a:t>
            </a:r>
          </a:p>
          <a:p>
            <a:pPr>
              <a:buNone/>
            </a:pPr>
            <a:r>
              <a:rPr lang="en-US" sz="2000" dirty="0" smtClean="0">
                <a:solidFill>
                  <a:schemeClr val="bg1"/>
                </a:solidFill>
              </a:rPr>
              <a:t> </a:t>
            </a:r>
          </a:p>
          <a:p>
            <a:pPr>
              <a:buNone/>
            </a:pPr>
            <a:r>
              <a:rPr lang="en-US" sz="2000" dirty="0" smtClean="0">
                <a:solidFill>
                  <a:schemeClr val="bg1"/>
                </a:solidFill>
                <a:latin typeface="Courier New" pitchFamily="49" charset="0"/>
                <a:cs typeface="Courier New" pitchFamily="49" charset="0"/>
              </a:rPr>
              <a:t># drd runcmd update-ux -p –s \</a:t>
            </a:r>
          </a:p>
          <a:p>
            <a:pPr>
              <a:buNone/>
            </a:pPr>
            <a:r>
              <a:rPr lang="en-US" sz="2000" dirty="0" smtClean="0">
                <a:solidFill>
                  <a:schemeClr val="bg1"/>
                </a:solidFill>
                <a:latin typeface="Courier New" pitchFamily="49" charset="0"/>
                <a:cs typeface="Courier New" pitchFamily="49" charset="0"/>
              </a:rPr>
              <a:t>  svr:/var/opt/HPUX_1131_0903_DCOE HPUX11i-DC-OE \  </a:t>
            </a:r>
          </a:p>
          <a:p>
            <a:pPr>
              <a:buNone/>
            </a:pPr>
            <a:r>
              <a:rPr lang="en-US" sz="2000" dirty="0" smtClean="0">
                <a:solidFill>
                  <a:schemeClr val="bg1"/>
                </a:solidFill>
                <a:latin typeface="Courier New" pitchFamily="49" charset="0"/>
                <a:cs typeface="Courier New" pitchFamily="49" charset="0"/>
              </a:rPr>
              <a:t>  !T1458AA</a:t>
            </a:r>
          </a:p>
          <a:p>
            <a:pPr>
              <a:buNone/>
            </a:pPr>
            <a:endParaRPr lang="en-AU" sz="2000" dirty="0" smtClean="0">
              <a:solidFill>
                <a:schemeClr val="bg1"/>
              </a:solidFill>
              <a:latin typeface="Courier New" pitchFamily="49" charset="0"/>
              <a:cs typeface="Courier New" pitchFamily="49" charset="0"/>
            </a:endParaRPr>
          </a:p>
          <a:p>
            <a:r>
              <a:rPr lang="en-US" sz="2000" dirty="0" smtClean="0">
                <a:solidFill>
                  <a:schemeClr val="bg1"/>
                </a:solidFill>
              </a:rPr>
              <a:t>Use </a:t>
            </a:r>
            <a:r>
              <a:rPr lang="en-US" sz="2000" dirty="0" smtClean="0">
                <a:solidFill>
                  <a:schemeClr val="bg1"/>
                </a:solidFill>
                <a:latin typeface="Courier New" pitchFamily="49" charset="0"/>
                <a:cs typeface="Courier New" pitchFamily="49" charset="0"/>
              </a:rPr>
              <a:t>-f software_file * </a:t>
            </a:r>
            <a:r>
              <a:rPr lang="en-US" sz="2000" dirty="0" smtClean="0">
                <a:solidFill>
                  <a:schemeClr val="bg1"/>
                </a:solidFill>
                <a:cs typeface="Courier New" pitchFamily="49" charset="0"/>
              </a:rPr>
              <a:t>to r</a:t>
            </a:r>
            <a:r>
              <a:rPr lang="en-US" sz="2000" dirty="0" smtClean="0">
                <a:solidFill>
                  <a:schemeClr val="bg1"/>
                </a:solidFill>
              </a:rPr>
              <a:t>ead the list of sw_selections from software_file instead of (or in addition to)  the command line</a:t>
            </a:r>
          </a:p>
          <a:p>
            <a:pPr>
              <a:buNone/>
            </a:pPr>
            <a:endParaRPr lang="en-US" sz="2000" dirty="0" smtClean="0">
              <a:solidFill>
                <a:schemeClr val="bg1"/>
              </a:solidFill>
            </a:endParaRPr>
          </a:p>
          <a:p>
            <a:pPr>
              <a:buNone/>
            </a:pPr>
            <a:r>
              <a:rPr lang="en-US" sz="2000" dirty="0" smtClean="0">
                <a:solidFill>
                  <a:schemeClr val="bg1"/>
                </a:solidFill>
                <a:latin typeface="Courier New" pitchFamily="49" charset="0"/>
                <a:cs typeface="Courier New" pitchFamily="49" charset="0"/>
              </a:rPr>
              <a:t># drd runcmd update-ux -s source_location \</a:t>
            </a:r>
          </a:p>
          <a:p>
            <a:pPr>
              <a:buNone/>
            </a:pPr>
            <a:r>
              <a:rPr lang="en-US" sz="2000" dirty="0" smtClean="0">
                <a:solidFill>
                  <a:schemeClr val="bg1"/>
                </a:solidFill>
                <a:latin typeface="Courier New" pitchFamily="49" charset="0"/>
                <a:cs typeface="Courier New" pitchFamily="49" charset="0"/>
              </a:rPr>
              <a:t>  -f software_file</a:t>
            </a:r>
          </a:p>
          <a:p>
            <a:endParaRPr lang="en-US" sz="2000" dirty="0" smtClean="0">
              <a:solidFill>
                <a:schemeClr val="bg1"/>
              </a:solidFill>
            </a:endParaRP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897636"/>
          </a:xfrm>
        </p:spPr>
        <p:txBody>
          <a:bodyPr/>
          <a:lstStyle/>
          <a:p>
            <a:pPr eaLnBrk="1" hangingPunct="1"/>
            <a:r>
              <a:rPr lang="en-US" sz="3200" dirty="0" smtClean="0">
                <a:solidFill>
                  <a:schemeClr val="bg1"/>
                </a:solidFill>
              </a:rPr>
              <a:t>HP-UX DRD Rehost Cookbook 1 of 2</a:t>
            </a:r>
            <a:endParaRPr lang="en-AU" sz="3200" dirty="0" smtClean="0">
              <a:solidFill>
                <a:schemeClr val="bg1"/>
              </a:solidFill>
            </a:endParaRPr>
          </a:p>
        </p:txBody>
      </p:sp>
      <p:sp>
        <p:nvSpPr>
          <p:cNvPr id="29702" name="Rectangle 3"/>
          <p:cNvSpPr>
            <a:spLocks noGrp="1" noChangeArrowheads="1"/>
          </p:cNvSpPr>
          <p:nvPr>
            <p:ph type="body" idx="1"/>
          </p:nvPr>
        </p:nvSpPr>
        <p:spPr>
          <a:xfrm>
            <a:off x="375666" y="1179576"/>
            <a:ext cx="8451342" cy="5196839"/>
          </a:xfrm>
        </p:spPr>
        <p:txBody>
          <a:bodyPr/>
          <a:lstStyle/>
          <a:p>
            <a:pPr lvl="0"/>
            <a:r>
              <a:rPr lang="en-US" sz="2000" dirty="0" smtClean="0">
                <a:solidFill>
                  <a:schemeClr val="bg1"/>
                </a:solidFill>
              </a:rPr>
              <a:t>Clone the host1 system to a </a:t>
            </a:r>
            <a:r>
              <a:rPr lang="en-US" sz="2000" i="1" dirty="0" smtClean="0">
                <a:solidFill>
                  <a:schemeClr val="bg1"/>
                </a:solidFill>
              </a:rPr>
              <a:t>shared</a:t>
            </a:r>
            <a:r>
              <a:rPr lang="en-US" sz="2000" dirty="0" smtClean="0">
                <a:solidFill>
                  <a:schemeClr val="bg1"/>
                </a:solidFill>
              </a:rPr>
              <a:t> LUN </a:t>
            </a:r>
          </a:p>
          <a:p>
            <a:pPr>
              <a:buNone/>
            </a:pP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 drd clone -t /dev/disk/</a:t>
            </a:r>
            <a:r>
              <a:rPr lang="en-US" sz="2000" dirty="0" err="1" smtClean="0">
                <a:solidFill>
                  <a:schemeClr val="bg1"/>
                </a:solidFill>
                <a:latin typeface="Courier New" pitchFamily="49" charset="0"/>
                <a:cs typeface="Courier New" pitchFamily="49" charset="0"/>
              </a:rPr>
              <a:t>diskX</a:t>
            </a:r>
            <a:endParaRPr lang="en-US" sz="2000" dirty="0" smtClean="0">
              <a:solidFill>
                <a:schemeClr val="bg1"/>
              </a:solidFill>
              <a:latin typeface="Courier New" pitchFamily="49" charset="0"/>
              <a:cs typeface="Courier New" pitchFamily="49" charset="0"/>
            </a:endParaRPr>
          </a:p>
          <a:p>
            <a:pPr>
              <a:buNone/>
            </a:pPr>
            <a:endParaRPr lang="en-US" sz="2000" dirty="0" smtClean="0">
              <a:solidFill>
                <a:schemeClr val="bg1"/>
              </a:solidFill>
            </a:endParaRPr>
          </a:p>
          <a:p>
            <a:pPr lvl="0"/>
            <a:r>
              <a:rPr lang="en-US" sz="2000" dirty="0" smtClean="0">
                <a:solidFill>
                  <a:schemeClr val="bg1"/>
                </a:solidFill>
              </a:rPr>
              <a:t>Create a system information file for host2 </a:t>
            </a:r>
          </a:p>
          <a:p>
            <a:pPr>
              <a:buNone/>
            </a:pP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 vi /tmp/sysinfo_host2</a:t>
            </a:r>
          </a:p>
          <a:p>
            <a:pPr>
              <a:buNone/>
            </a:pPr>
            <a:r>
              <a:rPr lang="en-US" sz="2000" dirty="0" smtClean="0">
                <a:solidFill>
                  <a:schemeClr val="bg1"/>
                </a:solidFill>
                <a:latin typeface="Courier New" pitchFamily="49" charset="0"/>
                <a:cs typeface="Courier New" pitchFamily="49" charset="0"/>
              </a:rPr>
              <a:t>	SYSINFO_HOSTNAME=host2</a:t>
            </a:r>
          </a:p>
          <a:p>
            <a:pPr>
              <a:buNone/>
            </a:pPr>
            <a:r>
              <a:rPr lang="en-US" sz="2000" dirty="0" smtClean="0">
                <a:solidFill>
                  <a:schemeClr val="bg1"/>
                </a:solidFill>
                <a:latin typeface="Courier New" pitchFamily="49" charset="0"/>
                <a:cs typeface="Courier New" pitchFamily="49" charset="0"/>
              </a:rPr>
              <a:t>	SYSINFO_DHCP_ENABLE[0]=0</a:t>
            </a:r>
          </a:p>
          <a:p>
            <a:pPr>
              <a:buNone/>
            </a:pPr>
            <a:r>
              <a:rPr lang="en-US" sz="2000" dirty="0" smtClean="0">
                <a:solidFill>
                  <a:schemeClr val="bg1"/>
                </a:solidFill>
                <a:latin typeface="Courier New" pitchFamily="49" charset="0"/>
                <a:cs typeface="Courier New" pitchFamily="49" charset="0"/>
              </a:rPr>
              <a:t>	SYSINFO_MAC_ADDRESS[0]=0x1edb3adea7ab</a:t>
            </a:r>
          </a:p>
          <a:p>
            <a:pPr>
              <a:buNone/>
            </a:pPr>
            <a:r>
              <a:rPr lang="en-US" sz="2000" dirty="0" smtClean="0">
                <a:solidFill>
                  <a:schemeClr val="bg1"/>
                </a:solidFill>
                <a:latin typeface="Courier New" pitchFamily="49" charset="0"/>
                <a:cs typeface="Courier New" pitchFamily="49" charset="0"/>
              </a:rPr>
              <a:t>	SYSINFO_IP_ADDRESS[0]=172.16.19.184</a:t>
            </a:r>
          </a:p>
          <a:p>
            <a:pPr>
              <a:buNone/>
            </a:pPr>
            <a:r>
              <a:rPr lang="en-US" sz="2000" dirty="0" smtClean="0">
                <a:solidFill>
                  <a:schemeClr val="bg1"/>
                </a:solidFill>
                <a:latin typeface="Courier New" pitchFamily="49" charset="0"/>
                <a:cs typeface="Courier New" pitchFamily="49" charset="0"/>
              </a:rPr>
              <a:t>	SYSINFO_SUBNET_MASK[0]=255.255.255.0</a:t>
            </a:r>
          </a:p>
          <a:p>
            <a:pPr>
              <a:buNone/>
            </a:pPr>
            <a:r>
              <a:rPr lang="en-US" sz="2000" dirty="0" smtClean="0">
                <a:solidFill>
                  <a:schemeClr val="bg1"/>
                </a:solidFill>
                <a:latin typeface="Courier New" pitchFamily="49" charset="0"/>
                <a:cs typeface="Courier New" pitchFamily="49" charset="0"/>
              </a:rPr>
              <a:t>	SYSINFO_ROUTE_GATEWAY[0]=172.16.19.1</a:t>
            </a:r>
          </a:p>
          <a:p>
            <a:pPr>
              <a:buNone/>
            </a:pPr>
            <a:r>
              <a:rPr lang="en-US" sz="2000" dirty="0" smtClean="0">
                <a:solidFill>
                  <a:schemeClr val="bg1"/>
                </a:solidFill>
                <a:latin typeface="Courier New" pitchFamily="49" charset="0"/>
                <a:cs typeface="Courier New" pitchFamily="49" charset="0"/>
              </a:rPr>
              <a:t>	SYSINFO_ROUTE_DESTINATION[0]=default</a:t>
            </a:r>
          </a:p>
          <a:p>
            <a:pPr>
              <a:buNone/>
            </a:pPr>
            <a:r>
              <a:rPr lang="en-US" sz="2000" dirty="0" smtClean="0">
                <a:solidFill>
                  <a:schemeClr val="bg1"/>
                </a:solidFill>
                <a:latin typeface="Courier New" pitchFamily="49" charset="0"/>
                <a:cs typeface="Courier New" pitchFamily="49" charset="0"/>
              </a:rPr>
              <a:t>	SYSINFO_ROUTE_COUNT[0]=1</a:t>
            </a: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897636"/>
          </a:xfrm>
        </p:spPr>
        <p:txBody>
          <a:bodyPr/>
          <a:lstStyle/>
          <a:p>
            <a:pPr eaLnBrk="1" hangingPunct="1"/>
            <a:r>
              <a:rPr lang="en-US" sz="3200" dirty="0" smtClean="0">
                <a:solidFill>
                  <a:schemeClr val="bg1"/>
                </a:solidFill>
              </a:rPr>
              <a:t>HP-UX DRD Rehost Cookbook 2 of 2</a:t>
            </a:r>
            <a:endParaRPr lang="en-AU" sz="3200" dirty="0" smtClean="0">
              <a:solidFill>
                <a:schemeClr val="bg1"/>
              </a:solidFill>
            </a:endParaRPr>
          </a:p>
        </p:txBody>
      </p:sp>
      <p:sp>
        <p:nvSpPr>
          <p:cNvPr id="29702" name="Rectangle 3"/>
          <p:cNvSpPr>
            <a:spLocks noGrp="1" noChangeArrowheads="1"/>
          </p:cNvSpPr>
          <p:nvPr>
            <p:ph type="body" idx="1"/>
          </p:nvPr>
        </p:nvSpPr>
        <p:spPr>
          <a:xfrm>
            <a:off x="375666" y="1179576"/>
            <a:ext cx="8451342" cy="5196839"/>
          </a:xfrm>
        </p:spPr>
        <p:txBody>
          <a:bodyPr/>
          <a:lstStyle/>
          <a:p>
            <a:r>
              <a:rPr lang="en-US" sz="2000" dirty="0" smtClean="0">
                <a:solidFill>
                  <a:schemeClr val="bg1"/>
                </a:solidFill>
              </a:rPr>
              <a:t>Execute the </a:t>
            </a:r>
            <a:r>
              <a:rPr lang="en-US" sz="2000" dirty="0" smtClean="0">
                <a:solidFill>
                  <a:schemeClr val="bg1"/>
                </a:solidFill>
                <a:latin typeface="Courier New" pitchFamily="49" charset="0"/>
                <a:cs typeface="Courier New" pitchFamily="49" charset="0"/>
              </a:rPr>
              <a:t>drd </a:t>
            </a:r>
            <a:r>
              <a:rPr lang="en-US" sz="2000" dirty="0" err="1" smtClean="0">
                <a:solidFill>
                  <a:schemeClr val="bg1"/>
                </a:solidFill>
                <a:latin typeface="Courier New" pitchFamily="49" charset="0"/>
                <a:cs typeface="Courier New" pitchFamily="49" charset="0"/>
              </a:rPr>
              <a:t>rehost</a:t>
            </a:r>
            <a:r>
              <a:rPr lang="en-US" sz="2000" dirty="0" smtClean="0">
                <a:solidFill>
                  <a:schemeClr val="bg1"/>
                </a:solidFill>
                <a:latin typeface="Courier New" pitchFamily="49" charset="0"/>
                <a:cs typeface="Courier New" pitchFamily="49" charset="0"/>
              </a:rPr>
              <a:t> </a:t>
            </a:r>
            <a:r>
              <a:rPr lang="en-US" sz="2000" dirty="0" smtClean="0">
                <a:solidFill>
                  <a:schemeClr val="bg1"/>
                </a:solidFill>
              </a:rPr>
              <a:t>command, specifying the system information file created in the previous step. </a:t>
            </a:r>
          </a:p>
          <a:p>
            <a:pPr>
              <a:buNone/>
            </a:pPr>
            <a:r>
              <a:rPr lang="en-US" sz="2000" dirty="0" smtClean="0">
                <a:solidFill>
                  <a:schemeClr val="bg1"/>
                </a:solidFill>
                <a:latin typeface="Courier New" pitchFamily="49" charset="0"/>
                <a:cs typeface="Courier New" pitchFamily="49" charset="0"/>
              </a:rPr>
              <a:t> # drd </a:t>
            </a:r>
            <a:r>
              <a:rPr lang="en-US" sz="2000" dirty="0" err="1" smtClean="0">
                <a:solidFill>
                  <a:schemeClr val="bg1"/>
                </a:solidFill>
                <a:latin typeface="Courier New" pitchFamily="49" charset="0"/>
                <a:cs typeface="Courier New" pitchFamily="49" charset="0"/>
              </a:rPr>
              <a:t>rehost</a:t>
            </a:r>
            <a:r>
              <a:rPr lang="en-US" sz="2000" dirty="0" smtClean="0">
                <a:solidFill>
                  <a:schemeClr val="bg1"/>
                </a:solidFill>
                <a:latin typeface="Courier New" pitchFamily="49" charset="0"/>
                <a:cs typeface="Courier New" pitchFamily="49" charset="0"/>
              </a:rPr>
              <a:t> -f /tmp/sysinfo_host2</a:t>
            </a:r>
          </a:p>
          <a:p>
            <a:pPr>
              <a:buNone/>
            </a:pPr>
            <a:endParaRPr lang="en-US" sz="2000" dirty="0" smtClean="0">
              <a:solidFill>
                <a:schemeClr val="bg1"/>
              </a:solidFill>
              <a:latin typeface="Courier New" pitchFamily="49" charset="0"/>
              <a:cs typeface="Courier New" pitchFamily="49" charset="0"/>
            </a:endParaRPr>
          </a:p>
          <a:p>
            <a:pPr lvl="0"/>
            <a:r>
              <a:rPr lang="en-US" sz="2000" dirty="0" smtClean="0">
                <a:solidFill>
                  <a:schemeClr val="bg1"/>
                </a:solidFill>
              </a:rPr>
              <a:t>Unpresent the LUN from the host1, and present it to the host2.</a:t>
            </a:r>
          </a:p>
          <a:p>
            <a:pPr lvl="0">
              <a:buNone/>
            </a:pPr>
            <a:r>
              <a:rPr lang="en-US" sz="2000" dirty="0" smtClean="0">
                <a:solidFill>
                  <a:schemeClr val="bg1"/>
                </a:solidFill>
              </a:rPr>
              <a:t> </a:t>
            </a:r>
          </a:p>
          <a:p>
            <a:pPr lvl="0"/>
            <a:r>
              <a:rPr lang="en-US" sz="2000" dirty="0" smtClean="0">
                <a:solidFill>
                  <a:schemeClr val="bg1"/>
                </a:solidFill>
              </a:rPr>
              <a:t>Choose the new LUN from the boot screens and boot the host2.</a:t>
            </a:r>
          </a:p>
          <a:p>
            <a:pPr lvl="0"/>
            <a:endParaRPr lang="en-US" sz="2000" dirty="0" smtClean="0">
              <a:solidFill>
                <a:schemeClr val="bg1"/>
              </a:solidFill>
            </a:endParaRPr>
          </a:p>
          <a:p>
            <a:pPr lvl="0"/>
            <a:r>
              <a:rPr lang="en-US" sz="2000" dirty="0" smtClean="0">
                <a:solidFill>
                  <a:schemeClr val="bg1"/>
                </a:solidFill>
              </a:rPr>
              <a:t>On </a:t>
            </a:r>
            <a:r>
              <a:rPr lang="en-US" sz="2000" i="1" dirty="0" smtClean="0">
                <a:solidFill>
                  <a:schemeClr val="bg1"/>
                </a:solidFill>
              </a:rPr>
              <a:t>both hosts</a:t>
            </a:r>
            <a:r>
              <a:rPr lang="en-US" sz="2000" dirty="0" smtClean="0">
                <a:solidFill>
                  <a:schemeClr val="bg1"/>
                </a:solidFill>
              </a:rPr>
              <a:t> reinitialize the DRD configuration by deleting the registry</a:t>
            </a:r>
          </a:p>
          <a:p>
            <a:pPr>
              <a:buNone/>
            </a:pPr>
            <a:r>
              <a:rPr lang="en-US" sz="2000" dirty="0" smtClean="0">
                <a:solidFill>
                  <a:schemeClr val="bg1"/>
                </a:solidFill>
                <a:latin typeface="Courier New" pitchFamily="49" charset="0"/>
                <a:cs typeface="Courier New" pitchFamily="49" charset="0"/>
              </a:rPr>
              <a:t> # rm -f /var/opt/drd/registry/registry.xml</a:t>
            </a:r>
          </a:p>
          <a:p>
            <a:pPr>
              <a:buNone/>
            </a:pPr>
            <a:endParaRPr lang="en-US" sz="2000" dirty="0" smtClean="0">
              <a:solidFill>
                <a:schemeClr val="bg1"/>
              </a:solidFill>
              <a:latin typeface="Courier New" pitchFamily="49" charset="0"/>
              <a:cs typeface="Courier New" pitchFamily="49" charset="0"/>
            </a:endParaRPr>
          </a:p>
          <a:p>
            <a:pPr lvl="0"/>
            <a:r>
              <a:rPr lang="en-US" sz="2000" dirty="0" smtClean="0">
                <a:solidFill>
                  <a:schemeClr val="bg1"/>
                </a:solidFill>
              </a:rPr>
              <a:t>Remove the Device Special File of the boot device of the host2 </a:t>
            </a:r>
          </a:p>
          <a:p>
            <a:pPr>
              <a:buNone/>
            </a:pPr>
            <a:r>
              <a:rPr lang="en-US" sz="2000" dirty="0" smtClean="0">
                <a:solidFill>
                  <a:schemeClr val="bg1"/>
                </a:solidFill>
                <a:latin typeface="Courier New" pitchFamily="49" charset="0"/>
                <a:cs typeface="Courier New" pitchFamily="49" charset="0"/>
              </a:rPr>
              <a:t> # rmsf -H 64000/0xfa00/0x6</a:t>
            </a:r>
            <a:endParaRPr lang="en-US" sz="2000" dirty="0">
              <a:solidFill>
                <a:schemeClr val="bg1"/>
              </a:solidFill>
              <a:latin typeface="Courier New" pitchFamily="49" charset="0"/>
              <a:cs typeface="Courier New" pitchFamily="49" charset="0"/>
            </a:endParaRP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897636"/>
          </a:xfrm>
        </p:spPr>
        <p:txBody>
          <a:bodyPr/>
          <a:lstStyle/>
          <a:p>
            <a:pPr eaLnBrk="1" hangingPunct="1"/>
            <a:r>
              <a:rPr lang="en-US" sz="3200" dirty="0" smtClean="0">
                <a:solidFill>
                  <a:schemeClr val="bg1"/>
                </a:solidFill>
              </a:rPr>
              <a:t>HP-UX Expand Root File System with DRD </a:t>
            </a:r>
            <a:br>
              <a:rPr lang="en-US" sz="3200" dirty="0" smtClean="0">
                <a:solidFill>
                  <a:schemeClr val="bg1"/>
                </a:solidFill>
              </a:rPr>
            </a:br>
            <a:r>
              <a:rPr lang="en-US" sz="3200" dirty="0" smtClean="0">
                <a:solidFill>
                  <a:schemeClr val="bg1"/>
                </a:solidFill>
              </a:rPr>
              <a:t>1 of 3</a:t>
            </a:r>
            <a:endParaRPr lang="en-AU" sz="3200" dirty="0" smtClean="0">
              <a:solidFill>
                <a:schemeClr val="bg1"/>
              </a:solidFill>
            </a:endParaRPr>
          </a:p>
        </p:txBody>
      </p:sp>
      <p:sp>
        <p:nvSpPr>
          <p:cNvPr id="29702" name="Rectangle 3"/>
          <p:cNvSpPr>
            <a:spLocks noGrp="1" noChangeArrowheads="1"/>
          </p:cNvSpPr>
          <p:nvPr>
            <p:ph type="body" idx="1"/>
          </p:nvPr>
        </p:nvSpPr>
        <p:spPr>
          <a:xfrm>
            <a:off x="375666" y="1179577"/>
            <a:ext cx="8451342" cy="4977384"/>
          </a:xfrm>
        </p:spPr>
        <p:txBody>
          <a:bodyPr/>
          <a:lstStyle/>
          <a:p>
            <a:pPr>
              <a:buNone/>
            </a:pPr>
            <a:r>
              <a:rPr lang="en-US" sz="2000" dirty="0" smtClean="0">
                <a:solidFill>
                  <a:schemeClr val="bg1"/>
                </a:solidFill>
              </a:rPr>
              <a:t>For this example, we assume vg00 has only one disk (disk0) in LVM L1 </a:t>
            </a:r>
          </a:p>
          <a:p>
            <a:pPr>
              <a:buNone/>
            </a:pPr>
            <a:r>
              <a:rPr lang="en-US" sz="2000" dirty="0" smtClean="0">
                <a:solidFill>
                  <a:schemeClr val="bg1"/>
                </a:solidFill>
              </a:rPr>
              <a:t>and the DRD will hold on disk5. Note, however, that support procedure for </a:t>
            </a:r>
          </a:p>
          <a:p>
            <a:pPr>
              <a:buNone/>
            </a:pPr>
            <a:r>
              <a:rPr lang="en-US" sz="2000" dirty="0" smtClean="0">
                <a:solidFill>
                  <a:schemeClr val="bg1"/>
                </a:solidFill>
              </a:rPr>
              <a:t>extending the root filesystem is using Ignite-UX!</a:t>
            </a:r>
          </a:p>
          <a:p>
            <a:pPr>
              <a:buNone/>
            </a:pPr>
            <a:endParaRPr lang="en-US" sz="2000" dirty="0" smtClean="0">
              <a:solidFill>
                <a:schemeClr val="bg1"/>
              </a:solidFill>
            </a:endParaRPr>
          </a:p>
          <a:p>
            <a:r>
              <a:rPr lang="en-US" sz="2000" dirty="0" smtClean="0">
                <a:solidFill>
                  <a:schemeClr val="bg1"/>
                </a:solidFill>
              </a:rPr>
              <a:t>Create a clone of the root filesystem</a:t>
            </a:r>
            <a:br>
              <a:rPr lang="en-US" sz="2000" dirty="0" smtClean="0">
                <a:solidFill>
                  <a:schemeClr val="bg1"/>
                </a:solidFill>
              </a:rPr>
            </a:b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 drd clone -v -x overwrite=true -t /dev/disk/disk5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Mount the DRD filesystem as vgdrd</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mkdir /dev/vgdrd </a:t>
            </a:r>
            <a:br>
              <a:rPr lang="en-US" sz="2000" dirty="0" smtClean="0">
                <a:solidFill>
                  <a:schemeClr val="bg1"/>
                </a:solidFill>
                <a:latin typeface="Courier New" pitchFamily="49" charset="0"/>
                <a:cs typeface="Courier New" pitchFamily="49" charset="0"/>
              </a:rPr>
            </a:br>
            <a:r>
              <a:rPr lang="en-US" sz="2000" dirty="0" smtClean="0">
                <a:solidFill>
                  <a:schemeClr val="bg1"/>
                </a:solidFill>
                <a:latin typeface="Courier New" pitchFamily="49" charset="0"/>
                <a:cs typeface="Courier New" pitchFamily="49" charset="0"/>
              </a:rPr>
              <a:t># mknod /dev/vgdrd/group c 64 0x0a0000 </a:t>
            </a:r>
            <a:br>
              <a:rPr lang="en-US" sz="2000" dirty="0" smtClean="0">
                <a:solidFill>
                  <a:schemeClr val="bg1"/>
                </a:solidFill>
                <a:latin typeface="Courier New" pitchFamily="49" charset="0"/>
                <a:cs typeface="Courier New" pitchFamily="49" charset="0"/>
              </a:rPr>
            </a:br>
            <a:r>
              <a:rPr lang="en-US" sz="2000" dirty="0" smtClean="0">
                <a:solidFill>
                  <a:schemeClr val="bg1"/>
                </a:solidFill>
                <a:latin typeface="Courier New" pitchFamily="49" charset="0"/>
                <a:cs typeface="Courier New" pitchFamily="49" charset="0"/>
              </a:rPr>
              <a:t># vgimport /dev/vgdrd /dev/disk/disk5 </a:t>
            </a:r>
            <a:br>
              <a:rPr lang="en-US" sz="2000" dirty="0" smtClean="0">
                <a:solidFill>
                  <a:schemeClr val="bg1"/>
                </a:solidFill>
                <a:latin typeface="Courier New" pitchFamily="49" charset="0"/>
                <a:cs typeface="Courier New" pitchFamily="49" charset="0"/>
              </a:rPr>
            </a:br>
            <a:r>
              <a:rPr lang="en-US" sz="2000" dirty="0" smtClean="0">
                <a:solidFill>
                  <a:schemeClr val="bg1"/>
                </a:solidFill>
                <a:latin typeface="Courier New" pitchFamily="49" charset="0"/>
                <a:cs typeface="Courier New" pitchFamily="49" charset="0"/>
              </a:rPr>
              <a:t># vgchange -a y vgdrd </a:t>
            </a:r>
            <a:r>
              <a:rPr lang="en-US" sz="2000" dirty="0" smtClean="0">
                <a:solidFill>
                  <a:schemeClr val="bg1"/>
                </a:solidFill>
              </a:rPr>
              <a:t/>
            </a:r>
            <a:br>
              <a:rPr lang="en-US" sz="2000" dirty="0" smtClean="0">
                <a:solidFill>
                  <a:schemeClr val="bg1"/>
                </a:solidFill>
              </a:rPr>
            </a:br>
            <a:r>
              <a:rPr lang="en-US" sz="2000" dirty="0" smtClean="0">
                <a:solidFill>
                  <a:schemeClr val="bg1"/>
                </a:solidFill>
              </a:rPr>
              <a:t/>
            </a:r>
            <a:br>
              <a:rPr lang="en-US" sz="2000" dirty="0" smtClean="0">
                <a:solidFill>
                  <a:schemeClr val="bg1"/>
                </a:solidFill>
              </a:rPr>
            </a:br>
            <a:r>
              <a:rPr lang="en-US" sz="2000" dirty="0" smtClean="0">
                <a:solidFill>
                  <a:schemeClr val="bg1"/>
                </a:solidFill>
              </a:rPr>
              <a:t>NOTE: The minor number must be unique on the server.</a:t>
            </a: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897636"/>
          </a:xfrm>
        </p:spPr>
        <p:txBody>
          <a:bodyPr/>
          <a:lstStyle/>
          <a:p>
            <a:pPr eaLnBrk="1" hangingPunct="1"/>
            <a:r>
              <a:rPr lang="en-US" sz="3200" dirty="0" smtClean="0">
                <a:solidFill>
                  <a:schemeClr val="bg1"/>
                </a:solidFill>
              </a:rPr>
              <a:t>HP-UX Expand Root File System with DRD </a:t>
            </a:r>
            <a:br>
              <a:rPr lang="en-US" sz="3200" dirty="0" smtClean="0">
                <a:solidFill>
                  <a:schemeClr val="bg1"/>
                </a:solidFill>
              </a:rPr>
            </a:br>
            <a:r>
              <a:rPr lang="en-US" sz="3200" dirty="0" smtClean="0">
                <a:solidFill>
                  <a:schemeClr val="bg1"/>
                </a:solidFill>
              </a:rPr>
              <a:t>2 of 3</a:t>
            </a:r>
            <a:endParaRPr lang="en-AU" sz="3200" dirty="0" smtClean="0">
              <a:solidFill>
                <a:schemeClr val="bg1"/>
              </a:solidFill>
            </a:endParaRPr>
          </a:p>
        </p:txBody>
      </p:sp>
      <p:sp>
        <p:nvSpPr>
          <p:cNvPr id="29702" name="Rectangle 3"/>
          <p:cNvSpPr>
            <a:spLocks noGrp="1" noChangeArrowheads="1"/>
          </p:cNvSpPr>
          <p:nvPr>
            <p:ph type="body" idx="1"/>
          </p:nvPr>
        </p:nvSpPr>
        <p:spPr>
          <a:xfrm>
            <a:off x="375666" y="1179577"/>
            <a:ext cx="8451342" cy="5050536"/>
          </a:xfrm>
        </p:spPr>
        <p:txBody>
          <a:bodyPr/>
          <a:lstStyle/>
          <a:p>
            <a:r>
              <a:rPr lang="en-US" sz="2000" dirty="0" smtClean="0">
                <a:solidFill>
                  <a:schemeClr val="bg1"/>
                </a:solidFill>
              </a:rPr>
              <a:t>Create a new lvol to hold lvol4</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lvcreate -l &lt;lvol4_size&gt; -n lvtmp /dev/vgdrd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Copy the data from lvol4 to lvtmp</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dd if=/dev/vgdrd/lvol4 of=/dev/vgdrd/lvtmp bs=1024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Remove lvol4</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lvremove /dev/vgdrd/lvol4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Assume that there is a need to get to 450 PE on root</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lvextend -l 450 /dev/vgdrd/lvol3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Recreate lvol4 and move the data back:</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lvcreate -l &lt;lvol4_size&gt; -n lvol4 /dev/vgdrd </a:t>
            </a:r>
            <a:br>
              <a:rPr lang="en-US" sz="2000" dirty="0" smtClean="0">
                <a:solidFill>
                  <a:schemeClr val="bg1"/>
                </a:solidFill>
                <a:latin typeface="Courier New" pitchFamily="49" charset="0"/>
                <a:cs typeface="Courier New" pitchFamily="49" charset="0"/>
              </a:rPr>
            </a:br>
            <a:r>
              <a:rPr lang="en-US" sz="2000" dirty="0" smtClean="0">
                <a:solidFill>
                  <a:schemeClr val="bg1"/>
                </a:solidFill>
                <a:latin typeface="Courier New" pitchFamily="49" charset="0"/>
                <a:cs typeface="Courier New" pitchFamily="49" charset="0"/>
              </a:rPr>
              <a:t># dd if=/dev/vgdrd/lvtmp of=/dev/vgdrd/lvol4 bs=1024 </a:t>
            </a:r>
            <a:endParaRPr lang="en-US" sz="2000" dirty="0">
              <a:solidFill>
                <a:schemeClr val="bg1"/>
              </a:solidFill>
              <a:latin typeface="Courier New" pitchFamily="49" charset="0"/>
              <a:cs typeface="Courier New" pitchFamily="49" charset="0"/>
            </a:endParaRP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897636"/>
          </a:xfrm>
        </p:spPr>
        <p:txBody>
          <a:bodyPr/>
          <a:lstStyle/>
          <a:p>
            <a:pPr eaLnBrk="1" hangingPunct="1"/>
            <a:r>
              <a:rPr lang="en-US" sz="3200" dirty="0" smtClean="0">
                <a:solidFill>
                  <a:schemeClr val="bg1"/>
                </a:solidFill>
              </a:rPr>
              <a:t>HP-UX Expand Root File System with DRD </a:t>
            </a:r>
            <a:br>
              <a:rPr lang="en-US" sz="3200" dirty="0" smtClean="0">
                <a:solidFill>
                  <a:schemeClr val="bg1"/>
                </a:solidFill>
              </a:rPr>
            </a:br>
            <a:r>
              <a:rPr lang="en-US" sz="3200" dirty="0" smtClean="0">
                <a:solidFill>
                  <a:schemeClr val="bg1"/>
                </a:solidFill>
              </a:rPr>
              <a:t>3 of 3</a:t>
            </a:r>
            <a:endParaRPr lang="en-AU" sz="3200" dirty="0" smtClean="0">
              <a:solidFill>
                <a:schemeClr val="bg1"/>
              </a:solidFill>
            </a:endParaRPr>
          </a:p>
        </p:txBody>
      </p:sp>
      <p:sp>
        <p:nvSpPr>
          <p:cNvPr id="29702" name="Rectangle 3"/>
          <p:cNvSpPr>
            <a:spLocks noGrp="1" noChangeArrowheads="1"/>
          </p:cNvSpPr>
          <p:nvPr>
            <p:ph type="body" idx="1"/>
          </p:nvPr>
        </p:nvSpPr>
        <p:spPr>
          <a:xfrm>
            <a:off x="375666" y="1399033"/>
            <a:ext cx="8451342" cy="3416807"/>
          </a:xfrm>
        </p:spPr>
        <p:txBody>
          <a:bodyPr/>
          <a:lstStyle/>
          <a:p>
            <a:r>
              <a:rPr lang="en-US" sz="2000" dirty="0" smtClean="0">
                <a:solidFill>
                  <a:schemeClr val="bg1"/>
                </a:solidFill>
              </a:rPr>
              <a:t>Check the size change</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vgdisplay -v vgdrd </a:t>
            </a:r>
            <a:br>
              <a:rPr lang="en-US" sz="2000" dirty="0" smtClean="0">
                <a:solidFill>
                  <a:schemeClr val="bg1"/>
                </a:solidFill>
                <a:latin typeface="Courier New" pitchFamily="49" charset="0"/>
                <a:cs typeface="Courier New" pitchFamily="49" charset="0"/>
              </a:rPr>
            </a:br>
            <a:endParaRPr lang="en-US" sz="2000" dirty="0" smtClean="0">
              <a:solidFill>
                <a:schemeClr val="bg1"/>
              </a:solidFill>
              <a:latin typeface="Courier New" pitchFamily="49" charset="0"/>
              <a:cs typeface="Courier New" pitchFamily="49" charset="0"/>
            </a:endParaRPr>
          </a:p>
          <a:p>
            <a:r>
              <a:rPr lang="en-US" sz="2000" dirty="0" smtClean="0">
                <a:solidFill>
                  <a:schemeClr val="bg1"/>
                </a:solidFill>
              </a:rPr>
              <a:t>Remove the DRD volume group</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vgexport vgdrd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Boot from the DRD volume</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/opt/drd/bin/drd activate -x reboot=true </a:t>
            </a:r>
            <a:endParaRPr lang="en-US" sz="2000" dirty="0">
              <a:solidFill>
                <a:schemeClr val="bg1"/>
              </a:solidFill>
              <a:latin typeface="Courier New" pitchFamily="49" charset="0"/>
              <a:cs typeface="Courier New" pitchFamily="49" charset="0"/>
            </a:endParaRP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725959"/>
          </a:xfrm>
        </p:spPr>
        <p:txBody>
          <a:bodyPr/>
          <a:lstStyle/>
          <a:p>
            <a:pPr eaLnBrk="1" hangingPunct="1"/>
            <a:r>
              <a:rPr lang="en-US" sz="3200" dirty="0" smtClean="0">
                <a:solidFill>
                  <a:schemeClr val="bg1"/>
                </a:solidFill>
              </a:rPr>
              <a:t>HP-UX DRD Update-ux with Single Reboot</a:t>
            </a:r>
            <a:endParaRPr lang="en-AU" sz="3200" dirty="0" smtClean="0">
              <a:solidFill>
                <a:schemeClr val="bg1"/>
              </a:solidFill>
            </a:endParaRPr>
          </a:p>
        </p:txBody>
      </p:sp>
      <p:sp>
        <p:nvSpPr>
          <p:cNvPr id="29702" name="Rectangle 3"/>
          <p:cNvSpPr>
            <a:spLocks noGrp="1" noChangeArrowheads="1"/>
          </p:cNvSpPr>
          <p:nvPr>
            <p:ph type="body" idx="1"/>
          </p:nvPr>
        </p:nvSpPr>
        <p:spPr>
          <a:xfrm>
            <a:off x="375665" y="914400"/>
            <a:ext cx="8521199" cy="5548183"/>
          </a:xfrm>
        </p:spPr>
        <p:txBody>
          <a:bodyPr/>
          <a:lstStyle/>
          <a:p>
            <a:r>
              <a:rPr lang="en-US" sz="1700" dirty="0">
                <a:solidFill>
                  <a:schemeClr val="bg1"/>
                </a:solidFill>
              </a:rPr>
              <a:t>C</a:t>
            </a:r>
            <a:r>
              <a:rPr lang="en-US" sz="1700" dirty="0" smtClean="0">
                <a:solidFill>
                  <a:schemeClr val="bg1"/>
                </a:solidFill>
              </a:rPr>
              <a:t>reate </a:t>
            </a:r>
            <a:r>
              <a:rPr lang="en-US" sz="1700" dirty="0">
                <a:solidFill>
                  <a:schemeClr val="bg1"/>
                </a:solidFill>
              </a:rPr>
              <a:t>a clone </a:t>
            </a:r>
            <a:r>
              <a:rPr lang="en-US" sz="1700" dirty="0" smtClean="0">
                <a:solidFill>
                  <a:schemeClr val="bg1"/>
                </a:solidFill>
              </a:rPr>
              <a:t>disk:</a:t>
            </a:r>
            <a:endParaRPr lang="en-US" sz="1700" dirty="0">
              <a:solidFill>
                <a:schemeClr val="bg1"/>
              </a:solidFill>
            </a:endParaRPr>
          </a:p>
          <a:p>
            <a:pPr marL="0" indent="0">
              <a:buNone/>
            </a:pPr>
            <a:r>
              <a:rPr lang="en-US" sz="1700" dirty="0">
                <a:solidFill>
                  <a:schemeClr val="bg1"/>
                </a:solidFill>
              </a:rPr>
              <a:t># </a:t>
            </a:r>
            <a:r>
              <a:rPr lang="en-US" sz="1700" dirty="0">
                <a:solidFill>
                  <a:schemeClr val="bg1"/>
                </a:solidFill>
                <a:latin typeface="Courier New" pitchFamily="49" charset="0"/>
                <a:cs typeface="Courier New" pitchFamily="49" charset="0"/>
              </a:rPr>
              <a:t>drd clone -x overwrite=true -t &lt;</a:t>
            </a:r>
            <a:r>
              <a:rPr lang="en-US" sz="1700" dirty="0" smtClean="0">
                <a:solidFill>
                  <a:schemeClr val="bg1"/>
                </a:solidFill>
                <a:latin typeface="Courier New" pitchFamily="49" charset="0"/>
                <a:cs typeface="Courier New" pitchFamily="49" charset="0"/>
              </a:rPr>
              <a:t>block_DSF_target</a:t>
            </a:r>
            <a:r>
              <a:rPr lang="en-US" sz="1700" dirty="0">
                <a:solidFill>
                  <a:schemeClr val="bg1"/>
                </a:solidFill>
                <a:latin typeface="Courier New" pitchFamily="49" charset="0"/>
                <a:cs typeface="Courier New" pitchFamily="49" charset="0"/>
              </a:rPr>
              <a:t>_</a:t>
            </a:r>
            <a:r>
              <a:rPr lang="en-US" sz="1700" dirty="0" smtClean="0">
                <a:solidFill>
                  <a:schemeClr val="bg1"/>
                </a:solidFill>
                <a:latin typeface="Courier New" pitchFamily="49" charset="0"/>
                <a:cs typeface="Courier New" pitchFamily="49" charset="0"/>
              </a:rPr>
              <a:t>disk</a:t>
            </a:r>
            <a:r>
              <a:rPr lang="en-US" sz="1700" dirty="0">
                <a:solidFill>
                  <a:schemeClr val="bg1"/>
                </a:solidFill>
                <a:latin typeface="Courier New" pitchFamily="49" charset="0"/>
                <a:cs typeface="Courier New" pitchFamily="49" charset="0"/>
              </a:rPr>
              <a:t>&gt;</a:t>
            </a:r>
          </a:p>
          <a:p>
            <a:pPr marL="0" indent="0">
              <a:buNone/>
            </a:pPr>
            <a:r>
              <a:rPr lang="x-none" sz="1700">
                <a:solidFill>
                  <a:schemeClr val="bg1"/>
                </a:solidFill>
              </a:rPr>
              <a:t> </a:t>
            </a:r>
            <a:endParaRPr lang="en-US" sz="1700" dirty="0">
              <a:solidFill>
                <a:schemeClr val="bg1"/>
              </a:solidFill>
            </a:endParaRPr>
          </a:p>
          <a:p>
            <a:r>
              <a:rPr lang="en-US" sz="1700" dirty="0" smtClean="0">
                <a:solidFill>
                  <a:schemeClr val="bg1"/>
                </a:solidFill>
              </a:rPr>
              <a:t>Install </a:t>
            </a:r>
            <a:r>
              <a:rPr lang="en-US" sz="1700" dirty="0">
                <a:solidFill>
                  <a:schemeClr val="bg1"/>
                </a:solidFill>
              </a:rPr>
              <a:t>OE update-ux on the </a:t>
            </a:r>
            <a:r>
              <a:rPr lang="en-US" sz="1700" dirty="0" smtClean="0">
                <a:solidFill>
                  <a:schemeClr val="bg1"/>
                </a:solidFill>
              </a:rPr>
              <a:t>clone:</a:t>
            </a:r>
            <a:endParaRPr lang="en-US" sz="1700" dirty="0">
              <a:solidFill>
                <a:schemeClr val="bg1"/>
              </a:solidFill>
            </a:endParaRPr>
          </a:p>
          <a:p>
            <a:pPr marL="0" indent="0">
              <a:buNone/>
            </a:pPr>
            <a:r>
              <a:rPr lang="en-US" sz="1700" dirty="0">
                <a:solidFill>
                  <a:schemeClr val="bg1"/>
                </a:solidFill>
              </a:rPr>
              <a:t># </a:t>
            </a:r>
            <a:r>
              <a:rPr lang="en-US" sz="1700" dirty="0">
                <a:solidFill>
                  <a:schemeClr val="bg1"/>
                </a:solidFill>
                <a:latin typeface="Courier New" pitchFamily="49" charset="0"/>
                <a:cs typeface="Courier New" pitchFamily="49" charset="0"/>
              </a:rPr>
              <a:t>drd runcmd </a:t>
            </a:r>
            <a:r>
              <a:rPr lang="x-none" sz="1700">
                <a:solidFill>
                  <a:schemeClr val="bg1"/>
                </a:solidFill>
                <a:latin typeface="Courier New" pitchFamily="49" charset="0"/>
                <a:cs typeface="Courier New" pitchFamily="49" charset="0"/>
              </a:rPr>
              <a:t>update-ux -v -s /hp/raj.depot/ HPUX11i-VSE-OE </a:t>
            </a:r>
            <a:r>
              <a:rPr lang="en-AU" sz="1700" dirty="0" smtClean="0">
                <a:solidFill>
                  <a:schemeClr val="bg1"/>
                </a:solidFill>
                <a:latin typeface="Courier New" pitchFamily="49" charset="0"/>
                <a:cs typeface="Courier New" pitchFamily="49" charset="0"/>
              </a:rPr>
              <a:t>\</a:t>
            </a:r>
          </a:p>
          <a:p>
            <a:pPr marL="0" indent="0">
              <a:buNone/>
            </a:pPr>
            <a:r>
              <a:rPr lang="en-AU" sz="1700" dirty="0">
                <a:solidFill>
                  <a:schemeClr val="bg1"/>
                </a:solidFill>
                <a:latin typeface="Courier New" pitchFamily="49" charset="0"/>
                <a:cs typeface="Courier New" pitchFamily="49" charset="0"/>
              </a:rPr>
              <a:t> </a:t>
            </a:r>
            <a:r>
              <a:rPr lang="en-AU" sz="1700" dirty="0" smtClean="0">
                <a:solidFill>
                  <a:schemeClr val="bg1"/>
                </a:solidFill>
                <a:latin typeface="Courier New" pitchFamily="49" charset="0"/>
                <a:cs typeface="Courier New" pitchFamily="49" charset="0"/>
              </a:rPr>
              <a:t> </a:t>
            </a:r>
            <a:r>
              <a:rPr lang="x-none" sz="1700" smtClean="0">
                <a:solidFill>
                  <a:schemeClr val="bg1"/>
                </a:solidFill>
                <a:latin typeface="Courier New" pitchFamily="49" charset="0"/>
                <a:cs typeface="Courier New" pitchFamily="49" charset="0"/>
              </a:rPr>
              <a:t>!</a:t>
            </a:r>
            <a:r>
              <a:rPr lang="x-none" sz="1700">
                <a:solidFill>
                  <a:schemeClr val="bg1"/>
                </a:solidFill>
                <a:latin typeface="Courier New" pitchFamily="49" charset="0"/>
                <a:cs typeface="Courier New" pitchFamily="49" charset="0"/>
              </a:rPr>
              <a:t>Ignite-UX-11-23 !Ignite-UX-11-31 !T1335DC !IGNITE </a:t>
            </a:r>
            <a:r>
              <a:rPr lang="en-AU" sz="1700" dirty="0" smtClean="0">
                <a:solidFill>
                  <a:schemeClr val="bg1"/>
                </a:solidFill>
                <a:latin typeface="Courier New" pitchFamily="49" charset="0"/>
                <a:cs typeface="Courier New" pitchFamily="49" charset="0"/>
              </a:rPr>
              <a:t>\</a:t>
            </a:r>
          </a:p>
          <a:p>
            <a:pPr marL="0" indent="0">
              <a:buNone/>
            </a:pPr>
            <a:r>
              <a:rPr lang="en-AU" sz="1700" dirty="0">
                <a:solidFill>
                  <a:schemeClr val="bg1"/>
                </a:solidFill>
                <a:latin typeface="Courier New" pitchFamily="49" charset="0"/>
                <a:cs typeface="Courier New" pitchFamily="49" charset="0"/>
              </a:rPr>
              <a:t> </a:t>
            </a:r>
            <a:r>
              <a:rPr lang="en-AU" sz="1700" dirty="0" smtClean="0">
                <a:solidFill>
                  <a:schemeClr val="bg1"/>
                </a:solidFill>
                <a:latin typeface="Courier New" pitchFamily="49" charset="0"/>
                <a:cs typeface="Courier New" pitchFamily="49" charset="0"/>
              </a:rPr>
              <a:t> </a:t>
            </a:r>
            <a:r>
              <a:rPr lang="x-none" sz="1700" smtClean="0">
                <a:solidFill>
                  <a:schemeClr val="bg1"/>
                </a:solidFill>
                <a:latin typeface="Courier New" pitchFamily="49" charset="0"/>
                <a:cs typeface="Courier New" pitchFamily="49" charset="0"/>
              </a:rPr>
              <a:t>!</a:t>
            </a:r>
            <a:r>
              <a:rPr lang="x-none" sz="1700">
                <a:solidFill>
                  <a:schemeClr val="bg1"/>
                </a:solidFill>
                <a:latin typeface="Courier New" pitchFamily="49" charset="0"/>
                <a:cs typeface="Courier New" pitchFamily="49" charset="0"/>
              </a:rPr>
              <a:t>Ignite-UX-11-11</a:t>
            </a:r>
            <a:endParaRPr lang="en-US" sz="1700" dirty="0">
              <a:solidFill>
                <a:schemeClr val="bg1"/>
              </a:solidFill>
              <a:latin typeface="Courier New" pitchFamily="49" charset="0"/>
              <a:cs typeface="Courier New" pitchFamily="49" charset="0"/>
            </a:endParaRPr>
          </a:p>
          <a:p>
            <a:pPr marL="0" indent="0">
              <a:buNone/>
            </a:pPr>
            <a:r>
              <a:rPr lang="en-US" sz="1700" dirty="0">
                <a:solidFill>
                  <a:schemeClr val="bg1"/>
                </a:solidFill>
              </a:rPr>
              <a:t> </a:t>
            </a:r>
          </a:p>
          <a:p>
            <a:r>
              <a:rPr lang="en-US" sz="1700" dirty="0" smtClean="0">
                <a:solidFill>
                  <a:schemeClr val="bg1"/>
                </a:solidFill>
              </a:rPr>
              <a:t>Install </a:t>
            </a:r>
            <a:r>
              <a:rPr lang="en-US" sz="1700" dirty="0">
                <a:solidFill>
                  <a:schemeClr val="bg1"/>
                </a:solidFill>
              </a:rPr>
              <a:t>required patches from a depot. Install Patches, HP Products, </a:t>
            </a:r>
            <a:r>
              <a:rPr lang="en-US" sz="1700" dirty="0" smtClean="0">
                <a:solidFill>
                  <a:schemeClr val="bg1"/>
                </a:solidFill>
              </a:rPr>
              <a:t>non-HP </a:t>
            </a:r>
            <a:r>
              <a:rPr lang="en-US" sz="1700" dirty="0">
                <a:solidFill>
                  <a:schemeClr val="bg1"/>
                </a:solidFill>
              </a:rPr>
              <a:t>Products from single </a:t>
            </a:r>
            <a:r>
              <a:rPr lang="en-US" sz="1700" dirty="0" smtClean="0">
                <a:solidFill>
                  <a:schemeClr val="bg1"/>
                </a:solidFill>
              </a:rPr>
              <a:t>depot:</a:t>
            </a:r>
            <a:endParaRPr lang="en-US" sz="1700" dirty="0">
              <a:solidFill>
                <a:schemeClr val="bg1"/>
              </a:solidFill>
            </a:endParaRPr>
          </a:p>
          <a:p>
            <a:pPr marL="0" indent="0">
              <a:buNone/>
            </a:pPr>
            <a:r>
              <a:rPr lang="x-none" sz="1700">
                <a:solidFill>
                  <a:schemeClr val="bg1"/>
                </a:solidFill>
              </a:rPr>
              <a:t># </a:t>
            </a:r>
            <a:r>
              <a:rPr lang="en-US" sz="1700" dirty="0">
                <a:solidFill>
                  <a:schemeClr val="bg1"/>
                </a:solidFill>
                <a:latin typeface="Courier New" pitchFamily="49" charset="0"/>
                <a:cs typeface="Courier New" pitchFamily="49" charset="0"/>
              </a:rPr>
              <a:t>drd runcmd </a:t>
            </a:r>
            <a:r>
              <a:rPr lang="x-none" sz="1700">
                <a:solidFill>
                  <a:schemeClr val="bg1"/>
                </a:solidFill>
                <a:latin typeface="Courier New" pitchFamily="49" charset="0"/>
                <a:cs typeface="Courier New" pitchFamily="49" charset="0"/>
              </a:rPr>
              <a:t>swinstall -x patch_match_target=true -x </a:t>
            </a:r>
            <a:r>
              <a:rPr lang="en-AU" sz="1700" dirty="0" smtClean="0">
                <a:solidFill>
                  <a:schemeClr val="bg1"/>
                </a:solidFill>
                <a:latin typeface="Courier New" pitchFamily="49" charset="0"/>
                <a:cs typeface="Courier New" pitchFamily="49" charset="0"/>
              </a:rPr>
              <a:t>\</a:t>
            </a:r>
          </a:p>
          <a:p>
            <a:pPr marL="0" indent="0">
              <a:buNone/>
            </a:pPr>
            <a:r>
              <a:rPr lang="en-AU" sz="1700" dirty="0">
                <a:solidFill>
                  <a:schemeClr val="bg1"/>
                </a:solidFill>
                <a:latin typeface="Courier New" pitchFamily="49" charset="0"/>
                <a:cs typeface="Courier New" pitchFamily="49" charset="0"/>
              </a:rPr>
              <a:t>  </a:t>
            </a:r>
            <a:r>
              <a:rPr lang="x-none" sz="1700" smtClean="0">
                <a:solidFill>
                  <a:schemeClr val="bg1"/>
                </a:solidFill>
                <a:latin typeface="Courier New" pitchFamily="49" charset="0"/>
                <a:cs typeface="Courier New" pitchFamily="49" charset="0"/>
              </a:rPr>
              <a:t>-s </a:t>
            </a:r>
            <a:r>
              <a:rPr lang="x-none" sz="1700">
                <a:solidFill>
                  <a:schemeClr val="bg1"/>
                </a:solidFill>
                <a:latin typeface="Courier New" pitchFamily="49" charset="0"/>
                <a:cs typeface="Courier New" pitchFamily="49" charset="0"/>
              </a:rPr>
              <a:t>/hp/non-oe.depot \* </a:t>
            </a:r>
            <a:endParaRPr lang="en-US" sz="1700" dirty="0">
              <a:solidFill>
                <a:schemeClr val="bg1"/>
              </a:solidFill>
              <a:latin typeface="Courier New" pitchFamily="49" charset="0"/>
              <a:cs typeface="Courier New" pitchFamily="49" charset="0"/>
            </a:endParaRPr>
          </a:p>
          <a:p>
            <a:pPr marL="0" indent="0">
              <a:buNone/>
            </a:pPr>
            <a:r>
              <a:rPr lang="en-US" sz="1700" dirty="0">
                <a:solidFill>
                  <a:schemeClr val="bg1"/>
                </a:solidFill>
              </a:rPr>
              <a:t> </a:t>
            </a:r>
          </a:p>
          <a:p>
            <a:r>
              <a:rPr lang="en-US" sz="1700" dirty="0" smtClean="0">
                <a:solidFill>
                  <a:schemeClr val="bg1"/>
                </a:solidFill>
              </a:rPr>
              <a:t>Boot </a:t>
            </a:r>
            <a:r>
              <a:rPr lang="en-US" sz="1700" dirty="0">
                <a:solidFill>
                  <a:schemeClr val="bg1"/>
                </a:solidFill>
              </a:rPr>
              <a:t>the clone when </a:t>
            </a:r>
            <a:r>
              <a:rPr lang="en-US" sz="1700" dirty="0" smtClean="0">
                <a:solidFill>
                  <a:schemeClr val="bg1"/>
                </a:solidFill>
              </a:rPr>
              <a:t>ready</a:t>
            </a:r>
          </a:p>
          <a:p>
            <a:pPr marL="0" indent="0">
              <a:buNone/>
            </a:pPr>
            <a:r>
              <a:rPr lang="en-US" sz="1700" dirty="0" smtClean="0">
                <a:solidFill>
                  <a:schemeClr val="bg1"/>
                </a:solidFill>
              </a:rPr>
              <a:t># </a:t>
            </a:r>
            <a:r>
              <a:rPr lang="x-none" sz="1700">
                <a:solidFill>
                  <a:schemeClr val="bg1"/>
                </a:solidFill>
                <a:latin typeface="Courier New" pitchFamily="49" charset="0"/>
                <a:cs typeface="Courier New" pitchFamily="49" charset="0"/>
              </a:rPr>
              <a:t>drd activate -x </a:t>
            </a:r>
            <a:r>
              <a:rPr lang="en-AU" sz="1700" dirty="0" smtClean="0">
                <a:solidFill>
                  <a:schemeClr val="bg1"/>
                </a:solidFill>
                <a:latin typeface="Courier New" pitchFamily="49" charset="0"/>
                <a:cs typeface="Courier New" pitchFamily="49" charset="0"/>
              </a:rPr>
              <a:t>\</a:t>
            </a:r>
          </a:p>
          <a:p>
            <a:pPr marL="0" indent="0">
              <a:buNone/>
            </a:pPr>
            <a:r>
              <a:rPr lang="en-AU" sz="1700" dirty="0">
                <a:solidFill>
                  <a:schemeClr val="bg1"/>
                </a:solidFill>
                <a:latin typeface="Courier New" pitchFamily="49" charset="0"/>
                <a:cs typeface="Courier New" pitchFamily="49" charset="0"/>
              </a:rPr>
              <a:t> </a:t>
            </a:r>
            <a:r>
              <a:rPr lang="en-AU" sz="1700" dirty="0" smtClean="0">
                <a:solidFill>
                  <a:schemeClr val="bg1"/>
                </a:solidFill>
                <a:latin typeface="Courier New" pitchFamily="49" charset="0"/>
                <a:cs typeface="Courier New" pitchFamily="49" charset="0"/>
              </a:rPr>
              <a:t> </a:t>
            </a:r>
            <a:r>
              <a:rPr lang="x-none" sz="1700" smtClean="0">
                <a:solidFill>
                  <a:schemeClr val="bg1"/>
                </a:solidFill>
                <a:latin typeface="Courier New" pitchFamily="49" charset="0"/>
                <a:cs typeface="Courier New" pitchFamily="49" charset="0"/>
              </a:rPr>
              <a:t>alternate_bootdisk</a:t>
            </a:r>
            <a:r>
              <a:rPr lang="x-none" sz="1700">
                <a:solidFill>
                  <a:schemeClr val="bg1"/>
                </a:solidFill>
                <a:latin typeface="Courier New" pitchFamily="49" charset="0"/>
                <a:cs typeface="Courier New" pitchFamily="49" charset="0"/>
              </a:rPr>
              <a:t>=&lt;</a:t>
            </a:r>
            <a:r>
              <a:rPr lang="x-none" sz="1700" smtClean="0">
                <a:solidFill>
                  <a:schemeClr val="bg1"/>
                </a:solidFill>
                <a:latin typeface="Courier New" pitchFamily="49" charset="0"/>
                <a:cs typeface="Courier New" pitchFamily="49" charset="0"/>
              </a:rPr>
              <a:t>block</a:t>
            </a:r>
            <a:r>
              <a:rPr lang="en-AU" sz="1700" dirty="0" smtClean="0">
                <a:solidFill>
                  <a:schemeClr val="bg1"/>
                </a:solidFill>
                <a:latin typeface="Courier New" pitchFamily="49" charset="0"/>
                <a:cs typeface="Courier New" pitchFamily="49" charset="0"/>
              </a:rPr>
              <a:t>_DSF_</a:t>
            </a:r>
            <a:r>
              <a:rPr lang="x-none" sz="1700" smtClean="0">
                <a:solidFill>
                  <a:schemeClr val="bg1"/>
                </a:solidFill>
                <a:latin typeface="Courier New" pitchFamily="49" charset="0"/>
                <a:cs typeface="Courier New" pitchFamily="49" charset="0"/>
              </a:rPr>
              <a:t>current</a:t>
            </a:r>
            <a:r>
              <a:rPr lang="en-AU" sz="1700" dirty="0" smtClean="0">
                <a:solidFill>
                  <a:schemeClr val="bg1"/>
                </a:solidFill>
                <a:latin typeface="Courier New" pitchFamily="49" charset="0"/>
                <a:cs typeface="Courier New" pitchFamily="49" charset="0"/>
              </a:rPr>
              <a:t>_</a:t>
            </a:r>
            <a:r>
              <a:rPr lang="x-none" sz="1700" smtClean="0">
                <a:solidFill>
                  <a:schemeClr val="bg1"/>
                </a:solidFill>
                <a:latin typeface="Courier New" pitchFamily="49" charset="0"/>
                <a:cs typeface="Courier New" pitchFamily="49" charset="0"/>
              </a:rPr>
              <a:t> boot</a:t>
            </a:r>
            <a:r>
              <a:rPr lang="en-AU" sz="1700" dirty="0" smtClean="0">
                <a:solidFill>
                  <a:schemeClr val="bg1"/>
                </a:solidFill>
                <a:latin typeface="Courier New" pitchFamily="49" charset="0"/>
                <a:cs typeface="Courier New" pitchFamily="49" charset="0"/>
              </a:rPr>
              <a:t>_</a:t>
            </a:r>
            <a:r>
              <a:rPr lang="x-none" sz="1700" smtClean="0">
                <a:solidFill>
                  <a:schemeClr val="bg1"/>
                </a:solidFill>
                <a:latin typeface="Courier New" pitchFamily="49" charset="0"/>
                <a:cs typeface="Courier New" pitchFamily="49" charset="0"/>
              </a:rPr>
              <a:t>disk</a:t>
            </a:r>
            <a:r>
              <a:rPr lang="x-none" sz="1700">
                <a:solidFill>
                  <a:schemeClr val="bg1"/>
                </a:solidFill>
                <a:latin typeface="Courier New" pitchFamily="49" charset="0"/>
                <a:cs typeface="Courier New" pitchFamily="49" charset="0"/>
              </a:rPr>
              <a:t>&gt; </a:t>
            </a:r>
            <a:r>
              <a:rPr lang="en-AU" sz="1700" dirty="0" smtClean="0">
                <a:solidFill>
                  <a:schemeClr val="bg1"/>
                </a:solidFill>
                <a:latin typeface="Courier New" pitchFamily="49" charset="0"/>
                <a:cs typeface="Courier New" pitchFamily="49" charset="0"/>
              </a:rPr>
              <a:t>\</a:t>
            </a:r>
          </a:p>
          <a:p>
            <a:pPr marL="0" indent="0">
              <a:buNone/>
            </a:pPr>
            <a:r>
              <a:rPr lang="en-AU" sz="1700" dirty="0">
                <a:solidFill>
                  <a:schemeClr val="bg1"/>
                </a:solidFill>
                <a:latin typeface="Courier New" pitchFamily="49" charset="0"/>
                <a:cs typeface="Courier New" pitchFamily="49" charset="0"/>
              </a:rPr>
              <a:t> </a:t>
            </a:r>
            <a:r>
              <a:rPr lang="en-AU" sz="1700" dirty="0" smtClean="0">
                <a:solidFill>
                  <a:schemeClr val="bg1"/>
                </a:solidFill>
                <a:latin typeface="Courier New" pitchFamily="49" charset="0"/>
                <a:cs typeface="Courier New" pitchFamily="49" charset="0"/>
              </a:rPr>
              <a:t> </a:t>
            </a:r>
            <a:r>
              <a:rPr lang="x-none" sz="1700" smtClean="0">
                <a:solidFill>
                  <a:schemeClr val="bg1"/>
                </a:solidFill>
                <a:latin typeface="Courier New" pitchFamily="49" charset="0"/>
                <a:cs typeface="Courier New" pitchFamily="49" charset="0"/>
              </a:rPr>
              <a:t>-</a:t>
            </a:r>
            <a:r>
              <a:rPr lang="x-none" sz="1700">
                <a:solidFill>
                  <a:schemeClr val="bg1"/>
                </a:solidFill>
                <a:latin typeface="Courier New" pitchFamily="49" charset="0"/>
                <a:cs typeface="Courier New" pitchFamily="49" charset="0"/>
              </a:rPr>
              <a:t>x </a:t>
            </a:r>
            <a:r>
              <a:rPr lang="x-none" sz="1700" smtClean="0">
                <a:solidFill>
                  <a:schemeClr val="bg1"/>
                </a:solidFill>
                <a:latin typeface="Courier New" pitchFamily="49" charset="0"/>
                <a:cs typeface="Courier New" pitchFamily="49" charset="0"/>
              </a:rPr>
              <a:t>reboot=true</a:t>
            </a:r>
            <a:endParaRPr lang="en-US" sz="1700" dirty="0">
              <a:solidFill>
                <a:schemeClr val="bg1"/>
              </a:solidFill>
              <a:latin typeface="Courier New" pitchFamily="49" charset="0"/>
              <a:cs typeface="Courier New" pitchFamily="49" charset="0"/>
            </a:endParaRP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57</a:t>
            </a:fld>
            <a:endParaRPr lang="en-US"/>
          </a:p>
        </p:txBody>
      </p:sp>
    </p:spTree>
    <p:extLst>
      <p:ext uri="{BB962C8B-B14F-4D97-AF65-F5344CB8AC3E}">
        <p14:creationId xmlns:p14="http://schemas.microsoft.com/office/powerpoint/2010/main" val="38848410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725959"/>
          </a:xfrm>
        </p:spPr>
        <p:txBody>
          <a:bodyPr/>
          <a:lstStyle/>
          <a:p>
            <a:pPr eaLnBrk="1" hangingPunct="1"/>
            <a:r>
              <a:rPr lang="en-US" sz="3200" dirty="0" smtClean="0">
                <a:solidFill>
                  <a:schemeClr val="bg1"/>
                </a:solidFill>
              </a:rPr>
              <a:t>HP-UX DRD Debug Session *</a:t>
            </a:r>
            <a:endParaRPr lang="en-AU" sz="3200" dirty="0" smtClean="0">
              <a:solidFill>
                <a:schemeClr val="bg1"/>
              </a:solidFill>
            </a:endParaRPr>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58</a:t>
            </a:fld>
            <a:endParaRPr lang="en-US"/>
          </a:p>
        </p:txBody>
      </p:sp>
      <p:graphicFrame>
        <p:nvGraphicFramePr>
          <p:cNvPr id="2" name="Table 1"/>
          <p:cNvGraphicFramePr>
            <a:graphicFrameLocks noGrp="1"/>
          </p:cNvGraphicFramePr>
          <p:nvPr>
            <p:extLst>
              <p:ext uri="{D42A27DB-BD31-4B8C-83A1-F6EECF244321}">
                <p14:modId xmlns:p14="http://schemas.microsoft.com/office/powerpoint/2010/main" val="2609767848"/>
              </p:ext>
            </p:extLst>
          </p:nvPr>
        </p:nvGraphicFramePr>
        <p:xfrm>
          <a:off x="365760" y="914400"/>
          <a:ext cx="8488680" cy="5943600"/>
        </p:xfrm>
        <a:graphic>
          <a:graphicData uri="http://schemas.openxmlformats.org/drawingml/2006/table">
            <a:tbl>
              <a:tblPr/>
              <a:tblGrid>
                <a:gridCol w="8488680"/>
              </a:tblGrid>
              <a:tr h="5191552">
                <a:tc>
                  <a:txBody>
                    <a:bodyPr/>
                    <a:lstStyle/>
                    <a:p>
                      <a:r>
                        <a:rPr lang="en-US" sz="2000" i="0" dirty="0" smtClean="0">
                          <a:solidFill>
                            <a:schemeClr val="bg1"/>
                          </a:solidFill>
                          <a:effectLst/>
                          <a:latin typeface="+mn-lt"/>
                        </a:rPr>
                        <a:t>Clean </a:t>
                      </a:r>
                      <a:r>
                        <a:rPr lang="en-US" sz="2000" i="0" dirty="0">
                          <a:solidFill>
                            <a:schemeClr val="bg1"/>
                          </a:solidFill>
                          <a:effectLst/>
                          <a:latin typeface="+mn-lt"/>
                        </a:rPr>
                        <a:t>/</a:t>
                      </a:r>
                      <a:r>
                        <a:rPr lang="en-US" sz="2000" i="0" dirty="0" smtClean="0">
                          <a:solidFill>
                            <a:schemeClr val="bg1"/>
                          </a:solidFill>
                          <a:effectLst/>
                          <a:latin typeface="+mn-lt"/>
                        </a:rPr>
                        <a:t>var/opt/drd directory</a:t>
                      </a:r>
                      <a:endParaRPr lang="en-US" sz="2000" i="0" dirty="0">
                        <a:solidFill>
                          <a:schemeClr val="bg1"/>
                        </a:solidFill>
                        <a:effectLst/>
                        <a:latin typeface="+mn-lt"/>
                      </a:endParaRPr>
                    </a:p>
                    <a:p>
                      <a:r>
                        <a:rPr lang="en-US" sz="2000" i="0" dirty="0">
                          <a:solidFill>
                            <a:schemeClr val="bg1"/>
                          </a:solidFill>
                          <a:effectLst/>
                          <a:latin typeface="Courier New" pitchFamily="49" charset="0"/>
                          <a:cs typeface="Courier New" pitchFamily="49" charset="0"/>
                        </a:rPr>
                        <a:t># cd /var/opt/drd</a:t>
                      </a:r>
                      <a:br>
                        <a:rPr lang="en-US" sz="2000" i="0" dirty="0">
                          <a:solidFill>
                            <a:schemeClr val="bg1"/>
                          </a:solidFill>
                          <a:effectLst/>
                          <a:latin typeface="Courier New" pitchFamily="49" charset="0"/>
                          <a:cs typeface="Courier New" pitchFamily="49" charset="0"/>
                        </a:rPr>
                      </a:br>
                      <a:r>
                        <a:rPr lang="en-US" sz="2000" i="0" dirty="0">
                          <a:solidFill>
                            <a:schemeClr val="bg1"/>
                          </a:solidFill>
                          <a:effectLst/>
                          <a:latin typeface="Courier New" pitchFamily="49" charset="0"/>
                          <a:cs typeface="Courier New" pitchFamily="49" charset="0"/>
                        </a:rPr>
                        <a:t># rm -rf tmp/* mapfiles/* drd.log inventory </a:t>
                      </a:r>
                      <a:r>
                        <a:rPr lang="en-US" sz="2000" i="0" dirty="0" smtClean="0">
                          <a:solidFill>
                            <a:schemeClr val="bg1"/>
                          </a:solidFill>
                          <a:effectLst/>
                          <a:latin typeface="Courier New" pitchFamily="49" charset="0"/>
                          <a:cs typeface="Courier New" pitchFamily="49" charset="0"/>
                        </a:rPr>
                        <a:t>\</a:t>
                      </a:r>
                    </a:p>
                    <a:p>
                      <a:r>
                        <a:rPr lang="en-US" sz="2000" i="0" dirty="0" smtClean="0">
                          <a:solidFill>
                            <a:schemeClr val="bg1"/>
                          </a:solidFill>
                          <a:effectLst/>
                          <a:latin typeface="Courier New" pitchFamily="49" charset="0"/>
                          <a:cs typeface="Courier New" pitchFamily="49" charset="0"/>
                        </a:rPr>
                        <a:t>  mnts </a:t>
                      </a:r>
                      <a:r>
                        <a:rPr lang="en-US" sz="2000" i="0" dirty="0">
                          <a:solidFill>
                            <a:schemeClr val="bg1"/>
                          </a:solidFill>
                          <a:effectLst/>
                          <a:latin typeface="Courier New" pitchFamily="49" charset="0"/>
                          <a:cs typeface="Courier New" pitchFamily="49" charset="0"/>
                        </a:rPr>
                        <a:t>registry sync</a:t>
                      </a:r>
                    </a:p>
                    <a:p>
                      <a:endParaRPr lang="en-US" sz="2000" i="0" dirty="0" smtClean="0">
                        <a:solidFill>
                          <a:schemeClr val="bg1"/>
                        </a:solidFill>
                        <a:effectLst/>
                        <a:latin typeface="+mn-lt"/>
                      </a:endParaRPr>
                    </a:p>
                    <a:p>
                      <a:r>
                        <a:rPr lang="en-US" sz="2000" i="0" dirty="0" smtClean="0">
                          <a:solidFill>
                            <a:schemeClr val="bg1"/>
                          </a:solidFill>
                          <a:effectLst/>
                          <a:latin typeface="+mn-lt"/>
                        </a:rPr>
                        <a:t>Run </a:t>
                      </a:r>
                      <a:r>
                        <a:rPr lang="en-US" sz="2000" i="0" dirty="0">
                          <a:solidFill>
                            <a:schemeClr val="bg1"/>
                          </a:solidFill>
                          <a:effectLst/>
                          <a:latin typeface="+mn-lt"/>
                        </a:rPr>
                        <a:t>DRD session with following environment set and duplicate the </a:t>
                      </a:r>
                      <a:r>
                        <a:rPr lang="en-US" sz="2000" i="0" dirty="0" smtClean="0">
                          <a:solidFill>
                            <a:schemeClr val="bg1"/>
                          </a:solidFill>
                          <a:effectLst/>
                          <a:latin typeface="+mn-lt"/>
                        </a:rPr>
                        <a:t>issue</a:t>
                      </a:r>
                      <a:endParaRPr lang="en-US" sz="2000" i="0" dirty="0">
                        <a:solidFill>
                          <a:schemeClr val="bg1"/>
                        </a:solidFill>
                        <a:effectLst/>
                        <a:latin typeface="+mn-lt"/>
                      </a:endParaRPr>
                    </a:p>
                    <a:p>
                      <a:r>
                        <a:rPr lang="en-US" sz="2000" i="0" dirty="0">
                          <a:solidFill>
                            <a:schemeClr val="bg1"/>
                          </a:solidFill>
                          <a:effectLst/>
                          <a:latin typeface="Courier New" pitchFamily="49" charset="0"/>
                          <a:cs typeface="Courier New" pitchFamily="49" charset="0"/>
                        </a:rPr>
                        <a:t># export INST_DEBUG=5</a:t>
                      </a:r>
                      <a:br>
                        <a:rPr lang="en-US" sz="2000" i="0" dirty="0">
                          <a:solidFill>
                            <a:schemeClr val="bg1"/>
                          </a:solidFill>
                          <a:effectLst/>
                          <a:latin typeface="Courier New" pitchFamily="49" charset="0"/>
                          <a:cs typeface="Courier New" pitchFamily="49" charset="0"/>
                        </a:rPr>
                      </a:br>
                      <a:r>
                        <a:rPr lang="en-US" sz="2000" i="0" dirty="0">
                          <a:solidFill>
                            <a:schemeClr val="bg1"/>
                          </a:solidFill>
                          <a:effectLst/>
                          <a:latin typeface="Courier New" pitchFamily="49" charset="0"/>
                          <a:cs typeface="Courier New" pitchFamily="49" charset="0"/>
                        </a:rPr>
                        <a:t># export SMDDEBUG_SMDINIT=9</a:t>
                      </a:r>
                      <a:br>
                        <a:rPr lang="en-US" sz="2000" i="0" dirty="0">
                          <a:solidFill>
                            <a:schemeClr val="bg1"/>
                          </a:solidFill>
                          <a:effectLst/>
                          <a:latin typeface="Courier New" pitchFamily="49" charset="0"/>
                          <a:cs typeface="Courier New" pitchFamily="49" charset="0"/>
                        </a:rPr>
                      </a:br>
                      <a:r>
                        <a:rPr lang="en-US" sz="2000" i="0" dirty="0">
                          <a:solidFill>
                            <a:schemeClr val="bg1"/>
                          </a:solidFill>
                          <a:effectLst/>
                          <a:latin typeface="Courier New" pitchFamily="49" charset="0"/>
                          <a:cs typeface="Courier New" pitchFamily="49" charset="0"/>
                        </a:rPr>
                        <a:t># drd </a:t>
                      </a:r>
                      <a:r>
                        <a:rPr lang="en-US" sz="2000" i="0" dirty="0" smtClean="0">
                          <a:solidFill>
                            <a:schemeClr val="bg1"/>
                          </a:solidFill>
                          <a:effectLst/>
                          <a:latin typeface="Courier New" pitchFamily="49" charset="0"/>
                          <a:cs typeface="Courier New" pitchFamily="49" charset="0"/>
                        </a:rPr>
                        <a:t>… </a:t>
                      </a:r>
                      <a:r>
                        <a:rPr lang="en-US" sz="2000" i="0" dirty="0">
                          <a:solidFill>
                            <a:schemeClr val="bg1"/>
                          </a:solidFill>
                          <a:effectLst/>
                          <a:latin typeface="Courier New" pitchFamily="49" charset="0"/>
                          <a:cs typeface="Courier New" pitchFamily="49" charset="0"/>
                        </a:rPr>
                        <a:t>-x overwrite=true -x verbosity=D </a:t>
                      </a:r>
                      <a:r>
                        <a:rPr lang="en-US" sz="2000" i="0" dirty="0" smtClean="0">
                          <a:solidFill>
                            <a:schemeClr val="bg1"/>
                          </a:solidFill>
                          <a:effectLst/>
                          <a:latin typeface="Courier New" pitchFamily="49" charset="0"/>
                          <a:cs typeface="Courier New" pitchFamily="49" charset="0"/>
                        </a:rPr>
                        <a:t>\</a:t>
                      </a:r>
                    </a:p>
                    <a:p>
                      <a:r>
                        <a:rPr lang="en-US" sz="2000" i="0" dirty="0" smtClean="0">
                          <a:solidFill>
                            <a:schemeClr val="bg1"/>
                          </a:solidFill>
                          <a:effectLst/>
                          <a:latin typeface="Courier New" pitchFamily="49" charset="0"/>
                          <a:cs typeface="Courier New" pitchFamily="49" charset="0"/>
                        </a:rPr>
                        <a:t>  -</a:t>
                      </a:r>
                      <a:r>
                        <a:rPr lang="en-US" sz="2000" i="0" dirty="0">
                          <a:solidFill>
                            <a:schemeClr val="bg1"/>
                          </a:solidFill>
                          <a:effectLst/>
                          <a:latin typeface="Courier New" pitchFamily="49" charset="0"/>
                          <a:cs typeface="Courier New" pitchFamily="49" charset="0"/>
                        </a:rPr>
                        <a:t>x log_verbosity=D</a:t>
                      </a:r>
                    </a:p>
                    <a:p>
                      <a:endParaRPr lang="en-US" sz="2000" i="0" dirty="0" smtClean="0">
                        <a:solidFill>
                          <a:schemeClr val="bg1"/>
                        </a:solidFill>
                        <a:effectLst/>
                        <a:latin typeface="+mn-lt"/>
                      </a:endParaRPr>
                    </a:p>
                    <a:p>
                      <a:r>
                        <a:rPr lang="en-US" sz="2000" i="0" dirty="0" smtClean="0">
                          <a:solidFill>
                            <a:schemeClr val="bg1"/>
                          </a:solidFill>
                          <a:effectLst/>
                          <a:latin typeface="+mn-lt"/>
                        </a:rPr>
                        <a:t>Collect </a:t>
                      </a:r>
                      <a:r>
                        <a:rPr lang="en-US" sz="2000" i="0" dirty="0">
                          <a:solidFill>
                            <a:schemeClr val="bg1"/>
                          </a:solidFill>
                          <a:effectLst/>
                          <a:latin typeface="+mn-lt"/>
                        </a:rPr>
                        <a:t>the archive of /var/opt/drd</a:t>
                      </a:r>
                    </a:p>
                    <a:p>
                      <a:r>
                        <a:rPr lang="en-US" sz="2000" i="0" dirty="0">
                          <a:solidFill>
                            <a:schemeClr val="bg1"/>
                          </a:solidFill>
                          <a:effectLst/>
                          <a:latin typeface="Courier New" pitchFamily="49" charset="0"/>
                          <a:cs typeface="Courier New" pitchFamily="49" charset="0"/>
                        </a:rPr>
                        <a:t># cd /var/opt</a:t>
                      </a:r>
                      <a:br>
                        <a:rPr lang="en-US" sz="2000" i="0" dirty="0">
                          <a:solidFill>
                            <a:schemeClr val="bg1"/>
                          </a:solidFill>
                          <a:effectLst/>
                          <a:latin typeface="Courier New" pitchFamily="49" charset="0"/>
                          <a:cs typeface="Courier New" pitchFamily="49" charset="0"/>
                        </a:rPr>
                      </a:br>
                      <a:r>
                        <a:rPr lang="en-US" sz="2000" i="0" dirty="0">
                          <a:solidFill>
                            <a:schemeClr val="bg1"/>
                          </a:solidFill>
                          <a:effectLst/>
                          <a:latin typeface="Courier New" pitchFamily="49" charset="0"/>
                          <a:cs typeface="Courier New" pitchFamily="49" charset="0"/>
                        </a:rPr>
                        <a:t># tar cvf /var/tmp/drd.tar drd</a:t>
                      </a:r>
                      <a:br>
                        <a:rPr lang="en-US" sz="2000" i="0" dirty="0">
                          <a:solidFill>
                            <a:schemeClr val="bg1"/>
                          </a:solidFill>
                          <a:effectLst/>
                          <a:latin typeface="Courier New" pitchFamily="49" charset="0"/>
                          <a:cs typeface="Courier New" pitchFamily="49" charset="0"/>
                        </a:rPr>
                      </a:br>
                      <a:r>
                        <a:rPr lang="en-US" sz="2000" i="0" dirty="0">
                          <a:solidFill>
                            <a:schemeClr val="bg1"/>
                          </a:solidFill>
                          <a:effectLst/>
                          <a:latin typeface="Courier New" pitchFamily="49" charset="0"/>
                          <a:cs typeface="Courier New" pitchFamily="49" charset="0"/>
                        </a:rPr>
                        <a:t># gzip /</a:t>
                      </a:r>
                      <a:r>
                        <a:rPr lang="en-US" sz="2000" i="0" dirty="0" smtClean="0">
                          <a:solidFill>
                            <a:schemeClr val="bg1"/>
                          </a:solidFill>
                          <a:effectLst/>
                          <a:latin typeface="Courier New" pitchFamily="49" charset="0"/>
                          <a:cs typeface="Courier New" pitchFamily="49" charset="0"/>
                        </a:rPr>
                        <a:t>var/tmp/drd.tar</a:t>
                      </a:r>
                    </a:p>
                    <a:p>
                      <a:endParaRPr lang="en-AU" sz="2000" i="0" dirty="0" smtClean="0">
                        <a:solidFill>
                          <a:schemeClr val="bg1"/>
                        </a:solidFill>
                        <a:effectLst/>
                        <a:latin typeface="Courier New" pitchFamily="49" charset="0"/>
                        <a:cs typeface="Courier New" pitchFamily="49" charset="0"/>
                      </a:endParaRPr>
                    </a:p>
                    <a:p>
                      <a:r>
                        <a:rPr lang="en-US" sz="2000" kern="1200" dirty="0" smtClean="0">
                          <a:solidFill>
                            <a:schemeClr val="bg1"/>
                          </a:solidFill>
                          <a:effectLst/>
                          <a:latin typeface="+mn-lt"/>
                          <a:ea typeface="+mn-ea"/>
                          <a:cs typeface="+mn-cs"/>
                        </a:rPr>
                        <a:t>Make sure to collect the debug log when the problem can be duplicated and obtain the archive of /var/opt/drd when opening an</a:t>
                      </a:r>
                      <a:r>
                        <a:rPr lang="en-US" sz="2000" kern="1200" baseline="0" dirty="0" smtClean="0">
                          <a:solidFill>
                            <a:schemeClr val="bg1"/>
                          </a:solidFill>
                          <a:effectLst/>
                          <a:latin typeface="+mn-lt"/>
                          <a:ea typeface="+mn-ea"/>
                          <a:cs typeface="+mn-cs"/>
                        </a:rPr>
                        <a:t> </a:t>
                      </a:r>
                      <a:r>
                        <a:rPr lang="en-US" sz="2000" kern="1200" dirty="0" smtClean="0">
                          <a:solidFill>
                            <a:schemeClr val="bg1"/>
                          </a:solidFill>
                          <a:effectLst/>
                          <a:latin typeface="+mn-lt"/>
                          <a:ea typeface="+mn-ea"/>
                          <a:cs typeface="+mn-cs"/>
                        </a:rPr>
                        <a:t>L3 case </a:t>
                      </a:r>
                      <a:endParaRPr lang="en-US" sz="2000" i="0" dirty="0">
                        <a:solidFill>
                          <a:schemeClr val="bg1"/>
                        </a:solidFill>
                        <a:effectLst/>
                        <a:latin typeface="Courier New" pitchFamily="49" charset="0"/>
                        <a:cs typeface="Courier New" pitchFamily="49" charset="0"/>
                      </a:endParaRPr>
                    </a:p>
                  </a:txBody>
                  <a:tcPr marL="38100" marR="38100" marT="38100" marB="38100">
                    <a:lnL>
                      <a:noFill/>
                    </a:lnL>
                    <a:lnR>
                      <a:noFill/>
                    </a:lnR>
                    <a:lnT>
                      <a:noFill/>
                    </a:lnT>
                    <a:lnB>
                      <a:noFill/>
                    </a:lnB>
                  </a:tcPr>
                </a:tc>
              </a:tr>
              <a:tr h="362339">
                <a:tc>
                  <a:txBody>
                    <a:bodyPr/>
                    <a:lstStyle/>
                    <a:p>
                      <a:endParaRPr lang="en-US" sz="2000" dirty="0">
                        <a:solidFill>
                          <a:schemeClr val="bg1"/>
                        </a:solidFill>
                        <a:effectLst/>
                        <a:latin typeface="+mn-lt"/>
                      </a:endParaRPr>
                    </a:p>
                  </a:txBody>
                  <a:tcPr marL="38100" marR="38100" marT="38100" marB="38100">
                    <a:lnL>
                      <a:noFill/>
                    </a:lnL>
                    <a:lnR>
                      <a:noFill/>
                    </a:lnR>
                    <a:lnT>
                      <a:noFill/>
                    </a:lnT>
                    <a:lnB>
                      <a:noFill/>
                    </a:lnB>
                  </a:tcPr>
                </a:tc>
              </a:tr>
            </a:tbl>
          </a:graphicData>
        </a:graphic>
      </p:graphicFrame>
    </p:spTree>
    <p:extLst>
      <p:ext uri="{BB962C8B-B14F-4D97-AF65-F5344CB8AC3E}">
        <p14:creationId xmlns:p14="http://schemas.microsoft.com/office/powerpoint/2010/main" val="9647186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59</a:t>
            </a:fld>
            <a:endParaRPr lang="en-US" dirty="0" smtClean="0"/>
          </a:p>
        </p:txBody>
      </p:sp>
      <p:sp>
        <p:nvSpPr>
          <p:cNvPr id="63492" name="Rectangle 2"/>
          <p:cNvSpPr>
            <a:spLocks noGrp="1" noChangeArrowheads="1"/>
          </p:cNvSpPr>
          <p:nvPr>
            <p:ph type="title"/>
          </p:nvPr>
        </p:nvSpPr>
        <p:spPr>
          <a:xfrm>
            <a:off x="428625" y="114300"/>
            <a:ext cx="7629525" cy="1068388"/>
          </a:xfrm>
        </p:spPr>
        <p:txBody>
          <a:bodyPr/>
          <a:lstStyle/>
          <a:p>
            <a:pPr eaLnBrk="1" hangingPunct="1"/>
            <a:r>
              <a:rPr lang="en-US" sz="3200" dirty="0" smtClean="0">
                <a:solidFill>
                  <a:schemeClr val="bg1">
                    <a:lumMod val="95000"/>
                  </a:schemeClr>
                </a:solidFill>
              </a:rPr>
              <a:t>HP-UX DRD Serial Patch Installation</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400050" y="1336675"/>
            <a:ext cx="8743950" cy="5027613"/>
          </a:xfrm>
        </p:spPr>
        <p:txBody>
          <a:bodyPr/>
          <a:lstStyle/>
          <a:p>
            <a:pPr marL="0" indent="0">
              <a:buNone/>
            </a:pPr>
            <a:r>
              <a:rPr lang="en-US" sz="2400" dirty="0">
                <a:solidFill>
                  <a:schemeClr val="bg1"/>
                </a:solidFill>
                <a:latin typeface="Courier New" pitchFamily="49" charset="0"/>
                <a:cs typeface="Courier New" pitchFamily="49" charset="0"/>
              </a:rPr>
              <a:t># swlist –l fileset –a is_drd_safe \</a:t>
            </a:r>
          </a:p>
          <a:p>
            <a:pPr marL="0" indent="0">
              <a:buNone/>
            </a:pPr>
            <a:r>
              <a:rPr lang="en-US" sz="2400" dirty="0">
                <a:solidFill>
                  <a:schemeClr val="bg1"/>
                </a:solidFill>
                <a:latin typeface="Courier New" pitchFamily="49" charset="0"/>
                <a:cs typeface="Courier New" pitchFamily="49" charset="0"/>
              </a:rPr>
              <a:t>  &lt;</a:t>
            </a:r>
            <a:r>
              <a:rPr lang="en-US" sz="2400" dirty="0" err="1">
                <a:solidFill>
                  <a:schemeClr val="bg1"/>
                </a:solidFill>
                <a:latin typeface="Courier New" pitchFamily="49" charset="0"/>
                <a:cs typeface="Courier New" pitchFamily="49" charset="0"/>
              </a:rPr>
              <a:t>product_name|patch</a:t>
            </a:r>
            <a:r>
              <a:rPr lang="en-US" sz="2400" dirty="0">
                <a:solidFill>
                  <a:schemeClr val="bg1"/>
                </a:solidFill>
                <a:latin typeface="Courier New" pitchFamily="49" charset="0"/>
                <a:cs typeface="Courier New" pitchFamily="49" charset="0"/>
              </a:rPr>
              <a:t>&gt;</a:t>
            </a:r>
          </a:p>
          <a:p>
            <a:pPr>
              <a:buFontTx/>
              <a:buNone/>
            </a:pPr>
            <a:endParaRPr lang="en-US" sz="2400" dirty="0">
              <a:solidFill>
                <a:schemeClr val="bg1">
                  <a:lumMod val="95000"/>
                </a:schemeClr>
              </a:solidFill>
              <a:latin typeface="Courier New" pitchFamily="49" charset="0"/>
              <a:cs typeface="Courier New" pitchFamily="49" charset="0"/>
            </a:endParaRPr>
          </a:p>
          <a:p>
            <a:pPr>
              <a:buFontTx/>
              <a:buNone/>
            </a:pPr>
            <a:r>
              <a:rPr lang="en-US" sz="2400" dirty="0" smtClean="0">
                <a:solidFill>
                  <a:schemeClr val="bg1">
                    <a:lumMod val="95000"/>
                  </a:schemeClr>
                </a:solidFill>
                <a:latin typeface="Courier New" pitchFamily="49" charset="0"/>
                <a:cs typeface="Courier New" pitchFamily="49" charset="0"/>
              </a:rPr>
              <a:t># swcopy -s /tmp/PHCO_38159.depot \* @ /var/opt/mx/depot11/PHCO_38159.dir</a:t>
            </a:r>
          </a:p>
          <a:p>
            <a:pPr>
              <a:buFontTx/>
              <a:buNone/>
            </a:pPr>
            <a:endParaRPr lang="en-US" sz="2400" dirty="0" smtClean="0">
              <a:solidFill>
                <a:schemeClr val="bg1">
                  <a:lumMod val="95000"/>
                </a:schemeClr>
              </a:solidFill>
              <a:latin typeface="Courier New" pitchFamily="49" charset="0"/>
              <a:cs typeface="Courier New" pitchFamily="49" charset="0"/>
            </a:endParaRPr>
          </a:p>
          <a:p>
            <a:pPr>
              <a:buFontTx/>
              <a:buNone/>
            </a:pPr>
            <a:r>
              <a:rPr lang="en-US" sz="2400" dirty="0" smtClean="0">
                <a:solidFill>
                  <a:schemeClr val="bg1">
                    <a:lumMod val="95000"/>
                  </a:schemeClr>
                </a:solidFill>
                <a:latin typeface="Courier New" pitchFamily="49" charset="0"/>
                <a:cs typeface="Courier New" pitchFamily="49" charset="0"/>
              </a:rPr>
              <a:t># drd runcmd swinstall -s \ /var/opt/mx/depot11/PHCO_38159.dir PHCO_38159</a:t>
            </a:r>
            <a:r>
              <a:rPr lang="en-US" sz="2400" b="1" dirty="0" smtClean="0">
                <a:solidFill>
                  <a:schemeClr val="bg1">
                    <a:lumMod val="95000"/>
                  </a:schemeClr>
                </a:solidFill>
                <a:latin typeface="Courier New" pitchFamily="49" charset="0"/>
                <a:cs typeface="Courier New" pitchFamily="49" charset="0"/>
              </a:rPr>
              <a:t/>
            </a:r>
            <a:br>
              <a:rPr lang="en-US" sz="2400" b="1" dirty="0" smtClean="0">
                <a:solidFill>
                  <a:schemeClr val="bg1">
                    <a:lumMod val="95000"/>
                  </a:schemeClr>
                </a:solidFill>
                <a:latin typeface="Courier New" pitchFamily="49" charset="0"/>
                <a:cs typeface="Courier New" pitchFamily="49" charset="0"/>
              </a:rPr>
            </a:br>
            <a:endParaRPr lang="en-US" sz="2400" dirty="0" smtClean="0">
              <a:solidFill>
                <a:schemeClr val="bg1">
                  <a:lumMod val="95000"/>
                </a:schemeClr>
              </a:solidFill>
              <a:latin typeface="Courier New" pitchFamily="49" charset="0"/>
              <a:cs typeface="Courier New" pitchFamily="49" charset="0"/>
            </a:endParaRPr>
          </a:p>
        </p:txBody>
      </p:sp>
    </p:spTree>
    <p:extLst>
      <p:ext uri="{BB962C8B-B14F-4D97-AF65-F5344CB8AC3E}">
        <p14:creationId xmlns:p14="http://schemas.microsoft.com/office/powerpoint/2010/main" val="28339845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60</a:t>
            </a:fld>
            <a:endParaRPr lang="en-US" dirty="0" smtClean="0"/>
          </a:p>
        </p:txBody>
      </p:sp>
      <p:sp>
        <p:nvSpPr>
          <p:cNvPr id="63492" name="Rectangle 2"/>
          <p:cNvSpPr>
            <a:spLocks noGrp="1" noChangeArrowheads="1"/>
          </p:cNvSpPr>
          <p:nvPr>
            <p:ph type="title"/>
          </p:nvPr>
        </p:nvSpPr>
        <p:spPr>
          <a:xfrm>
            <a:off x="428625" y="114301"/>
            <a:ext cx="7905478" cy="865414"/>
          </a:xfrm>
        </p:spPr>
        <p:txBody>
          <a:bodyPr/>
          <a:lstStyle/>
          <a:p>
            <a:pPr eaLnBrk="1" hangingPunct="1"/>
            <a:r>
              <a:rPr lang="en-US" sz="3200" dirty="0" smtClean="0">
                <a:solidFill>
                  <a:schemeClr val="bg1">
                    <a:lumMod val="95000"/>
                  </a:schemeClr>
                </a:solidFill>
              </a:rPr>
              <a:t>HP-UX DRD with SWA 1 of 3</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308610" y="1179921"/>
            <a:ext cx="8743950" cy="5221288"/>
          </a:xfrm>
        </p:spPr>
        <p:txBody>
          <a:bodyPr/>
          <a:lstStyle/>
          <a:p>
            <a:r>
              <a:rPr lang="en-US" sz="2200" dirty="0" smtClean="0">
                <a:solidFill>
                  <a:schemeClr val="bg1">
                    <a:lumMod val="95000"/>
                  </a:schemeClr>
                </a:solidFill>
              </a:rPr>
              <a:t>Use drd status to view the clone:</a:t>
            </a:r>
          </a:p>
          <a:p>
            <a:pPr>
              <a:buNone/>
            </a:pPr>
            <a:r>
              <a:rPr lang="en-US" sz="2200" dirty="0" smtClean="0">
                <a:solidFill>
                  <a:schemeClr val="bg1">
                    <a:lumMod val="95000"/>
                  </a:schemeClr>
                </a:solidFill>
                <a:latin typeface="Courier New" pitchFamily="49" charset="0"/>
                <a:cs typeface="Courier New" pitchFamily="49" charset="0"/>
              </a:rPr>
              <a:t># drd status</a:t>
            </a:r>
          </a:p>
          <a:p>
            <a:pPr>
              <a:buNone/>
            </a:pPr>
            <a:endParaRPr lang="en-US" sz="2200" dirty="0" smtClean="0">
              <a:solidFill>
                <a:schemeClr val="bg1">
                  <a:lumMod val="95000"/>
                </a:schemeClr>
              </a:solidFill>
              <a:latin typeface="Courier New" pitchFamily="49" charset="0"/>
              <a:cs typeface="Courier New" pitchFamily="49" charset="0"/>
            </a:endParaRPr>
          </a:p>
          <a:p>
            <a:r>
              <a:rPr lang="en-US" sz="2200" dirty="0" smtClean="0">
                <a:solidFill>
                  <a:schemeClr val="bg1">
                    <a:lumMod val="95000"/>
                  </a:schemeClr>
                </a:solidFill>
              </a:rPr>
              <a:t>Determine what patches are needed:</a:t>
            </a:r>
          </a:p>
          <a:p>
            <a:r>
              <a:rPr lang="en-US" sz="2200" dirty="0" smtClean="0">
                <a:solidFill>
                  <a:schemeClr val="bg1">
                    <a:lumMod val="95000"/>
                  </a:schemeClr>
                </a:solidFill>
              </a:rPr>
              <a:t>        a. Mount the clone:</a:t>
            </a:r>
          </a:p>
          <a:p>
            <a:pPr>
              <a:buNone/>
            </a:pPr>
            <a:r>
              <a:rPr lang="en-US" sz="2200" dirty="0" smtClean="0">
                <a:solidFill>
                  <a:schemeClr val="bg1">
                    <a:lumMod val="95000"/>
                  </a:schemeClr>
                </a:solidFill>
                <a:latin typeface="Courier New" pitchFamily="49" charset="0"/>
                <a:cs typeface="Courier New" pitchFamily="49" charset="0"/>
              </a:rPr>
              <a:t># drd mount</a:t>
            </a:r>
          </a:p>
          <a:p>
            <a:r>
              <a:rPr lang="en-US" sz="2200" dirty="0" smtClean="0">
                <a:solidFill>
                  <a:schemeClr val="bg1">
                    <a:lumMod val="95000"/>
                  </a:schemeClr>
                </a:solidFill>
              </a:rPr>
              <a:t>        b. Create an SWA report:</a:t>
            </a:r>
          </a:p>
          <a:p>
            <a:pPr>
              <a:buNone/>
            </a:pPr>
            <a:r>
              <a:rPr lang="en-US" sz="2200" dirty="0" smtClean="0">
                <a:solidFill>
                  <a:schemeClr val="bg1">
                    <a:lumMod val="95000"/>
                  </a:schemeClr>
                </a:solidFill>
                <a:latin typeface="Courier New" pitchFamily="49" charset="0"/>
                <a:cs typeface="Courier New" pitchFamily="49" charset="0"/>
              </a:rPr>
              <a:t># swa report -s /var/opt/drd/mnts/sysimage001</a:t>
            </a:r>
          </a:p>
          <a:p>
            <a:pPr>
              <a:buNone/>
            </a:pPr>
            <a:endParaRPr lang="en-US" sz="2200" dirty="0" smtClean="0">
              <a:solidFill>
                <a:schemeClr val="bg1">
                  <a:lumMod val="95000"/>
                </a:schemeClr>
              </a:solidFill>
              <a:latin typeface="Courier New" pitchFamily="49" charset="0"/>
              <a:cs typeface="Courier New" pitchFamily="49" charset="0"/>
            </a:endParaRPr>
          </a:p>
        </p:txBody>
      </p:sp>
    </p:spTree>
    <p:extLst>
      <p:ext uri="{BB962C8B-B14F-4D97-AF65-F5344CB8AC3E}">
        <p14:creationId xmlns:p14="http://schemas.microsoft.com/office/powerpoint/2010/main" val="3384514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61</a:t>
            </a:fld>
            <a:endParaRPr lang="en-US" dirty="0" smtClean="0"/>
          </a:p>
        </p:txBody>
      </p:sp>
      <p:sp>
        <p:nvSpPr>
          <p:cNvPr id="63492" name="Rectangle 2"/>
          <p:cNvSpPr>
            <a:spLocks noGrp="1" noChangeArrowheads="1"/>
          </p:cNvSpPr>
          <p:nvPr>
            <p:ph type="title"/>
          </p:nvPr>
        </p:nvSpPr>
        <p:spPr>
          <a:xfrm>
            <a:off x="428625" y="114301"/>
            <a:ext cx="7905478" cy="865414"/>
          </a:xfrm>
        </p:spPr>
        <p:txBody>
          <a:bodyPr/>
          <a:lstStyle/>
          <a:p>
            <a:pPr eaLnBrk="1" hangingPunct="1"/>
            <a:r>
              <a:rPr lang="en-US" sz="3200" dirty="0" smtClean="0">
                <a:solidFill>
                  <a:schemeClr val="bg1">
                    <a:lumMod val="95000"/>
                  </a:schemeClr>
                </a:solidFill>
              </a:rPr>
              <a:t>HP-UX DRD with SWA </a:t>
            </a:r>
            <a:r>
              <a:rPr lang="en-US" sz="3200" dirty="0">
                <a:solidFill>
                  <a:schemeClr val="bg1">
                    <a:lumMod val="95000"/>
                  </a:schemeClr>
                </a:solidFill>
              </a:rPr>
              <a:t>2</a:t>
            </a:r>
            <a:r>
              <a:rPr lang="en-US" sz="3200" dirty="0" smtClean="0">
                <a:solidFill>
                  <a:schemeClr val="bg1">
                    <a:lumMod val="95000"/>
                  </a:schemeClr>
                </a:solidFill>
              </a:rPr>
              <a:t> of 3</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308610" y="1179921"/>
            <a:ext cx="8743950" cy="5221288"/>
          </a:xfrm>
        </p:spPr>
        <p:txBody>
          <a:bodyPr/>
          <a:lstStyle/>
          <a:p>
            <a:r>
              <a:rPr lang="en-US" sz="2200" dirty="0" smtClean="0">
                <a:solidFill>
                  <a:schemeClr val="bg1">
                    <a:lumMod val="95000"/>
                  </a:schemeClr>
                </a:solidFill>
              </a:rPr>
              <a:t>Download the patches identified by SWA into a depot:</a:t>
            </a:r>
          </a:p>
          <a:p>
            <a:pPr>
              <a:buNone/>
            </a:pPr>
            <a:r>
              <a:rPr lang="en-US" sz="2200" dirty="0" smtClean="0">
                <a:solidFill>
                  <a:schemeClr val="bg1">
                    <a:lumMod val="95000"/>
                  </a:schemeClr>
                </a:solidFill>
                <a:latin typeface="Courier New" pitchFamily="49" charset="0"/>
                <a:cs typeface="Courier New" pitchFamily="49" charset="0"/>
              </a:rPr>
              <a:t># </a:t>
            </a:r>
            <a:r>
              <a:rPr lang="en-US" sz="2200" dirty="0" err="1" smtClean="0">
                <a:solidFill>
                  <a:schemeClr val="bg1">
                    <a:lumMod val="95000"/>
                  </a:schemeClr>
                </a:solidFill>
                <a:latin typeface="Courier New" pitchFamily="49" charset="0"/>
                <a:cs typeface="Courier New" pitchFamily="49" charset="0"/>
              </a:rPr>
              <a:t>swa</a:t>
            </a:r>
            <a:r>
              <a:rPr lang="en-US" sz="2200" dirty="0" smtClean="0">
                <a:solidFill>
                  <a:schemeClr val="bg1">
                    <a:lumMod val="95000"/>
                  </a:schemeClr>
                </a:solidFill>
                <a:latin typeface="Courier New" pitchFamily="49" charset="0"/>
                <a:cs typeface="Courier New" pitchFamily="49" charset="0"/>
              </a:rPr>
              <a:t> get -t /var/depots/</a:t>
            </a:r>
            <a:r>
              <a:rPr lang="en-US" sz="2200" dirty="0" err="1" smtClean="0">
                <a:solidFill>
                  <a:schemeClr val="bg1">
                    <a:lumMod val="95000"/>
                  </a:schemeClr>
                </a:solidFill>
                <a:latin typeface="Courier New" pitchFamily="49" charset="0"/>
                <a:cs typeface="Courier New" pitchFamily="49" charset="0"/>
              </a:rPr>
              <a:t>myswa</a:t>
            </a:r>
            <a:endParaRPr lang="en-US" sz="2200" dirty="0" smtClean="0">
              <a:solidFill>
                <a:schemeClr val="bg1">
                  <a:lumMod val="95000"/>
                </a:schemeClr>
              </a:solidFill>
              <a:latin typeface="Courier New" pitchFamily="49" charset="0"/>
              <a:cs typeface="Courier New" pitchFamily="49" charset="0"/>
            </a:endParaRPr>
          </a:p>
          <a:p>
            <a:pPr>
              <a:buNone/>
            </a:pPr>
            <a:endParaRPr lang="en-US" sz="2200" dirty="0" smtClean="0">
              <a:solidFill>
                <a:schemeClr val="bg1">
                  <a:lumMod val="95000"/>
                </a:schemeClr>
              </a:solidFill>
              <a:latin typeface="Courier New" pitchFamily="49" charset="0"/>
              <a:cs typeface="Courier New" pitchFamily="49" charset="0"/>
            </a:endParaRPr>
          </a:p>
          <a:p>
            <a:pPr>
              <a:buNone/>
            </a:pPr>
            <a:r>
              <a:rPr lang="en-US" sz="2200" dirty="0" smtClean="0">
                <a:solidFill>
                  <a:schemeClr val="bg1">
                    <a:lumMod val="95000"/>
                  </a:schemeClr>
                </a:solidFill>
              </a:rPr>
              <a:t>   Patch installation might require special attention. Review</a:t>
            </a:r>
          </a:p>
          <a:p>
            <a:pPr>
              <a:buNone/>
            </a:pPr>
            <a:r>
              <a:rPr lang="en-US" sz="2200" dirty="0" smtClean="0">
                <a:solidFill>
                  <a:schemeClr val="bg1">
                    <a:lumMod val="95000"/>
                  </a:schemeClr>
                </a:solidFill>
              </a:rPr>
              <a:t>   any special installation instructions documented in</a:t>
            </a:r>
          </a:p>
          <a:p>
            <a:pPr>
              <a:buNone/>
            </a:pPr>
            <a:r>
              <a:rPr lang="en-US" sz="2200" dirty="0" smtClean="0">
                <a:solidFill>
                  <a:schemeClr val="bg1">
                    <a:lumMod val="95000"/>
                  </a:schemeClr>
                </a:solidFill>
              </a:rPr>
              <a:t>   /var/depots/</a:t>
            </a:r>
            <a:r>
              <a:rPr lang="en-US" sz="2200" dirty="0" err="1" smtClean="0">
                <a:solidFill>
                  <a:schemeClr val="bg1">
                    <a:lumMod val="95000"/>
                  </a:schemeClr>
                </a:solidFill>
              </a:rPr>
              <a:t>myswa</a:t>
            </a:r>
            <a:r>
              <a:rPr lang="en-US" sz="2200" dirty="0" smtClean="0">
                <a:solidFill>
                  <a:schemeClr val="bg1">
                    <a:lumMod val="95000"/>
                  </a:schemeClr>
                </a:solidFill>
              </a:rPr>
              <a:t>/readBeforeInstall.txt.</a:t>
            </a:r>
          </a:p>
        </p:txBody>
      </p:sp>
    </p:spTree>
    <p:extLst>
      <p:ext uri="{BB962C8B-B14F-4D97-AF65-F5344CB8AC3E}">
        <p14:creationId xmlns:p14="http://schemas.microsoft.com/office/powerpoint/2010/main" val="33464329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62</a:t>
            </a:fld>
            <a:endParaRPr lang="en-US" dirty="0" smtClean="0"/>
          </a:p>
        </p:txBody>
      </p:sp>
      <p:sp>
        <p:nvSpPr>
          <p:cNvPr id="63492" name="Rectangle 2"/>
          <p:cNvSpPr>
            <a:spLocks noGrp="1" noChangeArrowheads="1"/>
          </p:cNvSpPr>
          <p:nvPr>
            <p:ph type="title"/>
          </p:nvPr>
        </p:nvSpPr>
        <p:spPr>
          <a:xfrm>
            <a:off x="428625" y="114300"/>
            <a:ext cx="7629525" cy="1068388"/>
          </a:xfrm>
        </p:spPr>
        <p:txBody>
          <a:bodyPr/>
          <a:lstStyle/>
          <a:p>
            <a:pPr eaLnBrk="1" hangingPunct="1"/>
            <a:r>
              <a:rPr lang="en-US" sz="3200" dirty="0" smtClean="0">
                <a:solidFill>
                  <a:schemeClr val="bg1">
                    <a:lumMod val="95000"/>
                  </a:schemeClr>
                </a:solidFill>
              </a:rPr>
              <a:t>HP-UX DRD with SWA </a:t>
            </a:r>
            <a:r>
              <a:rPr lang="en-US" sz="3200" dirty="0">
                <a:solidFill>
                  <a:schemeClr val="bg1">
                    <a:lumMod val="95000"/>
                  </a:schemeClr>
                </a:solidFill>
              </a:rPr>
              <a:t>3</a:t>
            </a:r>
            <a:r>
              <a:rPr lang="en-US" sz="3200" dirty="0" smtClean="0">
                <a:solidFill>
                  <a:schemeClr val="bg1">
                    <a:lumMod val="95000"/>
                  </a:schemeClr>
                </a:solidFill>
              </a:rPr>
              <a:t> of 3</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400050" y="1336675"/>
            <a:ext cx="8743950" cy="5155565"/>
          </a:xfrm>
        </p:spPr>
        <p:txBody>
          <a:bodyPr/>
          <a:lstStyle/>
          <a:p>
            <a:r>
              <a:rPr lang="en-US" sz="2200" dirty="0" smtClean="0">
                <a:solidFill>
                  <a:schemeClr val="bg1">
                    <a:lumMod val="95000"/>
                  </a:schemeClr>
                </a:solidFill>
              </a:rPr>
              <a:t>Install everything in the 1131swa depot:</a:t>
            </a:r>
          </a:p>
          <a:p>
            <a:pPr>
              <a:buNone/>
            </a:pPr>
            <a:r>
              <a:rPr lang="en-US" sz="2200" dirty="0" smtClean="0">
                <a:solidFill>
                  <a:schemeClr val="bg1">
                    <a:lumMod val="95000"/>
                  </a:schemeClr>
                </a:solidFill>
                <a:latin typeface="Courier New" pitchFamily="49" charset="0"/>
                <a:cs typeface="Courier New" pitchFamily="49" charset="0"/>
              </a:rPr>
              <a:t># drd runcmd swinstall \</a:t>
            </a:r>
          </a:p>
          <a:p>
            <a:pPr>
              <a:buNone/>
            </a:pPr>
            <a:r>
              <a:rPr lang="en-US" sz="2200" dirty="0" smtClean="0">
                <a:solidFill>
                  <a:schemeClr val="bg1">
                    <a:lumMod val="95000"/>
                  </a:schemeClr>
                </a:solidFill>
                <a:latin typeface="Courier New" pitchFamily="49" charset="0"/>
                <a:cs typeface="Courier New" pitchFamily="49" charset="0"/>
              </a:rPr>
              <a:t>-s /var/depots/1131swa -x </a:t>
            </a:r>
            <a:r>
              <a:rPr lang="en-US" sz="2200" dirty="0" err="1" smtClean="0">
                <a:solidFill>
                  <a:schemeClr val="bg1">
                    <a:lumMod val="95000"/>
                  </a:schemeClr>
                </a:solidFill>
                <a:latin typeface="Courier New" pitchFamily="49" charset="0"/>
                <a:cs typeface="Courier New" pitchFamily="49" charset="0"/>
              </a:rPr>
              <a:t>patch_match_target</a:t>
            </a:r>
            <a:r>
              <a:rPr lang="en-US" sz="2200" dirty="0" smtClean="0">
                <a:solidFill>
                  <a:schemeClr val="bg1">
                    <a:lumMod val="95000"/>
                  </a:schemeClr>
                </a:solidFill>
                <a:latin typeface="Courier New" pitchFamily="49" charset="0"/>
                <a:cs typeface="Courier New" pitchFamily="49" charset="0"/>
              </a:rPr>
              <a:t>=true</a:t>
            </a:r>
          </a:p>
          <a:p>
            <a:pPr>
              <a:buNone/>
            </a:pPr>
            <a:endParaRPr lang="en-US" sz="2200" dirty="0" smtClean="0">
              <a:solidFill>
                <a:schemeClr val="bg1">
                  <a:lumMod val="95000"/>
                </a:schemeClr>
              </a:solidFill>
              <a:latin typeface="Courier New" pitchFamily="49" charset="0"/>
              <a:cs typeface="Courier New" pitchFamily="49" charset="0"/>
            </a:endParaRPr>
          </a:p>
          <a:p>
            <a:r>
              <a:rPr lang="en-US" sz="2200" dirty="0" smtClean="0">
                <a:solidFill>
                  <a:schemeClr val="bg1">
                    <a:lumMod val="95000"/>
                  </a:schemeClr>
                </a:solidFill>
              </a:rPr>
              <a:t>Ensure the patches are installed:</a:t>
            </a:r>
          </a:p>
          <a:p>
            <a:pPr>
              <a:buNone/>
            </a:pPr>
            <a:r>
              <a:rPr lang="en-US" sz="2200" dirty="0" smtClean="0">
                <a:solidFill>
                  <a:schemeClr val="bg1">
                    <a:lumMod val="95000"/>
                  </a:schemeClr>
                </a:solidFill>
                <a:latin typeface="Courier New" pitchFamily="49" charset="0"/>
                <a:cs typeface="Courier New" pitchFamily="49" charset="0"/>
              </a:rPr>
              <a:t># drd runcmd view /var/adm/</a:t>
            </a:r>
            <a:r>
              <a:rPr lang="en-US" sz="2200" dirty="0" err="1" smtClean="0">
                <a:solidFill>
                  <a:schemeClr val="bg1">
                    <a:lumMod val="95000"/>
                  </a:schemeClr>
                </a:solidFill>
                <a:latin typeface="Courier New" pitchFamily="49" charset="0"/>
                <a:cs typeface="Courier New" pitchFamily="49" charset="0"/>
              </a:rPr>
              <a:t>sw</a:t>
            </a:r>
            <a:r>
              <a:rPr lang="en-US" sz="2200" dirty="0" smtClean="0">
                <a:solidFill>
                  <a:schemeClr val="bg1">
                    <a:lumMod val="95000"/>
                  </a:schemeClr>
                </a:solidFill>
                <a:latin typeface="Courier New" pitchFamily="49" charset="0"/>
                <a:cs typeface="Courier New" pitchFamily="49" charset="0"/>
              </a:rPr>
              <a:t>/swagent.log</a:t>
            </a:r>
          </a:p>
          <a:p>
            <a:pPr>
              <a:buNone/>
            </a:pPr>
            <a:endParaRPr lang="en-US" sz="2200" dirty="0" smtClean="0">
              <a:solidFill>
                <a:schemeClr val="bg1">
                  <a:lumMod val="95000"/>
                </a:schemeClr>
              </a:solidFill>
              <a:latin typeface="Courier New" pitchFamily="49" charset="0"/>
              <a:cs typeface="Courier New" pitchFamily="49" charset="0"/>
            </a:endParaRPr>
          </a:p>
          <a:p>
            <a:r>
              <a:rPr lang="en-US" sz="2200" dirty="0" smtClean="0">
                <a:solidFill>
                  <a:schemeClr val="bg1">
                    <a:lumMod val="95000"/>
                  </a:schemeClr>
                </a:solidFill>
              </a:rPr>
              <a:t>Unmount the clone:</a:t>
            </a:r>
          </a:p>
          <a:p>
            <a:pPr>
              <a:buNone/>
            </a:pPr>
            <a:r>
              <a:rPr lang="en-US" sz="2200" dirty="0" smtClean="0">
                <a:solidFill>
                  <a:schemeClr val="bg1">
                    <a:lumMod val="95000"/>
                  </a:schemeClr>
                </a:solidFill>
                <a:latin typeface="Courier New" pitchFamily="49" charset="0"/>
                <a:cs typeface="Courier New" pitchFamily="49" charset="0"/>
              </a:rPr>
              <a:t># drd umount</a:t>
            </a:r>
          </a:p>
          <a:p>
            <a:pPr>
              <a:buNone/>
            </a:pPr>
            <a:endParaRPr lang="en-US" sz="2200" dirty="0" smtClean="0">
              <a:solidFill>
                <a:schemeClr val="bg1">
                  <a:lumMod val="95000"/>
                </a:schemeClr>
              </a:solidFill>
              <a:latin typeface="Courier New" pitchFamily="49" charset="0"/>
              <a:cs typeface="Courier New" pitchFamily="49" charset="0"/>
            </a:endParaRPr>
          </a:p>
          <a:p>
            <a:r>
              <a:rPr lang="en-US" sz="2200" dirty="0" smtClean="0">
                <a:solidFill>
                  <a:schemeClr val="bg1">
                    <a:lumMod val="95000"/>
                  </a:schemeClr>
                </a:solidFill>
              </a:rPr>
              <a:t>Activate and boot the clone:</a:t>
            </a:r>
          </a:p>
          <a:p>
            <a:pPr>
              <a:buNone/>
            </a:pPr>
            <a:r>
              <a:rPr lang="en-US" sz="2200" dirty="0" smtClean="0">
                <a:solidFill>
                  <a:schemeClr val="bg1">
                    <a:lumMod val="95000"/>
                  </a:schemeClr>
                </a:solidFill>
                <a:latin typeface="Courier New" pitchFamily="49" charset="0"/>
                <a:cs typeface="Courier New" pitchFamily="49" charset="0"/>
              </a:rPr>
              <a:t># drd activate -x reboot=true</a:t>
            </a:r>
            <a:endParaRPr lang="en-US" sz="2200" dirty="0">
              <a:solidFill>
                <a:schemeClr val="bg1">
                  <a:lumMod val="95000"/>
                </a:schemeClr>
              </a:solidFill>
              <a:latin typeface="Courier New" pitchFamily="49" charset="0"/>
              <a:cs typeface="Courier New" pitchFamily="49" charset="0"/>
            </a:endParaRPr>
          </a:p>
        </p:txBody>
      </p:sp>
    </p:spTree>
    <p:extLst>
      <p:ext uri="{BB962C8B-B14F-4D97-AF65-F5344CB8AC3E}">
        <p14:creationId xmlns:p14="http://schemas.microsoft.com/office/powerpoint/2010/main" val="28475171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63</a:t>
            </a:fld>
            <a:endParaRPr lang="en-US" dirty="0" smtClean="0"/>
          </a:p>
        </p:txBody>
      </p:sp>
      <p:sp>
        <p:nvSpPr>
          <p:cNvPr id="63492" name="Rectangle 2"/>
          <p:cNvSpPr>
            <a:spLocks noGrp="1" noChangeArrowheads="1"/>
          </p:cNvSpPr>
          <p:nvPr>
            <p:ph type="title"/>
          </p:nvPr>
        </p:nvSpPr>
        <p:spPr>
          <a:xfrm>
            <a:off x="428625" y="114300"/>
            <a:ext cx="7629525" cy="822134"/>
          </a:xfrm>
        </p:spPr>
        <p:txBody>
          <a:bodyPr/>
          <a:lstStyle/>
          <a:p>
            <a:pPr eaLnBrk="1" hangingPunct="1"/>
            <a:r>
              <a:rPr lang="en-US" sz="3200" dirty="0" smtClean="0">
                <a:solidFill>
                  <a:schemeClr val="bg1">
                    <a:lumMod val="95000"/>
                  </a:schemeClr>
                </a:solidFill>
              </a:rPr>
              <a:t>HP-UX 11i </a:t>
            </a:r>
            <a:r>
              <a:rPr lang="en-US" sz="3200" dirty="0" smtClean="0">
                <a:solidFill>
                  <a:schemeClr val="bg1"/>
                </a:solidFill>
              </a:rPr>
              <a:t>V2 </a:t>
            </a:r>
            <a:r>
              <a:rPr lang="en-US" sz="3200" dirty="0">
                <a:solidFill>
                  <a:schemeClr val="bg1"/>
                </a:solidFill>
              </a:rPr>
              <a:t>to V3 </a:t>
            </a:r>
            <a:r>
              <a:rPr lang="en-US" sz="3200" dirty="0" smtClean="0">
                <a:solidFill>
                  <a:schemeClr val="bg1"/>
                </a:solidFill>
              </a:rPr>
              <a:t>Upgrade via DRD</a:t>
            </a:r>
            <a:endParaRPr lang="en-AU" sz="3200" dirty="0" smtClean="0">
              <a:solidFill>
                <a:schemeClr val="bg1"/>
              </a:solidFill>
            </a:endParaRPr>
          </a:p>
        </p:txBody>
      </p:sp>
      <p:sp>
        <p:nvSpPr>
          <p:cNvPr id="63493" name="Rectangle 3"/>
          <p:cNvSpPr>
            <a:spLocks noGrp="1" noChangeArrowheads="1"/>
          </p:cNvSpPr>
          <p:nvPr>
            <p:ph type="body" idx="1"/>
          </p:nvPr>
        </p:nvSpPr>
        <p:spPr>
          <a:xfrm>
            <a:off x="400050" y="1068636"/>
            <a:ext cx="8545646" cy="5442333"/>
          </a:xfrm>
        </p:spPr>
        <p:txBody>
          <a:bodyPr/>
          <a:lstStyle/>
          <a:p>
            <a:r>
              <a:rPr lang="en-US" sz="1600" dirty="0">
                <a:solidFill>
                  <a:schemeClr val="bg1"/>
                </a:solidFill>
              </a:rPr>
              <a:t>DRD </a:t>
            </a:r>
            <a:r>
              <a:rPr lang="en-US" sz="1600" dirty="0" smtClean="0">
                <a:solidFill>
                  <a:schemeClr val="bg1"/>
                </a:solidFill>
              </a:rPr>
              <a:t>can </a:t>
            </a:r>
            <a:r>
              <a:rPr lang="en-US" sz="1600" dirty="0">
                <a:solidFill>
                  <a:schemeClr val="bg1"/>
                </a:solidFill>
              </a:rPr>
              <a:t>be used to update from 11iv2 to 11iv3. </a:t>
            </a:r>
            <a:r>
              <a:rPr lang="en-US" sz="1600" dirty="0" smtClean="0">
                <a:solidFill>
                  <a:schemeClr val="bg1"/>
                </a:solidFill>
              </a:rPr>
              <a:t>Whether that </a:t>
            </a:r>
            <a:r>
              <a:rPr lang="en-US" sz="1600" dirty="0">
                <a:solidFill>
                  <a:schemeClr val="bg1"/>
                </a:solidFill>
              </a:rPr>
              <a:t>is the best option is another question</a:t>
            </a:r>
            <a:r>
              <a:rPr lang="en-US" sz="1600" dirty="0" smtClean="0">
                <a:solidFill>
                  <a:schemeClr val="bg1"/>
                </a:solidFill>
              </a:rPr>
              <a:t>. </a:t>
            </a:r>
            <a:r>
              <a:rPr lang="en-US" sz="1600" dirty="0">
                <a:solidFill>
                  <a:schemeClr val="bg1"/>
                </a:solidFill>
              </a:rPr>
              <a:t>Note that there is a difference between solutions working </a:t>
            </a:r>
            <a:r>
              <a:rPr lang="en-US" sz="1600" dirty="0" smtClean="0">
                <a:solidFill>
                  <a:schemeClr val="bg1"/>
                </a:solidFill>
              </a:rPr>
              <a:t>and vendors </a:t>
            </a:r>
            <a:r>
              <a:rPr lang="en-US" sz="1600" dirty="0">
                <a:solidFill>
                  <a:schemeClr val="bg1"/>
                </a:solidFill>
              </a:rPr>
              <a:t>supporting them. There are many examples in IT </a:t>
            </a:r>
            <a:r>
              <a:rPr lang="en-US" sz="1600" dirty="0" smtClean="0">
                <a:solidFill>
                  <a:schemeClr val="bg1"/>
                </a:solidFill>
              </a:rPr>
              <a:t>field when </a:t>
            </a:r>
            <a:r>
              <a:rPr lang="en-US" sz="1600" dirty="0">
                <a:solidFill>
                  <a:schemeClr val="bg1"/>
                </a:solidFill>
              </a:rPr>
              <a:t>vendors refuse to “certify” solutions although </a:t>
            </a:r>
            <a:r>
              <a:rPr lang="en-US" sz="1600" dirty="0" smtClean="0">
                <a:solidFill>
                  <a:schemeClr val="bg1"/>
                </a:solidFill>
              </a:rPr>
              <a:t>they are </a:t>
            </a:r>
            <a:r>
              <a:rPr lang="en-US" sz="1600" dirty="0">
                <a:solidFill>
                  <a:schemeClr val="bg1"/>
                </a:solidFill>
              </a:rPr>
              <a:t>known to work reasonably </a:t>
            </a:r>
            <a:r>
              <a:rPr lang="en-US" sz="1600" dirty="0" smtClean="0">
                <a:solidFill>
                  <a:schemeClr val="bg1"/>
                </a:solidFill>
              </a:rPr>
              <a:t>well.</a:t>
            </a:r>
            <a:endParaRPr lang="en-US" sz="1600" dirty="0">
              <a:solidFill>
                <a:schemeClr val="bg1"/>
              </a:solidFill>
            </a:endParaRPr>
          </a:p>
          <a:p>
            <a:pPr marL="0" indent="0">
              <a:buNone/>
            </a:pPr>
            <a:endParaRPr lang="en-US" sz="1600" dirty="0">
              <a:solidFill>
                <a:schemeClr val="bg1"/>
              </a:solidFill>
            </a:endParaRPr>
          </a:p>
          <a:p>
            <a:r>
              <a:rPr lang="en-US" sz="1600" dirty="0">
                <a:solidFill>
                  <a:schemeClr val="bg1"/>
                </a:solidFill>
              </a:rPr>
              <a:t>There were some issues with clone activations in certain releases </a:t>
            </a:r>
            <a:r>
              <a:rPr lang="en-US" sz="1600" dirty="0" smtClean="0">
                <a:solidFill>
                  <a:schemeClr val="bg1"/>
                </a:solidFill>
              </a:rPr>
              <a:t>of DRD </a:t>
            </a:r>
            <a:r>
              <a:rPr lang="en-US" sz="1600" dirty="0">
                <a:solidFill>
                  <a:schemeClr val="bg1"/>
                </a:solidFill>
              </a:rPr>
              <a:t>though.</a:t>
            </a:r>
          </a:p>
          <a:p>
            <a:pPr marL="0" indent="0">
              <a:buNone/>
            </a:pPr>
            <a:endParaRPr lang="en-US" sz="1600" dirty="0">
              <a:solidFill>
                <a:schemeClr val="bg1"/>
              </a:solidFill>
            </a:endParaRPr>
          </a:p>
          <a:p>
            <a:r>
              <a:rPr lang="en-US" sz="1600" dirty="0">
                <a:solidFill>
                  <a:schemeClr val="bg1"/>
                </a:solidFill>
              </a:rPr>
              <a:t>I have done </a:t>
            </a:r>
            <a:r>
              <a:rPr lang="en-US" sz="1600" dirty="0" smtClean="0">
                <a:solidFill>
                  <a:schemeClr val="bg1"/>
                </a:solidFill>
              </a:rPr>
              <a:t>this upgrade via DRD many </a:t>
            </a:r>
            <a:r>
              <a:rPr lang="en-US" sz="1600" dirty="0">
                <a:solidFill>
                  <a:schemeClr val="bg1"/>
                </a:solidFill>
              </a:rPr>
              <a:t>times.</a:t>
            </a:r>
          </a:p>
          <a:p>
            <a:pPr marL="0" indent="0">
              <a:buNone/>
            </a:pPr>
            <a:r>
              <a:rPr lang="en-US" sz="1600" dirty="0">
                <a:solidFill>
                  <a:schemeClr val="bg1"/>
                </a:solidFill>
              </a:rPr>
              <a:t> </a:t>
            </a:r>
          </a:p>
          <a:p>
            <a:pPr lvl="0"/>
            <a:r>
              <a:rPr lang="en-US" sz="1600" dirty="0">
                <a:solidFill>
                  <a:schemeClr val="bg1"/>
                </a:solidFill>
              </a:rPr>
              <a:t>You must ensure that the newer version (</a:t>
            </a:r>
            <a:r>
              <a:rPr lang="en-US" sz="1600" dirty="0" smtClean="0">
                <a:solidFill>
                  <a:schemeClr val="bg1"/>
                </a:solidFill>
              </a:rPr>
              <a:t>11i v3) </a:t>
            </a:r>
            <a:r>
              <a:rPr lang="en-US" sz="1600" dirty="0">
                <a:solidFill>
                  <a:schemeClr val="bg1"/>
                </a:solidFill>
              </a:rPr>
              <a:t>DVDs (or ISO </a:t>
            </a:r>
            <a:r>
              <a:rPr lang="en-US" sz="1600" dirty="0" smtClean="0">
                <a:solidFill>
                  <a:schemeClr val="bg1"/>
                </a:solidFill>
              </a:rPr>
              <a:t>images) are </a:t>
            </a:r>
            <a:r>
              <a:rPr lang="en-US" sz="1600" dirty="0">
                <a:solidFill>
                  <a:schemeClr val="bg1"/>
                </a:solidFill>
              </a:rPr>
              <a:t>not from a revision date earlier than what the </a:t>
            </a:r>
            <a:r>
              <a:rPr lang="en-US" sz="1600" dirty="0" smtClean="0">
                <a:solidFill>
                  <a:schemeClr val="bg1"/>
                </a:solidFill>
              </a:rPr>
              <a:t>11i v2 </a:t>
            </a:r>
            <a:r>
              <a:rPr lang="en-US" sz="1600" dirty="0">
                <a:solidFill>
                  <a:schemeClr val="bg1"/>
                </a:solidFill>
              </a:rPr>
              <a:t>was created with.</a:t>
            </a:r>
          </a:p>
          <a:p>
            <a:pPr marL="0" indent="0">
              <a:buNone/>
            </a:pPr>
            <a:endParaRPr lang="en-US" sz="1600" dirty="0">
              <a:solidFill>
                <a:schemeClr val="bg1"/>
              </a:solidFill>
            </a:endParaRPr>
          </a:p>
          <a:p>
            <a:pPr lvl="0"/>
            <a:r>
              <a:rPr lang="en-US" sz="1600" dirty="0">
                <a:solidFill>
                  <a:schemeClr val="bg1"/>
                </a:solidFill>
              </a:rPr>
              <a:t>The best practice recommends cold installs as incremental upgrades might </a:t>
            </a:r>
            <a:r>
              <a:rPr lang="en-US" sz="1600" dirty="0" smtClean="0">
                <a:solidFill>
                  <a:schemeClr val="bg1"/>
                </a:solidFill>
              </a:rPr>
              <a:t>leave possibility </a:t>
            </a:r>
            <a:r>
              <a:rPr lang="en-US" sz="1600" dirty="0">
                <a:solidFill>
                  <a:schemeClr val="bg1"/>
                </a:solidFill>
              </a:rPr>
              <a:t>that some obsolete software and libraries exist afterwards.</a:t>
            </a:r>
          </a:p>
          <a:p>
            <a:pPr marL="0" indent="0">
              <a:buNone/>
            </a:pPr>
            <a:endParaRPr lang="en-US" sz="1600" dirty="0">
              <a:solidFill>
                <a:schemeClr val="bg1"/>
              </a:solidFill>
            </a:endParaRPr>
          </a:p>
          <a:p>
            <a:r>
              <a:rPr lang="en-US" sz="1600" dirty="0">
                <a:solidFill>
                  <a:schemeClr val="bg1"/>
                </a:solidFill>
              </a:rPr>
              <a:t>I enclose herewith another HP document that confirms </a:t>
            </a:r>
            <a:r>
              <a:rPr lang="en-US" sz="1600" dirty="0" smtClean="0">
                <a:solidFill>
                  <a:schemeClr val="bg1"/>
                </a:solidFill>
              </a:rPr>
              <a:t>it (I </a:t>
            </a:r>
            <a:r>
              <a:rPr lang="en-US" sz="1600" dirty="0">
                <a:solidFill>
                  <a:schemeClr val="bg1"/>
                </a:solidFill>
              </a:rPr>
              <a:t>am sure there are many other documents around</a:t>
            </a:r>
            <a:r>
              <a:rPr lang="en-US" sz="1600" dirty="0" smtClean="0">
                <a:solidFill>
                  <a:schemeClr val="bg1"/>
                </a:solidFill>
              </a:rPr>
              <a:t>).</a:t>
            </a:r>
          </a:p>
          <a:p>
            <a:pPr marL="0" indent="0">
              <a:buNone/>
            </a:pPr>
            <a:r>
              <a:rPr lang="en-US" sz="1600" dirty="0">
                <a:solidFill>
                  <a:schemeClr val="bg1"/>
                </a:solidFill>
              </a:rPr>
              <a:t> </a:t>
            </a:r>
          </a:p>
          <a:p>
            <a:r>
              <a:rPr lang="en-US" sz="1600" dirty="0">
                <a:solidFill>
                  <a:schemeClr val="bg1"/>
                </a:solidFill>
              </a:rPr>
              <a:t>Or, a customer’s </a:t>
            </a:r>
            <a:r>
              <a:rPr lang="en-US" sz="1600" dirty="0" smtClean="0">
                <a:solidFill>
                  <a:schemeClr val="bg1"/>
                </a:solidFill>
              </a:rPr>
              <a:t>experience:</a:t>
            </a:r>
            <a:r>
              <a:rPr lang="en-US" sz="1600" dirty="0">
                <a:solidFill>
                  <a:schemeClr val="bg1"/>
                </a:solidFill>
              </a:rPr>
              <a:t> </a:t>
            </a:r>
            <a:r>
              <a:rPr lang="en-US" sz="1600" dirty="0" smtClean="0">
                <a:solidFill>
                  <a:schemeClr val="bg1"/>
                </a:solidFill>
              </a:rPr>
              <a:t>   </a:t>
            </a:r>
            <a:r>
              <a:rPr lang="en-US" sz="1600" u="sng" dirty="0" smtClean="0">
                <a:solidFill>
                  <a:schemeClr val="bg1"/>
                </a:solidFill>
                <a:hlinkClick r:id="rId3"/>
              </a:rPr>
              <a:t>http</a:t>
            </a:r>
            <a:r>
              <a:rPr lang="en-US" sz="1600" u="sng" dirty="0">
                <a:solidFill>
                  <a:schemeClr val="bg1"/>
                </a:solidFill>
                <a:hlinkClick r:id="rId3"/>
              </a:rPr>
              <a:t>://www.hpuxtips.es/?</a:t>
            </a:r>
            <a:r>
              <a:rPr lang="en-US" sz="1600" u="sng" dirty="0" smtClean="0">
                <a:solidFill>
                  <a:schemeClr val="bg1"/>
                </a:solidFill>
                <a:hlinkClick r:id="rId3"/>
              </a:rPr>
              <a:t>q=node/229</a:t>
            </a:r>
            <a:endParaRPr lang="en-US" sz="1600" dirty="0">
              <a:solidFill>
                <a:schemeClr val="bg1"/>
              </a:solidFill>
            </a:endParaRPr>
          </a:p>
        </p:txBody>
      </p:sp>
    </p:spTree>
    <p:extLst>
      <p:ext uri="{BB962C8B-B14F-4D97-AF65-F5344CB8AC3E}">
        <p14:creationId xmlns:p14="http://schemas.microsoft.com/office/powerpoint/2010/main" val="12976052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64</a:t>
            </a:fld>
            <a:endParaRPr lang="en-US" dirty="0" smtClean="0"/>
          </a:p>
        </p:txBody>
      </p:sp>
      <p:sp>
        <p:nvSpPr>
          <p:cNvPr id="63492" name="Rectangle 2"/>
          <p:cNvSpPr>
            <a:spLocks noGrp="1" noChangeArrowheads="1"/>
          </p:cNvSpPr>
          <p:nvPr>
            <p:ph type="title"/>
          </p:nvPr>
        </p:nvSpPr>
        <p:spPr>
          <a:xfrm>
            <a:off x="417608" y="77118"/>
            <a:ext cx="7382334" cy="1013552"/>
          </a:xfrm>
        </p:spPr>
        <p:txBody>
          <a:bodyPr/>
          <a:lstStyle/>
          <a:p>
            <a:pPr eaLnBrk="1" hangingPunct="1"/>
            <a:r>
              <a:rPr lang="en-US" sz="3200" dirty="0" smtClean="0">
                <a:solidFill>
                  <a:schemeClr val="bg1">
                    <a:lumMod val="95000"/>
                  </a:schemeClr>
                </a:solidFill>
              </a:rPr>
              <a:t>HP-UX Using DRD to Change </a:t>
            </a:r>
            <a:br>
              <a:rPr lang="en-US" sz="3200" dirty="0" smtClean="0">
                <a:solidFill>
                  <a:schemeClr val="bg1">
                    <a:lumMod val="95000"/>
                  </a:schemeClr>
                </a:solidFill>
              </a:rPr>
            </a:br>
            <a:r>
              <a:rPr lang="en-US" sz="3200" dirty="0" smtClean="0">
                <a:solidFill>
                  <a:schemeClr val="bg1">
                    <a:lumMod val="95000"/>
                  </a:schemeClr>
                </a:solidFill>
              </a:rPr>
              <a:t>Volume Manager</a:t>
            </a:r>
            <a:endParaRPr lang="en-AU" sz="3200" dirty="0" smtClean="0">
              <a:solidFill>
                <a:schemeClr val="bg1"/>
              </a:solidFill>
            </a:endParaRPr>
          </a:p>
        </p:txBody>
      </p:sp>
      <p:sp>
        <p:nvSpPr>
          <p:cNvPr id="63493" name="Rectangle 3"/>
          <p:cNvSpPr>
            <a:spLocks noGrp="1" noChangeArrowheads="1"/>
          </p:cNvSpPr>
          <p:nvPr>
            <p:ph type="body" idx="1"/>
          </p:nvPr>
        </p:nvSpPr>
        <p:spPr>
          <a:xfrm>
            <a:off x="400050" y="1233889"/>
            <a:ext cx="8545646" cy="4671152"/>
          </a:xfrm>
        </p:spPr>
        <p:txBody>
          <a:bodyPr/>
          <a:lstStyle/>
          <a:p>
            <a:r>
              <a:rPr lang="en-AU" sz="2000" dirty="0" smtClean="0">
                <a:solidFill>
                  <a:schemeClr val="bg1"/>
                </a:solidFill>
              </a:rPr>
              <a:t>Create clone via DRD</a:t>
            </a:r>
          </a:p>
          <a:p>
            <a:endParaRPr lang="en-AU" sz="2000" dirty="0">
              <a:solidFill>
                <a:schemeClr val="bg1"/>
              </a:solidFill>
            </a:endParaRPr>
          </a:p>
          <a:p>
            <a:r>
              <a:rPr lang="en-AU" sz="2000" dirty="0" smtClean="0">
                <a:solidFill>
                  <a:schemeClr val="bg1"/>
                </a:solidFill>
              </a:rPr>
              <a:t>Boot the clone</a:t>
            </a:r>
          </a:p>
          <a:p>
            <a:endParaRPr lang="en-AU" sz="2000" dirty="0">
              <a:solidFill>
                <a:schemeClr val="bg1"/>
              </a:solidFill>
            </a:endParaRPr>
          </a:p>
          <a:p>
            <a:r>
              <a:rPr lang="en-US" sz="2000" dirty="0">
                <a:solidFill>
                  <a:schemeClr val="bg1"/>
                </a:solidFill>
              </a:rPr>
              <a:t> Migrate the LVM disk to VxVM using vxcp_lvmroot command:</a:t>
            </a:r>
          </a:p>
          <a:p>
            <a:pPr marL="0" indent="0">
              <a:buNone/>
            </a:pPr>
            <a:endParaRPr lang="en-US" sz="1600" dirty="0">
              <a:solidFill>
                <a:schemeClr val="bg1"/>
              </a:solidFill>
            </a:endParaRPr>
          </a:p>
          <a:p>
            <a:pPr marL="0" indent="0">
              <a:buNone/>
            </a:pPr>
            <a:r>
              <a:rPr lang="en-US" sz="2000" dirty="0" smtClean="0">
                <a:solidFill>
                  <a:schemeClr val="bg1"/>
                </a:solidFill>
                <a:latin typeface="Courier New" pitchFamily="49" charset="0"/>
                <a:cs typeface="Courier New" pitchFamily="49" charset="0"/>
              </a:rPr>
              <a:t># </a:t>
            </a:r>
            <a:r>
              <a:rPr lang="en-US" sz="2000" dirty="0">
                <a:solidFill>
                  <a:schemeClr val="bg1"/>
                </a:solidFill>
                <a:latin typeface="Courier New" pitchFamily="49" charset="0"/>
                <a:cs typeface="Courier New" pitchFamily="49" charset="0"/>
              </a:rPr>
              <a:t>/etc/vx/bin/vxcp_lvmroot -v </a:t>
            </a:r>
            <a:r>
              <a:rPr lang="en-US" sz="2000" dirty="0" smtClean="0">
                <a:solidFill>
                  <a:schemeClr val="bg1"/>
                </a:solidFill>
                <a:latin typeface="Courier New" pitchFamily="49" charset="0"/>
                <a:cs typeface="Courier New" pitchFamily="49" charset="0"/>
              </a:rPr>
              <a:t>disk1</a:t>
            </a:r>
          </a:p>
          <a:p>
            <a:pPr marL="0" indent="0">
              <a:buNone/>
            </a:pPr>
            <a:endParaRPr lang="en-AU" sz="2000" dirty="0">
              <a:solidFill>
                <a:schemeClr val="bg1"/>
              </a:solidFill>
              <a:latin typeface="Courier New" pitchFamily="49" charset="0"/>
              <a:cs typeface="Courier New" pitchFamily="49" charset="0"/>
            </a:endParaRPr>
          </a:p>
        </p:txBody>
      </p:sp>
    </p:spTree>
    <p:extLst>
      <p:ext uri="{BB962C8B-B14F-4D97-AF65-F5344CB8AC3E}">
        <p14:creationId xmlns:p14="http://schemas.microsoft.com/office/powerpoint/2010/main" val="36215550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65</a:t>
            </a:fld>
            <a:endParaRPr lang="en-US" dirty="0" smtClean="0"/>
          </a:p>
        </p:txBody>
      </p:sp>
      <p:sp>
        <p:nvSpPr>
          <p:cNvPr id="63492" name="Rectangle 2"/>
          <p:cNvSpPr>
            <a:spLocks noGrp="1" noChangeArrowheads="1"/>
          </p:cNvSpPr>
          <p:nvPr>
            <p:ph type="title"/>
          </p:nvPr>
        </p:nvSpPr>
        <p:spPr>
          <a:xfrm>
            <a:off x="428625" y="114300"/>
            <a:ext cx="7629525" cy="917666"/>
          </a:xfrm>
        </p:spPr>
        <p:txBody>
          <a:bodyPr/>
          <a:lstStyle/>
          <a:p>
            <a:pPr eaLnBrk="1" hangingPunct="1"/>
            <a:r>
              <a:rPr lang="en-US" sz="3200" dirty="0" smtClean="0">
                <a:solidFill>
                  <a:schemeClr val="bg1">
                    <a:lumMod val="95000"/>
                  </a:schemeClr>
                </a:solidFill>
              </a:rPr>
              <a:t>HP-UX DRD Multiple Copies of Targets </a:t>
            </a:r>
            <a:br>
              <a:rPr lang="en-US" sz="3200" dirty="0" smtClean="0">
                <a:solidFill>
                  <a:schemeClr val="bg1">
                    <a:lumMod val="95000"/>
                  </a:schemeClr>
                </a:solidFill>
              </a:rPr>
            </a:br>
            <a:r>
              <a:rPr lang="en-US" sz="3200" dirty="0" smtClean="0">
                <a:solidFill>
                  <a:schemeClr val="bg1">
                    <a:lumMod val="95000"/>
                  </a:schemeClr>
                </a:solidFill>
              </a:rPr>
              <a:t>1 of 11 *</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400050" y="1097281"/>
            <a:ext cx="8743950" cy="5512526"/>
          </a:xfrm>
        </p:spPr>
        <p:txBody>
          <a:bodyPr/>
          <a:lstStyle/>
          <a:p>
            <a:pPr marL="0" indent="0">
              <a:buNone/>
            </a:pPr>
            <a:r>
              <a:rPr lang="en-US" sz="1400" dirty="0" smtClean="0">
                <a:solidFill>
                  <a:schemeClr val="bg1"/>
                </a:solidFill>
              </a:rPr>
              <a:t>#</a:t>
            </a:r>
            <a:r>
              <a:rPr lang="en-US" sz="1800" dirty="0" smtClean="0"/>
              <a:t> </a:t>
            </a:r>
            <a:r>
              <a:rPr lang="en-US" sz="1400" dirty="0">
                <a:solidFill>
                  <a:schemeClr val="bg1"/>
                </a:solidFill>
                <a:latin typeface="Courier New" pitchFamily="49" charset="0"/>
                <a:cs typeface="Courier New" pitchFamily="49" charset="0"/>
              </a:rPr>
              <a:t>ioscan -funNC disk</a:t>
            </a:r>
          </a:p>
          <a:p>
            <a:pPr marL="0" indent="0">
              <a:buNone/>
            </a:pPr>
            <a:r>
              <a:rPr lang="en-US" sz="1400" dirty="0">
                <a:solidFill>
                  <a:schemeClr val="bg1"/>
                </a:solidFill>
                <a:latin typeface="Courier New" pitchFamily="49" charset="0"/>
                <a:cs typeface="Courier New" pitchFamily="49" charset="0"/>
              </a:rPr>
              <a:t>Class     I  H/W Path  Driver S/W State   H/W Type     Description</a:t>
            </a:r>
          </a:p>
          <a:p>
            <a:pPr marL="0" indent="0">
              <a:buNone/>
            </a:pPr>
            <a:r>
              <a:rPr lang="en-US" sz="1400" dirty="0">
                <a:solidFill>
                  <a:schemeClr val="bg1"/>
                </a:solidFill>
                <a:latin typeface="Courier New" pitchFamily="49" charset="0"/>
                <a:cs typeface="Courier New" pitchFamily="49" charset="0"/>
              </a:rPr>
              <a:t>===================================================================</a:t>
            </a:r>
          </a:p>
          <a:p>
            <a:pPr marL="0" indent="0">
              <a:buNone/>
            </a:pPr>
            <a:r>
              <a:rPr lang="en-US" sz="1400" b="1" dirty="0">
                <a:solidFill>
                  <a:schemeClr val="accent2">
                    <a:lumMod val="60000"/>
                    <a:lumOff val="40000"/>
                  </a:schemeClr>
                </a:solidFill>
                <a:latin typeface="Courier New" pitchFamily="49" charset="0"/>
                <a:cs typeface="Courier New" pitchFamily="49" charset="0"/>
              </a:rPr>
              <a:t>disk      5</a:t>
            </a:r>
            <a:r>
              <a:rPr lang="en-US" sz="1400" dirty="0">
                <a:solidFill>
                  <a:schemeClr val="bg1"/>
                </a:solidFill>
                <a:latin typeface="Courier New" pitchFamily="49" charset="0"/>
                <a:cs typeface="Courier New" pitchFamily="49" charset="0"/>
              </a:rPr>
              <a:t>  64000/0xfa00/0x0  esdisk   CLAIMED     DEVICE       HP 73.4GMAU3073NC</a:t>
            </a:r>
          </a:p>
          <a:p>
            <a:pPr marL="0" indent="0">
              <a:buNone/>
            </a:pPr>
            <a:r>
              <a:rPr lang="en-US" sz="1400" dirty="0">
                <a:solidFill>
                  <a:schemeClr val="bg1"/>
                </a:solidFill>
                <a:latin typeface="Courier New" pitchFamily="49" charset="0"/>
                <a:cs typeface="Courier New" pitchFamily="49" charset="0"/>
              </a:rPr>
              <a:t>                      /dev/disk/disk5   /dev/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/disk5</a:t>
            </a:r>
          </a:p>
          <a:p>
            <a:pPr marL="0" indent="0">
              <a:buNone/>
            </a:pPr>
            <a:r>
              <a:rPr lang="en-US" sz="1400" b="1" dirty="0">
                <a:solidFill>
                  <a:schemeClr val="accent2">
                    <a:lumMod val="60000"/>
                    <a:lumOff val="40000"/>
                  </a:schemeClr>
                </a:solidFill>
                <a:latin typeface="Courier New" pitchFamily="49" charset="0"/>
                <a:cs typeface="Courier New" pitchFamily="49" charset="0"/>
              </a:rPr>
              <a:t>disk      6</a:t>
            </a:r>
            <a:r>
              <a:rPr lang="en-US" sz="1400" dirty="0">
                <a:solidFill>
                  <a:schemeClr val="bg1"/>
                </a:solidFill>
                <a:latin typeface="Courier New" pitchFamily="49" charset="0"/>
                <a:cs typeface="Courier New" pitchFamily="49" charset="0"/>
              </a:rPr>
              <a:t>  64000/0xfa00/0x1  esdisk   CLAIMED     DEVICE       HP 146 GST3146707LC</a:t>
            </a:r>
          </a:p>
          <a:p>
            <a:pPr marL="0" indent="0">
              <a:buNone/>
            </a:pPr>
            <a:r>
              <a:rPr lang="en-US" sz="1400" dirty="0">
                <a:solidFill>
                  <a:schemeClr val="bg1"/>
                </a:solidFill>
                <a:latin typeface="Courier New" pitchFamily="49" charset="0"/>
                <a:cs typeface="Courier New" pitchFamily="49" charset="0"/>
              </a:rPr>
              <a:t>                      /dev/disk/disk6   /dev/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/disk6</a:t>
            </a:r>
          </a:p>
          <a:p>
            <a:pPr marL="0" indent="0">
              <a:buNone/>
            </a:pPr>
            <a:r>
              <a:rPr lang="en-US" sz="1400" b="1" dirty="0">
                <a:solidFill>
                  <a:schemeClr val="bg1"/>
                </a:solidFill>
                <a:latin typeface="Courier New" pitchFamily="49" charset="0"/>
                <a:cs typeface="Courier New" pitchFamily="49" charset="0"/>
              </a:rPr>
              <a:t>disk      7  64000/0xfa00/0x2  esdisk   CLAIMED     DEVICE       HP 73.4GMAU3073NC</a:t>
            </a:r>
          </a:p>
          <a:p>
            <a:pPr marL="0" indent="0">
              <a:buNone/>
            </a:pPr>
            <a:r>
              <a:rPr lang="en-US" sz="1400" b="1" dirty="0">
                <a:solidFill>
                  <a:schemeClr val="bg1"/>
                </a:solidFill>
                <a:latin typeface="Courier New" pitchFamily="49" charset="0"/>
                <a:cs typeface="Courier New" pitchFamily="49" charset="0"/>
              </a:rPr>
              <a:t>                      /dev/disk/disk7      /dev/</a:t>
            </a:r>
            <a:r>
              <a:rPr lang="en-US" sz="1400" b="1" dirty="0" err="1">
                <a:solidFill>
                  <a:schemeClr val="bg1"/>
                </a:solidFill>
                <a:latin typeface="Courier New" pitchFamily="49" charset="0"/>
                <a:cs typeface="Courier New" pitchFamily="49" charset="0"/>
              </a:rPr>
              <a:t>rdisk</a:t>
            </a:r>
            <a:r>
              <a:rPr lang="en-US" sz="1400" b="1" dirty="0">
                <a:solidFill>
                  <a:schemeClr val="bg1"/>
                </a:solidFill>
                <a:latin typeface="Courier New" pitchFamily="49" charset="0"/>
                <a:cs typeface="Courier New" pitchFamily="49" charset="0"/>
              </a:rPr>
              <a:t>/disk7</a:t>
            </a:r>
          </a:p>
          <a:p>
            <a:pPr marL="0" indent="0">
              <a:buNone/>
            </a:pPr>
            <a:r>
              <a:rPr lang="en-US" sz="1400" b="1" dirty="0">
                <a:solidFill>
                  <a:schemeClr val="bg1"/>
                </a:solidFill>
                <a:latin typeface="Courier New" pitchFamily="49" charset="0"/>
                <a:cs typeface="Courier New" pitchFamily="49" charset="0"/>
              </a:rPr>
              <a:t>                      /dev/disk/disk7_p1   /dev/</a:t>
            </a:r>
            <a:r>
              <a:rPr lang="en-US" sz="1400" b="1" dirty="0" err="1">
                <a:solidFill>
                  <a:schemeClr val="bg1"/>
                </a:solidFill>
                <a:latin typeface="Courier New" pitchFamily="49" charset="0"/>
                <a:cs typeface="Courier New" pitchFamily="49" charset="0"/>
              </a:rPr>
              <a:t>rdisk</a:t>
            </a:r>
            <a:r>
              <a:rPr lang="en-US" sz="1400" b="1" dirty="0">
                <a:solidFill>
                  <a:schemeClr val="bg1"/>
                </a:solidFill>
                <a:latin typeface="Courier New" pitchFamily="49" charset="0"/>
                <a:cs typeface="Courier New" pitchFamily="49" charset="0"/>
              </a:rPr>
              <a:t>/disk7_p1</a:t>
            </a:r>
          </a:p>
          <a:p>
            <a:pPr marL="0" indent="0">
              <a:buNone/>
            </a:pPr>
            <a:r>
              <a:rPr lang="en-US" sz="1400" b="1" dirty="0">
                <a:solidFill>
                  <a:schemeClr val="bg1"/>
                </a:solidFill>
                <a:latin typeface="Courier New" pitchFamily="49" charset="0"/>
                <a:cs typeface="Courier New" pitchFamily="49" charset="0"/>
              </a:rPr>
              <a:t>                      /dev/disk/disk7_p2   /dev/</a:t>
            </a:r>
            <a:r>
              <a:rPr lang="en-US" sz="1400" b="1" dirty="0" err="1">
                <a:solidFill>
                  <a:schemeClr val="bg1"/>
                </a:solidFill>
                <a:latin typeface="Courier New" pitchFamily="49" charset="0"/>
                <a:cs typeface="Courier New" pitchFamily="49" charset="0"/>
              </a:rPr>
              <a:t>rdisk</a:t>
            </a:r>
            <a:r>
              <a:rPr lang="en-US" sz="1400" b="1" dirty="0">
                <a:solidFill>
                  <a:schemeClr val="bg1"/>
                </a:solidFill>
                <a:latin typeface="Courier New" pitchFamily="49" charset="0"/>
                <a:cs typeface="Courier New" pitchFamily="49" charset="0"/>
              </a:rPr>
              <a:t>/disk7_p2</a:t>
            </a:r>
          </a:p>
          <a:p>
            <a:pPr marL="0" indent="0">
              <a:buNone/>
            </a:pPr>
            <a:r>
              <a:rPr lang="en-US" sz="1400" b="1" dirty="0">
                <a:solidFill>
                  <a:schemeClr val="bg1"/>
                </a:solidFill>
                <a:latin typeface="Courier New" pitchFamily="49" charset="0"/>
                <a:cs typeface="Courier New" pitchFamily="49" charset="0"/>
              </a:rPr>
              <a:t>                      /dev/disk/disk7_p3   /dev/</a:t>
            </a:r>
            <a:r>
              <a:rPr lang="en-US" sz="1400" b="1" dirty="0" err="1">
                <a:solidFill>
                  <a:schemeClr val="bg1"/>
                </a:solidFill>
                <a:latin typeface="Courier New" pitchFamily="49" charset="0"/>
                <a:cs typeface="Courier New" pitchFamily="49" charset="0"/>
              </a:rPr>
              <a:t>rdisk</a:t>
            </a:r>
            <a:r>
              <a:rPr lang="en-US" sz="1400" b="1" dirty="0">
                <a:solidFill>
                  <a:schemeClr val="bg1"/>
                </a:solidFill>
                <a:latin typeface="Courier New" pitchFamily="49" charset="0"/>
                <a:cs typeface="Courier New" pitchFamily="49" charset="0"/>
              </a:rPr>
              <a:t>/disk7_p3</a:t>
            </a:r>
          </a:p>
          <a:p>
            <a:pPr marL="0" indent="0">
              <a:buNone/>
            </a:pPr>
            <a:r>
              <a:rPr lang="en-US" sz="1400" dirty="0">
                <a:solidFill>
                  <a:schemeClr val="bg1"/>
                </a:solidFill>
                <a:latin typeface="Courier New" pitchFamily="49" charset="0"/>
                <a:cs typeface="Courier New" pitchFamily="49" charset="0"/>
              </a:rPr>
              <a:t>disk      8  64000/0xfa00/0x3  esdisk   CLAIMED     DEVICE       TEAC    DV-28E-N</a:t>
            </a:r>
          </a:p>
          <a:p>
            <a:pPr marL="0" indent="0">
              <a:buNone/>
            </a:pPr>
            <a:r>
              <a:rPr lang="en-US" sz="1400" dirty="0">
                <a:solidFill>
                  <a:schemeClr val="bg1"/>
                </a:solidFill>
                <a:latin typeface="Courier New" pitchFamily="49" charset="0"/>
                <a:cs typeface="Courier New" pitchFamily="49" charset="0"/>
              </a:rPr>
              <a:t>                      /dev/disk/disk8   /dev/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/disk8</a:t>
            </a:r>
          </a:p>
          <a:p>
            <a:pPr marL="0" indent="0">
              <a:buNone/>
            </a:pPr>
            <a:r>
              <a:rPr lang="en-US" sz="1400" dirty="0">
                <a:solidFill>
                  <a:schemeClr val="bg1"/>
                </a:solidFill>
                <a:latin typeface="Courier New" pitchFamily="49" charset="0"/>
                <a:cs typeface="Courier New" pitchFamily="49" charset="0"/>
              </a:rPr>
              <a:t>disk      9  64000/0xfa00/0x6  esdisk   CLAIMED     DEVICE       HP      </a:t>
            </a:r>
            <a:r>
              <a:rPr lang="en-US" sz="1400" dirty="0" smtClean="0">
                <a:solidFill>
                  <a:schemeClr val="bg1"/>
                </a:solidFill>
                <a:latin typeface="Courier New" pitchFamily="49" charset="0"/>
                <a:cs typeface="Courier New" pitchFamily="49" charset="0"/>
              </a:rPr>
              <a:t>MSA VOLUME</a:t>
            </a:r>
            <a:endParaRPr lang="en-US" sz="1400" dirty="0">
              <a:solidFill>
                <a:schemeClr val="bg1"/>
              </a:solidFill>
              <a:latin typeface="Courier New" pitchFamily="49" charset="0"/>
              <a:cs typeface="Courier New" pitchFamily="49" charset="0"/>
            </a:endParaRPr>
          </a:p>
          <a:p>
            <a:pPr marL="0" indent="0">
              <a:buNone/>
            </a:pPr>
            <a:r>
              <a:rPr lang="en-US" sz="1400" dirty="0">
                <a:solidFill>
                  <a:schemeClr val="bg1"/>
                </a:solidFill>
                <a:latin typeface="Courier New" pitchFamily="49" charset="0"/>
                <a:cs typeface="Courier New" pitchFamily="49" charset="0"/>
              </a:rPr>
              <a:t>                      /dev/disk/disk9   /dev/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/disk9</a:t>
            </a:r>
          </a:p>
        </p:txBody>
      </p:sp>
    </p:spTree>
    <p:extLst>
      <p:ext uri="{BB962C8B-B14F-4D97-AF65-F5344CB8AC3E}">
        <p14:creationId xmlns:p14="http://schemas.microsoft.com/office/powerpoint/2010/main" val="31219207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66</a:t>
            </a:fld>
            <a:endParaRPr lang="en-US" dirty="0" smtClean="0"/>
          </a:p>
        </p:txBody>
      </p:sp>
      <p:sp>
        <p:nvSpPr>
          <p:cNvPr id="63492" name="Rectangle 2"/>
          <p:cNvSpPr>
            <a:spLocks noGrp="1" noChangeArrowheads="1"/>
          </p:cNvSpPr>
          <p:nvPr>
            <p:ph type="title"/>
          </p:nvPr>
        </p:nvSpPr>
        <p:spPr>
          <a:xfrm>
            <a:off x="428625" y="114300"/>
            <a:ext cx="7629525" cy="917666"/>
          </a:xfrm>
        </p:spPr>
        <p:txBody>
          <a:bodyPr/>
          <a:lstStyle/>
          <a:p>
            <a:pPr eaLnBrk="1" hangingPunct="1"/>
            <a:r>
              <a:rPr lang="en-US" sz="3200" dirty="0" smtClean="0">
                <a:solidFill>
                  <a:schemeClr val="bg1">
                    <a:lumMod val="95000"/>
                  </a:schemeClr>
                </a:solidFill>
              </a:rPr>
              <a:t>HP-UX DRD Multiple Copies of Targets </a:t>
            </a:r>
            <a:br>
              <a:rPr lang="en-US" sz="3200" dirty="0" smtClean="0">
                <a:solidFill>
                  <a:schemeClr val="bg1">
                    <a:lumMod val="95000"/>
                  </a:schemeClr>
                </a:solidFill>
              </a:rPr>
            </a:br>
            <a:r>
              <a:rPr lang="en-US" sz="3200" dirty="0" smtClean="0">
                <a:solidFill>
                  <a:schemeClr val="bg1">
                    <a:lumMod val="95000"/>
                  </a:schemeClr>
                </a:solidFill>
              </a:rPr>
              <a:t>2 of 11</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400050" y="1097281"/>
            <a:ext cx="8743950" cy="5512526"/>
          </a:xfrm>
        </p:spPr>
        <p:txBody>
          <a:bodyPr/>
          <a:lstStyle/>
          <a:p>
            <a:pPr marL="0" indent="0">
              <a:buNone/>
            </a:pPr>
            <a:r>
              <a:rPr lang="en-US" sz="1400" dirty="0" smtClean="0">
                <a:solidFill>
                  <a:schemeClr val="bg1"/>
                </a:solidFill>
                <a:latin typeface="Courier New" pitchFamily="49" charset="0"/>
                <a:cs typeface="Courier New" pitchFamily="49" charset="0"/>
              </a:rPr>
              <a:t># </a:t>
            </a:r>
            <a:r>
              <a:rPr lang="en-US" sz="1400" dirty="0">
                <a:solidFill>
                  <a:schemeClr val="bg1"/>
                </a:solidFill>
                <a:latin typeface="Courier New" pitchFamily="49" charset="0"/>
                <a:cs typeface="Courier New" pitchFamily="49" charset="0"/>
              </a:rPr>
              <a:t>drd clone -t /</a:t>
            </a:r>
            <a:r>
              <a:rPr lang="en-US" sz="1400" dirty="0" smtClean="0">
                <a:solidFill>
                  <a:schemeClr val="bg1"/>
                </a:solidFill>
                <a:latin typeface="Courier New" pitchFamily="49" charset="0"/>
                <a:cs typeface="Courier New" pitchFamily="49" charset="0"/>
              </a:rPr>
              <a:t>dev/disk/disk5</a:t>
            </a:r>
            <a:endParaRPr lang="en-US" sz="1400" dirty="0">
              <a:solidFill>
                <a:schemeClr val="bg1"/>
              </a:solidFill>
              <a:latin typeface="Courier New" pitchFamily="49" charset="0"/>
              <a:cs typeface="Courier New" pitchFamily="49" charset="0"/>
            </a:endParaRPr>
          </a:p>
          <a:p>
            <a:pPr marL="0" indent="0">
              <a:buNone/>
            </a:pPr>
            <a:r>
              <a:rPr lang="en-US" sz="1400" dirty="0">
                <a:solidFill>
                  <a:schemeClr val="bg1"/>
                </a:solidFill>
                <a:latin typeface="Courier New" pitchFamily="49" charset="0"/>
                <a:cs typeface="Courier New" pitchFamily="49" charset="0"/>
              </a:rPr>
              <a:t>=======  03/04/13 11:04:31 EDT  BEGIN Clone System Image (user=root)</a:t>
            </a:r>
          </a:p>
          <a:p>
            <a:pPr marL="0" indent="0">
              <a:buNone/>
            </a:pPr>
            <a:r>
              <a:rPr lang="en-US" sz="1400" dirty="0">
                <a:solidFill>
                  <a:schemeClr val="bg1"/>
                </a:solidFill>
                <a:latin typeface="Courier New" pitchFamily="49" charset="0"/>
                <a:cs typeface="Courier New" pitchFamily="49" charset="0"/>
              </a:rPr>
              <a:t>         (</a:t>
            </a:r>
            <a:r>
              <a:rPr lang="en-US" sz="1400" dirty="0" err="1">
                <a:solidFill>
                  <a:schemeClr val="bg1"/>
                </a:solidFill>
                <a:latin typeface="Courier New" pitchFamily="49" charset="0"/>
                <a:cs typeface="Courier New" pitchFamily="49" charset="0"/>
              </a:rPr>
              <a:t>jobid</a:t>
            </a:r>
            <a:r>
              <a:rPr lang="en-US" sz="1400" dirty="0">
                <a:solidFill>
                  <a:schemeClr val="bg1"/>
                </a:solidFill>
                <a:latin typeface="Courier New" pitchFamily="49" charset="0"/>
                <a:cs typeface="Courier New" pitchFamily="49" charset="0"/>
              </a:rPr>
              <a:t>=ia643</a:t>
            </a:r>
            <a:r>
              <a:rPr lang="en-US" sz="1400" dirty="0" smtClean="0">
                <a:solidFill>
                  <a:schemeClr val="bg1"/>
                </a:solidFill>
                <a:latin typeface="Courier New" pitchFamily="49" charset="0"/>
                <a:cs typeface="Courier New" pitchFamily="49" charset="0"/>
              </a:rPr>
              <a:t>)</a:t>
            </a:r>
            <a:r>
              <a:rPr lang="en-US" sz="1400" dirty="0">
                <a:solidFill>
                  <a:schemeClr val="bg1"/>
                </a:solidFill>
                <a:latin typeface="Courier New" pitchFamily="49" charset="0"/>
                <a:cs typeface="Courier New" pitchFamily="49" charset="0"/>
              </a:rPr>
              <a:t> </a:t>
            </a:r>
          </a:p>
          <a:p>
            <a:pPr marL="0" indent="0">
              <a:buNone/>
            </a:pPr>
            <a:r>
              <a:rPr lang="en-US" sz="1400" dirty="0">
                <a:solidFill>
                  <a:schemeClr val="bg1"/>
                </a:solidFill>
                <a:latin typeface="Courier New" pitchFamily="49" charset="0"/>
                <a:cs typeface="Courier New" pitchFamily="49" charset="0"/>
              </a:rPr>
              <a:t>       * Reading Current System Information</a:t>
            </a:r>
          </a:p>
          <a:p>
            <a:pPr marL="0" indent="0">
              <a:buNone/>
            </a:pPr>
            <a:r>
              <a:rPr lang="en-US" sz="1400" dirty="0">
                <a:solidFill>
                  <a:schemeClr val="bg1"/>
                </a:solidFill>
                <a:latin typeface="Courier New" pitchFamily="49" charset="0"/>
                <a:cs typeface="Courier New" pitchFamily="49" charset="0"/>
              </a:rPr>
              <a:t>       * Selecting System Image To Clone</a:t>
            </a:r>
          </a:p>
          <a:p>
            <a:pPr marL="0" indent="0">
              <a:buNone/>
            </a:pPr>
            <a:r>
              <a:rPr lang="en-US" sz="1400" dirty="0">
                <a:solidFill>
                  <a:schemeClr val="bg1"/>
                </a:solidFill>
                <a:latin typeface="Courier New" pitchFamily="49" charset="0"/>
                <a:cs typeface="Courier New" pitchFamily="49" charset="0"/>
              </a:rPr>
              <a:t>       * Selecting Target Disk</a:t>
            </a:r>
          </a:p>
          <a:p>
            <a:pPr marL="0" indent="0">
              <a:buNone/>
            </a:pPr>
            <a:r>
              <a:rPr lang="en-US" sz="1400" dirty="0">
                <a:solidFill>
                  <a:schemeClr val="bg1"/>
                </a:solidFill>
                <a:latin typeface="Courier New" pitchFamily="49" charset="0"/>
                <a:cs typeface="Courier New" pitchFamily="49" charset="0"/>
              </a:rPr>
              <a:t>       * Selecting Volume Manager For New System Image</a:t>
            </a:r>
          </a:p>
          <a:p>
            <a:pPr marL="0" indent="0">
              <a:buNone/>
            </a:pPr>
            <a:r>
              <a:rPr lang="en-US" sz="1400" dirty="0">
                <a:solidFill>
                  <a:schemeClr val="bg1"/>
                </a:solidFill>
                <a:latin typeface="Courier New" pitchFamily="49" charset="0"/>
                <a:cs typeface="Courier New" pitchFamily="49" charset="0"/>
              </a:rPr>
              <a:t>       * Analyzing For System Image Cloning</a:t>
            </a:r>
          </a:p>
          <a:p>
            <a:pPr marL="0" indent="0">
              <a:buNone/>
            </a:pPr>
            <a:r>
              <a:rPr lang="en-US" sz="1400" dirty="0">
                <a:solidFill>
                  <a:schemeClr val="bg1"/>
                </a:solidFill>
                <a:latin typeface="Courier New" pitchFamily="49" charset="0"/>
                <a:cs typeface="Courier New" pitchFamily="49" charset="0"/>
              </a:rPr>
              <a:t>       * Creating New File Systems</a:t>
            </a:r>
          </a:p>
          <a:p>
            <a:pPr marL="0" indent="0">
              <a:buNone/>
            </a:pPr>
            <a:r>
              <a:rPr lang="en-US" sz="1400" dirty="0">
                <a:solidFill>
                  <a:schemeClr val="bg1"/>
                </a:solidFill>
                <a:latin typeface="Courier New" pitchFamily="49" charset="0"/>
                <a:cs typeface="Courier New" pitchFamily="49" charset="0"/>
              </a:rPr>
              <a:t>       * Copying File Systems To New System Image</a:t>
            </a:r>
          </a:p>
          <a:p>
            <a:pPr marL="0" indent="0">
              <a:buNone/>
            </a:pPr>
            <a:r>
              <a:rPr lang="en-US" sz="1400" dirty="0">
                <a:solidFill>
                  <a:schemeClr val="bg1"/>
                </a:solidFill>
                <a:latin typeface="Courier New" pitchFamily="49" charset="0"/>
                <a:cs typeface="Courier New" pitchFamily="49" charset="0"/>
              </a:rPr>
              <a:t>WARNING: The following files could not be copied to the clone.</a:t>
            </a:r>
          </a:p>
          <a:p>
            <a:pPr marL="0" indent="0">
              <a:buNone/>
            </a:pPr>
            <a:r>
              <a:rPr lang="en-US" sz="1400" dirty="0">
                <a:solidFill>
                  <a:schemeClr val="bg1"/>
                </a:solidFill>
                <a:latin typeface="Courier New" pitchFamily="49" charset="0"/>
                <a:cs typeface="Courier New" pitchFamily="49" charset="0"/>
              </a:rPr>
              <a:t>WARNING: This may be caused by updating files during the copy.</a:t>
            </a:r>
          </a:p>
          <a:p>
            <a:pPr marL="0" indent="0">
              <a:buNone/>
            </a:pPr>
            <a:r>
              <a:rPr lang="en-US" sz="1400" dirty="0">
                <a:solidFill>
                  <a:schemeClr val="bg1"/>
                </a:solidFill>
                <a:latin typeface="Courier New" pitchFamily="49" charset="0"/>
                <a:cs typeface="Courier New" pitchFamily="49" charset="0"/>
              </a:rPr>
              <a:t>WARNING: Uncopied file: /var/opt/</a:t>
            </a:r>
            <a:r>
              <a:rPr lang="en-US" sz="1400" dirty="0" err="1">
                <a:solidFill>
                  <a:schemeClr val="bg1"/>
                </a:solidFill>
                <a:latin typeface="Courier New" pitchFamily="49" charset="0"/>
                <a:cs typeface="Courier New" pitchFamily="49" charset="0"/>
              </a:rPr>
              <a:t>hpvm</a:t>
            </a:r>
            <a:r>
              <a:rPr lang="en-US" sz="1400" dirty="0">
                <a:solidFill>
                  <a:schemeClr val="bg1"/>
                </a:solidFill>
                <a:latin typeface="Courier New" pitchFamily="49" charset="0"/>
                <a:cs typeface="Courier New" pitchFamily="49" charset="0"/>
              </a:rPr>
              <a:t>/common/command.log</a:t>
            </a:r>
          </a:p>
          <a:p>
            <a:pPr marL="0" indent="0">
              <a:buNone/>
            </a:pPr>
            <a:r>
              <a:rPr lang="en-US" sz="1400" dirty="0">
                <a:solidFill>
                  <a:schemeClr val="bg1"/>
                </a:solidFill>
                <a:latin typeface="Courier New" pitchFamily="49" charset="0"/>
                <a:cs typeface="Courier New" pitchFamily="49" charset="0"/>
              </a:rPr>
              <a:t>       * Copying File Systems To New System Image succeeded with 3 warnings.</a:t>
            </a:r>
          </a:p>
          <a:p>
            <a:pPr marL="0" indent="0">
              <a:buNone/>
            </a:pPr>
            <a:r>
              <a:rPr lang="en-US" sz="1400" dirty="0">
                <a:solidFill>
                  <a:schemeClr val="bg1"/>
                </a:solidFill>
                <a:latin typeface="Courier New" pitchFamily="49" charset="0"/>
                <a:cs typeface="Courier New" pitchFamily="49" charset="0"/>
              </a:rPr>
              <a:t>       * Making New System Image Bootable</a:t>
            </a:r>
          </a:p>
          <a:p>
            <a:pPr marL="0" indent="0">
              <a:buNone/>
            </a:pPr>
            <a:r>
              <a:rPr lang="en-US" sz="1400" dirty="0">
                <a:solidFill>
                  <a:schemeClr val="bg1"/>
                </a:solidFill>
                <a:latin typeface="Courier New" pitchFamily="49" charset="0"/>
                <a:cs typeface="Courier New" pitchFamily="49" charset="0"/>
              </a:rPr>
              <a:t>       * Unmounting New System Image </a:t>
            </a:r>
            <a:r>
              <a:rPr lang="en-US" sz="1400" dirty="0" smtClean="0">
                <a:solidFill>
                  <a:schemeClr val="bg1"/>
                </a:solidFill>
                <a:latin typeface="Courier New" pitchFamily="49" charset="0"/>
                <a:cs typeface="Courier New" pitchFamily="49" charset="0"/>
              </a:rPr>
              <a:t>Clone</a:t>
            </a:r>
            <a:r>
              <a:rPr lang="en-US" sz="1400" dirty="0">
                <a:solidFill>
                  <a:schemeClr val="bg1"/>
                </a:solidFill>
                <a:latin typeface="Courier New" pitchFamily="49" charset="0"/>
                <a:cs typeface="Courier New" pitchFamily="49" charset="0"/>
              </a:rPr>
              <a:t> </a:t>
            </a:r>
          </a:p>
          <a:p>
            <a:pPr marL="0" indent="0">
              <a:buNone/>
            </a:pPr>
            <a:r>
              <a:rPr lang="en-US" sz="1400" dirty="0">
                <a:solidFill>
                  <a:schemeClr val="bg1"/>
                </a:solidFill>
                <a:latin typeface="Courier New" pitchFamily="49" charset="0"/>
                <a:cs typeface="Courier New" pitchFamily="49" charset="0"/>
              </a:rPr>
              <a:t>=======  03/04/13 11:44:49 EDT  END Clone System Image succeeded with 3</a:t>
            </a:r>
          </a:p>
          <a:p>
            <a:pPr marL="0" indent="0">
              <a:buNone/>
            </a:pPr>
            <a:r>
              <a:rPr lang="en-US" sz="1400" dirty="0">
                <a:solidFill>
                  <a:schemeClr val="bg1"/>
                </a:solidFill>
                <a:latin typeface="Courier New" pitchFamily="49" charset="0"/>
                <a:cs typeface="Courier New" pitchFamily="49" charset="0"/>
              </a:rPr>
              <a:t>         warnings. (user=root)  (</a:t>
            </a:r>
            <a:r>
              <a:rPr lang="en-US" sz="1400" dirty="0" err="1">
                <a:solidFill>
                  <a:schemeClr val="bg1"/>
                </a:solidFill>
                <a:latin typeface="Courier New" pitchFamily="49" charset="0"/>
                <a:cs typeface="Courier New" pitchFamily="49" charset="0"/>
              </a:rPr>
              <a:t>jobid</a:t>
            </a:r>
            <a:r>
              <a:rPr lang="en-US" sz="1400" dirty="0">
                <a:solidFill>
                  <a:schemeClr val="bg1"/>
                </a:solidFill>
                <a:latin typeface="Courier New" pitchFamily="49" charset="0"/>
                <a:cs typeface="Courier New" pitchFamily="49" charset="0"/>
              </a:rPr>
              <a:t>=ia643)</a:t>
            </a:r>
          </a:p>
        </p:txBody>
      </p:sp>
    </p:spTree>
    <p:extLst>
      <p:ext uri="{BB962C8B-B14F-4D97-AF65-F5344CB8AC3E}">
        <p14:creationId xmlns:p14="http://schemas.microsoft.com/office/powerpoint/2010/main" val="18094714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67</a:t>
            </a:fld>
            <a:endParaRPr lang="en-US" dirty="0" smtClean="0"/>
          </a:p>
        </p:txBody>
      </p:sp>
      <p:sp>
        <p:nvSpPr>
          <p:cNvPr id="63492" name="Rectangle 2"/>
          <p:cNvSpPr>
            <a:spLocks noGrp="1" noChangeArrowheads="1"/>
          </p:cNvSpPr>
          <p:nvPr>
            <p:ph type="title"/>
          </p:nvPr>
        </p:nvSpPr>
        <p:spPr>
          <a:xfrm>
            <a:off x="428625" y="114300"/>
            <a:ext cx="7629525" cy="917666"/>
          </a:xfrm>
        </p:spPr>
        <p:txBody>
          <a:bodyPr/>
          <a:lstStyle/>
          <a:p>
            <a:pPr eaLnBrk="1" hangingPunct="1"/>
            <a:r>
              <a:rPr lang="en-US" sz="3200" dirty="0" smtClean="0">
                <a:solidFill>
                  <a:schemeClr val="bg1">
                    <a:lumMod val="95000"/>
                  </a:schemeClr>
                </a:solidFill>
              </a:rPr>
              <a:t>HP-UX DRD Multiple Copies of Targets </a:t>
            </a:r>
            <a:br>
              <a:rPr lang="en-US" sz="3200" dirty="0" smtClean="0">
                <a:solidFill>
                  <a:schemeClr val="bg1">
                    <a:lumMod val="95000"/>
                  </a:schemeClr>
                </a:solidFill>
              </a:rPr>
            </a:br>
            <a:r>
              <a:rPr lang="en-US" sz="3200" dirty="0" smtClean="0">
                <a:solidFill>
                  <a:schemeClr val="bg1">
                    <a:lumMod val="95000"/>
                  </a:schemeClr>
                </a:solidFill>
              </a:rPr>
              <a:t>3 of 11</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400050" y="1097281"/>
            <a:ext cx="8743950" cy="5512526"/>
          </a:xfrm>
        </p:spPr>
        <p:txBody>
          <a:bodyPr/>
          <a:lstStyle/>
          <a:p>
            <a:pPr marL="0" indent="0">
              <a:buNone/>
            </a:pPr>
            <a:r>
              <a:rPr lang="en-US" sz="1400" dirty="0" smtClean="0">
                <a:solidFill>
                  <a:schemeClr val="bg1"/>
                </a:solidFill>
                <a:latin typeface="Courier New" pitchFamily="49" charset="0"/>
                <a:cs typeface="Courier New" pitchFamily="49" charset="0"/>
              </a:rPr>
              <a:t># </a:t>
            </a:r>
            <a:r>
              <a:rPr lang="en-US" sz="1400" dirty="0">
                <a:solidFill>
                  <a:schemeClr val="bg1"/>
                </a:solidFill>
                <a:latin typeface="Courier New" pitchFamily="49" charset="0"/>
                <a:cs typeface="Courier New" pitchFamily="49" charset="0"/>
              </a:rPr>
              <a:t>drd </a:t>
            </a:r>
            <a:r>
              <a:rPr lang="en-US" sz="1400" dirty="0" smtClean="0">
                <a:solidFill>
                  <a:schemeClr val="bg1"/>
                </a:solidFill>
                <a:latin typeface="Courier New" pitchFamily="49" charset="0"/>
                <a:cs typeface="Courier New" pitchFamily="49" charset="0"/>
              </a:rPr>
              <a:t>status</a:t>
            </a:r>
            <a:r>
              <a:rPr lang="en-US" sz="1400" dirty="0">
                <a:solidFill>
                  <a:schemeClr val="bg1"/>
                </a:solidFill>
                <a:latin typeface="Courier New" pitchFamily="49" charset="0"/>
                <a:cs typeface="Courier New" pitchFamily="49" charset="0"/>
              </a:rPr>
              <a:t> </a:t>
            </a:r>
          </a:p>
          <a:p>
            <a:pPr marL="0" indent="0">
              <a:buNone/>
            </a:pPr>
            <a:r>
              <a:rPr lang="en-US" sz="1400" dirty="0">
                <a:solidFill>
                  <a:schemeClr val="bg1"/>
                </a:solidFill>
                <a:latin typeface="Courier New" pitchFamily="49" charset="0"/>
                <a:cs typeface="Courier New" pitchFamily="49" charset="0"/>
              </a:rPr>
              <a:t>=======  03/04/13 11:45:09 EDT  BEGIN Displaying DRD Clone Image Information</a:t>
            </a:r>
          </a:p>
          <a:p>
            <a:pPr marL="0" indent="0">
              <a:buNone/>
            </a:pPr>
            <a:r>
              <a:rPr lang="en-US" sz="1400" dirty="0">
                <a:solidFill>
                  <a:schemeClr val="bg1"/>
                </a:solidFill>
                <a:latin typeface="Courier New" pitchFamily="49" charset="0"/>
                <a:cs typeface="Courier New" pitchFamily="49" charset="0"/>
              </a:rPr>
              <a:t>         (user=root)  (</a:t>
            </a:r>
            <a:r>
              <a:rPr lang="en-US" sz="1400" dirty="0" err="1">
                <a:solidFill>
                  <a:schemeClr val="bg1"/>
                </a:solidFill>
                <a:latin typeface="Courier New" pitchFamily="49" charset="0"/>
                <a:cs typeface="Courier New" pitchFamily="49" charset="0"/>
              </a:rPr>
              <a:t>jobid</a:t>
            </a:r>
            <a:r>
              <a:rPr lang="en-US" sz="1400" dirty="0">
                <a:solidFill>
                  <a:schemeClr val="bg1"/>
                </a:solidFill>
                <a:latin typeface="Courier New" pitchFamily="49" charset="0"/>
                <a:cs typeface="Courier New" pitchFamily="49" charset="0"/>
              </a:rPr>
              <a:t>=ia643</a:t>
            </a:r>
            <a:r>
              <a:rPr lang="en-US" sz="1400" dirty="0" smtClean="0">
                <a:solidFill>
                  <a:schemeClr val="bg1"/>
                </a:solidFill>
                <a:latin typeface="Courier New" pitchFamily="49" charset="0"/>
                <a:cs typeface="Courier New" pitchFamily="49" charset="0"/>
              </a:rPr>
              <a:t>)</a:t>
            </a:r>
            <a:endParaRPr lang="en-US" sz="1400" dirty="0">
              <a:solidFill>
                <a:schemeClr val="bg1"/>
              </a:solidFill>
              <a:latin typeface="Courier New" pitchFamily="49" charset="0"/>
              <a:cs typeface="Courier New" pitchFamily="49" charset="0"/>
            </a:endParaRPr>
          </a:p>
          <a:p>
            <a:pPr marL="0" indent="0">
              <a:buNone/>
            </a:pPr>
            <a:r>
              <a:rPr lang="en-US" sz="1400" dirty="0">
                <a:solidFill>
                  <a:schemeClr val="bg1"/>
                </a:solidFill>
                <a:latin typeface="Courier New" pitchFamily="49" charset="0"/>
                <a:cs typeface="Courier New" pitchFamily="49" charset="0"/>
              </a:rPr>
              <a:t>       * Clone Disk:               </a:t>
            </a:r>
            <a:r>
              <a:rPr lang="en-US" sz="1400" b="1" dirty="0">
                <a:solidFill>
                  <a:schemeClr val="accent2">
                    <a:lumMod val="60000"/>
                    <a:lumOff val="40000"/>
                  </a:schemeClr>
                </a:solidFill>
                <a:latin typeface="Courier New" pitchFamily="49" charset="0"/>
                <a:cs typeface="Courier New" pitchFamily="49" charset="0"/>
              </a:rPr>
              <a:t>/dev/disk/disk5</a:t>
            </a:r>
          </a:p>
          <a:p>
            <a:pPr marL="0" indent="0">
              <a:buNone/>
            </a:pPr>
            <a:r>
              <a:rPr lang="en-US" sz="1400" dirty="0">
                <a:solidFill>
                  <a:schemeClr val="bg1"/>
                </a:solidFill>
                <a:latin typeface="Courier New" pitchFamily="49" charset="0"/>
                <a:cs typeface="Courier New" pitchFamily="49" charset="0"/>
              </a:rPr>
              <a:t>       * Clone EFI Partition:      AUTO file present, Boot loader present</a:t>
            </a:r>
          </a:p>
          <a:p>
            <a:pPr marL="0" indent="0">
              <a:buNone/>
            </a:pPr>
            <a:r>
              <a:rPr lang="en-US" sz="1400" dirty="0">
                <a:solidFill>
                  <a:schemeClr val="bg1"/>
                </a:solidFill>
                <a:latin typeface="Courier New" pitchFamily="49" charset="0"/>
                <a:cs typeface="Courier New" pitchFamily="49" charset="0"/>
              </a:rPr>
              <a:t>       * Clone Rehost Status:      SYSINFO.TXT not present</a:t>
            </a:r>
          </a:p>
          <a:p>
            <a:pPr marL="0" indent="0">
              <a:buNone/>
            </a:pPr>
            <a:r>
              <a:rPr lang="en-US" sz="1400" dirty="0">
                <a:solidFill>
                  <a:schemeClr val="bg1"/>
                </a:solidFill>
                <a:latin typeface="Courier New" pitchFamily="49" charset="0"/>
                <a:cs typeface="Courier New" pitchFamily="49" charset="0"/>
              </a:rPr>
              <a:t>       * Clone Creation Date:      03/04/13 11:04:52 EDT</a:t>
            </a:r>
          </a:p>
          <a:p>
            <a:pPr marL="0" indent="0">
              <a:buNone/>
            </a:pPr>
            <a:r>
              <a:rPr lang="en-US" sz="1400" dirty="0">
                <a:solidFill>
                  <a:schemeClr val="bg1"/>
                </a:solidFill>
                <a:latin typeface="Courier New" pitchFamily="49" charset="0"/>
                <a:cs typeface="Courier New" pitchFamily="49" charset="0"/>
              </a:rPr>
              <a:t>       * Last Sync Date:           None</a:t>
            </a:r>
          </a:p>
          <a:p>
            <a:pPr marL="0" indent="0">
              <a:buNone/>
            </a:pPr>
            <a:r>
              <a:rPr lang="en-US" sz="1400" dirty="0">
                <a:solidFill>
                  <a:schemeClr val="bg1"/>
                </a:solidFill>
                <a:latin typeface="Courier New" pitchFamily="49" charset="0"/>
                <a:cs typeface="Courier New" pitchFamily="49" charset="0"/>
              </a:rPr>
              <a:t>       * Clone Mirror Disk:        None</a:t>
            </a:r>
          </a:p>
          <a:p>
            <a:pPr marL="0" indent="0">
              <a:buNone/>
            </a:pPr>
            <a:r>
              <a:rPr lang="en-US" sz="1400" dirty="0">
                <a:solidFill>
                  <a:schemeClr val="bg1"/>
                </a:solidFill>
                <a:latin typeface="Courier New" pitchFamily="49" charset="0"/>
                <a:cs typeface="Courier New" pitchFamily="49" charset="0"/>
              </a:rPr>
              <a:t>       * Mirror EFI Partition:     None</a:t>
            </a:r>
          </a:p>
          <a:p>
            <a:pPr marL="0" indent="0">
              <a:buNone/>
            </a:pPr>
            <a:r>
              <a:rPr lang="en-US" sz="1400" dirty="0">
                <a:solidFill>
                  <a:schemeClr val="bg1"/>
                </a:solidFill>
                <a:latin typeface="Courier New" pitchFamily="49" charset="0"/>
                <a:cs typeface="Courier New" pitchFamily="49" charset="0"/>
              </a:rPr>
              <a:t>       * Original Disk:            </a:t>
            </a:r>
            <a:r>
              <a:rPr lang="en-US" sz="1400" b="1" dirty="0">
                <a:solidFill>
                  <a:schemeClr val="accent2">
                    <a:lumMod val="60000"/>
                    <a:lumOff val="40000"/>
                  </a:schemeClr>
                </a:solidFill>
                <a:latin typeface="Courier New" pitchFamily="49" charset="0"/>
                <a:cs typeface="Courier New" pitchFamily="49" charset="0"/>
              </a:rPr>
              <a:t>/dev/disk/disk7</a:t>
            </a:r>
          </a:p>
          <a:p>
            <a:pPr marL="0" indent="0">
              <a:buNone/>
            </a:pPr>
            <a:r>
              <a:rPr lang="en-US" sz="1400" dirty="0">
                <a:solidFill>
                  <a:schemeClr val="bg1"/>
                </a:solidFill>
                <a:latin typeface="Courier New" pitchFamily="49" charset="0"/>
                <a:cs typeface="Courier New" pitchFamily="49" charset="0"/>
              </a:rPr>
              <a:t>       * Original EFI Partition:   AUTO file present, Boot loader present</a:t>
            </a:r>
          </a:p>
          <a:p>
            <a:pPr marL="0" indent="0">
              <a:buNone/>
            </a:pPr>
            <a:r>
              <a:rPr lang="en-US" sz="1400" dirty="0">
                <a:solidFill>
                  <a:schemeClr val="bg1"/>
                </a:solidFill>
                <a:latin typeface="Courier New" pitchFamily="49" charset="0"/>
                <a:cs typeface="Courier New" pitchFamily="49" charset="0"/>
              </a:rPr>
              <a:t>       * Original Rehost Status:   SYSINFO.TXT not present</a:t>
            </a:r>
          </a:p>
          <a:p>
            <a:pPr marL="0" indent="0">
              <a:buNone/>
            </a:pPr>
            <a:r>
              <a:rPr lang="en-US" sz="1400" dirty="0">
                <a:solidFill>
                  <a:schemeClr val="bg1"/>
                </a:solidFill>
                <a:latin typeface="Courier New" pitchFamily="49" charset="0"/>
                <a:cs typeface="Courier New" pitchFamily="49" charset="0"/>
              </a:rPr>
              <a:t>       * Booted Disk:              Original Disk (/dev/disk/disk7)</a:t>
            </a:r>
          </a:p>
          <a:p>
            <a:pPr marL="0" indent="0">
              <a:buNone/>
            </a:pPr>
            <a:r>
              <a:rPr lang="en-US" sz="1400" dirty="0">
                <a:solidFill>
                  <a:schemeClr val="bg1"/>
                </a:solidFill>
                <a:latin typeface="Courier New" pitchFamily="49" charset="0"/>
                <a:cs typeface="Courier New" pitchFamily="49" charset="0"/>
              </a:rPr>
              <a:t>       * Activated Disk:           Original Disk (/dev/disk/disk7</a:t>
            </a:r>
            <a:r>
              <a:rPr lang="en-US" sz="1400" dirty="0" smtClean="0">
                <a:solidFill>
                  <a:schemeClr val="bg1"/>
                </a:solidFill>
                <a:latin typeface="Courier New" pitchFamily="49" charset="0"/>
                <a:cs typeface="Courier New" pitchFamily="49" charset="0"/>
              </a:rPr>
              <a:t>)</a:t>
            </a:r>
            <a:r>
              <a:rPr lang="en-US" sz="1400" dirty="0">
                <a:solidFill>
                  <a:schemeClr val="bg1"/>
                </a:solidFill>
                <a:latin typeface="Courier New" pitchFamily="49" charset="0"/>
                <a:cs typeface="Courier New" pitchFamily="49" charset="0"/>
              </a:rPr>
              <a:t> </a:t>
            </a:r>
          </a:p>
          <a:p>
            <a:pPr marL="0" indent="0">
              <a:buNone/>
            </a:pPr>
            <a:r>
              <a:rPr lang="en-US" sz="1400" dirty="0">
                <a:solidFill>
                  <a:schemeClr val="bg1"/>
                </a:solidFill>
                <a:latin typeface="Courier New" pitchFamily="49" charset="0"/>
                <a:cs typeface="Courier New" pitchFamily="49" charset="0"/>
              </a:rPr>
              <a:t>=======  03/04/13 11:45:28 EDT  END Displaying DRD Clone Image Information</a:t>
            </a:r>
          </a:p>
          <a:p>
            <a:pPr marL="0" indent="0">
              <a:buNone/>
            </a:pPr>
            <a:r>
              <a:rPr lang="en-US" sz="1400" dirty="0">
                <a:solidFill>
                  <a:schemeClr val="bg1"/>
                </a:solidFill>
                <a:latin typeface="Courier New" pitchFamily="49" charset="0"/>
                <a:cs typeface="Courier New" pitchFamily="49" charset="0"/>
              </a:rPr>
              <a:t>         succeeded. (user=root)  (</a:t>
            </a:r>
            <a:r>
              <a:rPr lang="en-US" sz="1400" dirty="0" err="1">
                <a:solidFill>
                  <a:schemeClr val="bg1"/>
                </a:solidFill>
                <a:latin typeface="Courier New" pitchFamily="49" charset="0"/>
                <a:cs typeface="Courier New" pitchFamily="49" charset="0"/>
              </a:rPr>
              <a:t>jobid</a:t>
            </a:r>
            <a:r>
              <a:rPr lang="en-US" sz="1400" dirty="0">
                <a:solidFill>
                  <a:schemeClr val="bg1"/>
                </a:solidFill>
                <a:latin typeface="Courier New" pitchFamily="49" charset="0"/>
                <a:cs typeface="Courier New" pitchFamily="49" charset="0"/>
              </a:rPr>
              <a:t>=ia643)</a:t>
            </a:r>
          </a:p>
          <a:p>
            <a:pPr marL="0" indent="0">
              <a:buNone/>
            </a:pPr>
            <a:endParaRPr lang="en-US" sz="1400" dirty="0">
              <a:solidFill>
                <a:schemeClr val="bg1"/>
              </a:solidFill>
              <a:latin typeface="Courier New" pitchFamily="49" charset="0"/>
              <a:cs typeface="Courier New" pitchFamily="49" charset="0"/>
            </a:endParaRPr>
          </a:p>
        </p:txBody>
      </p:sp>
    </p:spTree>
    <p:extLst>
      <p:ext uri="{BB962C8B-B14F-4D97-AF65-F5344CB8AC3E}">
        <p14:creationId xmlns:p14="http://schemas.microsoft.com/office/powerpoint/2010/main" val="8617488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68</a:t>
            </a:fld>
            <a:endParaRPr lang="en-US" dirty="0" smtClean="0"/>
          </a:p>
        </p:txBody>
      </p:sp>
      <p:sp>
        <p:nvSpPr>
          <p:cNvPr id="63492" name="Rectangle 2"/>
          <p:cNvSpPr>
            <a:spLocks noGrp="1" noChangeArrowheads="1"/>
          </p:cNvSpPr>
          <p:nvPr>
            <p:ph type="title"/>
          </p:nvPr>
        </p:nvSpPr>
        <p:spPr>
          <a:xfrm>
            <a:off x="428625" y="114300"/>
            <a:ext cx="7629525" cy="917666"/>
          </a:xfrm>
        </p:spPr>
        <p:txBody>
          <a:bodyPr/>
          <a:lstStyle/>
          <a:p>
            <a:pPr eaLnBrk="1" hangingPunct="1"/>
            <a:r>
              <a:rPr lang="en-US" sz="3200" dirty="0" smtClean="0">
                <a:solidFill>
                  <a:schemeClr val="bg1">
                    <a:lumMod val="95000"/>
                  </a:schemeClr>
                </a:solidFill>
              </a:rPr>
              <a:t>HP-UX DRD Multiple Copies of Targets </a:t>
            </a:r>
            <a:br>
              <a:rPr lang="en-US" sz="3200" dirty="0" smtClean="0">
                <a:solidFill>
                  <a:schemeClr val="bg1">
                    <a:lumMod val="95000"/>
                  </a:schemeClr>
                </a:solidFill>
              </a:rPr>
            </a:br>
            <a:r>
              <a:rPr lang="en-US" sz="3200" dirty="0" smtClean="0">
                <a:solidFill>
                  <a:schemeClr val="bg1">
                    <a:lumMod val="95000"/>
                  </a:schemeClr>
                </a:solidFill>
              </a:rPr>
              <a:t>4 of 11</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400050" y="1097281"/>
            <a:ext cx="8743950" cy="5512526"/>
          </a:xfrm>
        </p:spPr>
        <p:txBody>
          <a:bodyPr/>
          <a:lstStyle/>
          <a:p>
            <a:pPr marL="0" indent="0">
              <a:buNone/>
            </a:pPr>
            <a:r>
              <a:rPr lang="en-US" sz="1400" dirty="0" smtClean="0">
                <a:solidFill>
                  <a:schemeClr val="bg1"/>
                </a:solidFill>
                <a:latin typeface="Courier New" pitchFamily="49" charset="0"/>
                <a:cs typeface="Courier New" pitchFamily="49" charset="0"/>
              </a:rPr>
              <a:t># </a:t>
            </a:r>
            <a:r>
              <a:rPr lang="en-US" sz="1400" dirty="0">
                <a:solidFill>
                  <a:schemeClr val="bg1"/>
                </a:solidFill>
                <a:latin typeface="Courier New" pitchFamily="49" charset="0"/>
                <a:cs typeface="Courier New" pitchFamily="49" charset="0"/>
              </a:rPr>
              <a:t>drd clone -t /</a:t>
            </a:r>
            <a:r>
              <a:rPr lang="en-US" sz="1400" dirty="0" smtClean="0">
                <a:solidFill>
                  <a:schemeClr val="bg1"/>
                </a:solidFill>
                <a:latin typeface="Courier New" pitchFamily="49" charset="0"/>
                <a:cs typeface="Courier New" pitchFamily="49" charset="0"/>
              </a:rPr>
              <a:t>dev/disk/disk6</a:t>
            </a:r>
            <a:endParaRPr lang="en-US" sz="1400" dirty="0">
              <a:solidFill>
                <a:schemeClr val="bg1"/>
              </a:solidFill>
              <a:latin typeface="Courier New" pitchFamily="49" charset="0"/>
              <a:cs typeface="Courier New" pitchFamily="49" charset="0"/>
            </a:endParaRPr>
          </a:p>
          <a:p>
            <a:pPr marL="0" indent="0">
              <a:buNone/>
            </a:pPr>
            <a:r>
              <a:rPr lang="en-US" sz="1400" dirty="0">
                <a:solidFill>
                  <a:schemeClr val="bg1"/>
                </a:solidFill>
                <a:latin typeface="Courier New" pitchFamily="49" charset="0"/>
                <a:cs typeface="Courier New" pitchFamily="49" charset="0"/>
              </a:rPr>
              <a:t>=======  03/04/13 11:46:17 EDT  BEGIN Clone System Image (user=root)</a:t>
            </a:r>
          </a:p>
          <a:p>
            <a:pPr marL="0" indent="0">
              <a:buNone/>
            </a:pPr>
            <a:r>
              <a:rPr lang="en-US" sz="1400" dirty="0">
                <a:solidFill>
                  <a:schemeClr val="bg1"/>
                </a:solidFill>
                <a:latin typeface="Courier New" pitchFamily="49" charset="0"/>
                <a:cs typeface="Courier New" pitchFamily="49" charset="0"/>
              </a:rPr>
              <a:t>         (</a:t>
            </a:r>
            <a:r>
              <a:rPr lang="en-US" sz="1400" dirty="0" err="1">
                <a:solidFill>
                  <a:schemeClr val="bg1"/>
                </a:solidFill>
                <a:latin typeface="Courier New" pitchFamily="49" charset="0"/>
                <a:cs typeface="Courier New" pitchFamily="49" charset="0"/>
              </a:rPr>
              <a:t>jobid</a:t>
            </a:r>
            <a:r>
              <a:rPr lang="en-US" sz="1400" dirty="0">
                <a:solidFill>
                  <a:schemeClr val="bg1"/>
                </a:solidFill>
                <a:latin typeface="Courier New" pitchFamily="49" charset="0"/>
                <a:cs typeface="Courier New" pitchFamily="49" charset="0"/>
              </a:rPr>
              <a:t>=ia643</a:t>
            </a:r>
            <a:r>
              <a:rPr lang="en-US" sz="1400" dirty="0" smtClean="0">
                <a:solidFill>
                  <a:schemeClr val="bg1"/>
                </a:solidFill>
                <a:latin typeface="Courier New" pitchFamily="49" charset="0"/>
                <a:cs typeface="Courier New" pitchFamily="49" charset="0"/>
              </a:rPr>
              <a:t>)</a:t>
            </a:r>
            <a:endParaRPr lang="en-US" sz="1400" dirty="0">
              <a:solidFill>
                <a:schemeClr val="bg1"/>
              </a:solidFill>
              <a:latin typeface="Courier New" pitchFamily="49" charset="0"/>
              <a:cs typeface="Courier New" pitchFamily="49" charset="0"/>
            </a:endParaRPr>
          </a:p>
          <a:p>
            <a:pPr marL="0" indent="0">
              <a:buNone/>
            </a:pPr>
            <a:r>
              <a:rPr lang="en-US" sz="1400" dirty="0">
                <a:solidFill>
                  <a:schemeClr val="bg1"/>
                </a:solidFill>
                <a:latin typeface="Courier New" pitchFamily="49" charset="0"/>
                <a:cs typeface="Courier New" pitchFamily="49" charset="0"/>
              </a:rPr>
              <a:t>       * Reading Current System Information</a:t>
            </a:r>
          </a:p>
          <a:p>
            <a:pPr marL="0" indent="0">
              <a:buNone/>
            </a:pPr>
            <a:r>
              <a:rPr lang="en-US" sz="1400" dirty="0">
                <a:solidFill>
                  <a:schemeClr val="bg1"/>
                </a:solidFill>
                <a:latin typeface="Courier New" pitchFamily="49" charset="0"/>
                <a:cs typeface="Courier New" pitchFamily="49" charset="0"/>
              </a:rPr>
              <a:t>       * Selecting System Image To Clone</a:t>
            </a:r>
          </a:p>
          <a:p>
            <a:pPr marL="0" indent="0">
              <a:buNone/>
            </a:pPr>
            <a:r>
              <a:rPr lang="en-US" sz="1400" dirty="0">
                <a:solidFill>
                  <a:schemeClr val="bg1"/>
                </a:solidFill>
                <a:latin typeface="Courier New" pitchFamily="49" charset="0"/>
                <a:cs typeface="Courier New" pitchFamily="49" charset="0"/>
              </a:rPr>
              <a:t>       * Selecting Target Disk</a:t>
            </a:r>
          </a:p>
          <a:p>
            <a:pPr marL="0" indent="0">
              <a:buNone/>
            </a:pPr>
            <a:r>
              <a:rPr lang="en-US" sz="1400" dirty="0">
                <a:solidFill>
                  <a:schemeClr val="bg1"/>
                </a:solidFill>
                <a:latin typeface="Courier New" pitchFamily="49" charset="0"/>
                <a:cs typeface="Courier New" pitchFamily="49" charset="0"/>
              </a:rPr>
              <a:t>       * Selecting Volume Manager For New System Image</a:t>
            </a:r>
          </a:p>
          <a:p>
            <a:pPr marL="0" indent="0">
              <a:buNone/>
            </a:pPr>
            <a:r>
              <a:rPr lang="en-US" sz="1400" dirty="0">
                <a:solidFill>
                  <a:schemeClr val="bg1"/>
                </a:solidFill>
                <a:latin typeface="Courier New" pitchFamily="49" charset="0"/>
                <a:cs typeface="Courier New" pitchFamily="49" charset="0"/>
              </a:rPr>
              <a:t>       * Analyzing For System Image Cloning</a:t>
            </a:r>
          </a:p>
          <a:p>
            <a:pPr marL="0" indent="0">
              <a:buNone/>
            </a:pPr>
            <a:r>
              <a:rPr lang="en-US" sz="1400" dirty="0">
                <a:solidFill>
                  <a:schemeClr val="bg1"/>
                </a:solidFill>
                <a:latin typeface="Courier New" pitchFamily="49" charset="0"/>
                <a:cs typeface="Courier New" pitchFamily="49" charset="0"/>
              </a:rPr>
              <a:t>       * Creating New File Systems</a:t>
            </a:r>
          </a:p>
          <a:p>
            <a:pPr marL="0" indent="0">
              <a:buNone/>
            </a:pPr>
            <a:r>
              <a:rPr lang="en-US" sz="1400" dirty="0">
                <a:solidFill>
                  <a:schemeClr val="bg1"/>
                </a:solidFill>
                <a:latin typeface="Courier New" pitchFamily="49" charset="0"/>
                <a:cs typeface="Courier New" pitchFamily="49" charset="0"/>
              </a:rPr>
              <a:t>       * Copying File Systems To New System Image</a:t>
            </a:r>
          </a:p>
          <a:p>
            <a:pPr marL="0" indent="0">
              <a:buNone/>
            </a:pPr>
            <a:r>
              <a:rPr lang="en-US" sz="1400" dirty="0">
                <a:solidFill>
                  <a:schemeClr val="bg1"/>
                </a:solidFill>
                <a:latin typeface="Courier New" pitchFamily="49" charset="0"/>
                <a:cs typeface="Courier New" pitchFamily="49" charset="0"/>
              </a:rPr>
              <a:t>WARNING: The following files could not be copied to the clone.</a:t>
            </a:r>
          </a:p>
          <a:p>
            <a:pPr marL="0" indent="0">
              <a:buNone/>
            </a:pPr>
            <a:r>
              <a:rPr lang="en-US" sz="1400" dirty="0">
                <a:solidFill>
                  <a:schemeClr val="bg1"/>
                </a:solidFill>
                <a:latin typeface="Courier New" pitchFamily="49" charset="0"/>
                <a:cs typeface="Courier New" pitchFamily="49" charset="0"/>
              </a:rPr>
              <a:t>WARNING: This may be caused by updating files during the copy.</a:t>
            </a:r>
          </a:p>
          <a:p>
            <a:pPr marL="0" indent="0">
              <a:buNone/>
            </a:pPr>
            <a:r>
              <a:rPr lang="en-US" sz="1400" dirty="0">
                <a:solidFill>
                  <a:schemeClr val="bg1"/>
                </a:solidFill>
                <a:latin typeface="Courier New" pitchFamily="49" charset="0"/>
                <a:cs typeface="Courier New" pitchFamily="49" charset="0"/>
              </a:rPr>
              <a:t>WARNING: Uncopied file: /var/opt/</a:t>
            </a:r>
            <a:r>
              <a:rPr lang="en-US" sz="1400" dirty="0" err="1">
                <a:solidFill>
                  <a:schemeClr val="bg1"/>
                </a:solidFill>
                <a:latin typeface="Courier New" pitchFamily="49" charset="0"/>
                <a:cs typeface="Courier New" pitchFamily="49" charset="0"/>
              </a:rPr>
              <a:t>hpvm</a:t>
            </a:r>
            <a:r>
              <a:rPr lang="en-US" sz="1400" dirty="0">
                <a:solidFill>
                  <a:schemeClr val="bg1"/>
                </a:solidFill>
                <a:latin typeface="Courier New" pitchFamily="49" charset="0"/>
                <a:cs typeface="Courier New" pitchFamily="49" charset="0"/>
              </a:rPr>
              <a:t>/common/command.log</a:t>
            </a:r>
          </a:p>
          <a:p>
            <a:pPr marL="0" indent="0">
              <a:buNone/>
            </a:pPr>
            <a:r>
              <a:rPr lang="en-US" sz="1400" dirty="0">
                <a:solidFill>
                  <a:schemeClr val="bg1"/>
                </a:solidFill>
                <a:latin typeface="Courier New" pitchFamily="49" charset="0"/>
                <a:cs typeface="Courier New" pitchFamily="49" charset="0"/>
              </a:rPr>
              <a:t>WARNING: Uncopied file: /var/opt/</a:t>
            </a:r>
            <a:r>
              <a:rPr lang="en-US" sz="1400" dirty="0" err="1">
                <a:solidFill>
                  <a:schemeClr val="bg1"/>
                </a:solidFill>
                <a:latin typeface="Courier New" pitchFamily="49" charset="0"/>
                <a:cs typeface="Courier New" pitchFamily="49" charset="0"/>
              </a:rPr>
              <a:t>perf</a:t>
            </a:r>
            <a:r>
              <a:rPr lang="en-US" sz="1400" dirty="0">
                <a:solidFill>
                  <a:schemeClr val="bg1"/>
                </a:solidFill>
                <a:latin typeface="Courier New" pitchFamily="49" charset="0"/>
                <a:cs typeface="Courier New" pitchFamily="49" charset="0"/>
              </a:rPr>
              <a:t>/</a:t>
            </a:r>
            <a:r>
              <a:rPr lang="en-US" sz="1400" dirty="0" err="1">
                <a:solidFill>
                  <a:schemeClr val="bg1"/>
                </a:solidFill>
                <a:latin typeface="Courier New" pitchFamily="49" charset="0"/>
                <a:cs typeface="Courier New" pitchFamily="49" charset="0"/>
              </a:rPr>
              <a:t>datafiles</a:t>
            </a:r>
            <a:r>
              <a:rPr lang="en-US" sz="1400" dirty="0">
                <a:solidFill>
                  <a:schemeClr val="bg1"/>
                </a:solidFill>
                <a:latin typeface="Courier New" pitchFamily="49" charset="0"/>
                <a:cs typeface="Courier New" pitchFamily="49" charset="0"/>
              </a:rPr>
              <a:t>/</a:t>
            </a:r>
            <a:r>
              <a:rPr lang="en-US" sz="1400" dirty="0" err="1">
                <a:solidFill>
                  <a:schemeClr val="bg1"/>
                </a:solidFill>
                <a:latin typeface="Courier New" pitchFamily="49" charset="0"/>
                <a:cs typeface="Courier New" pitchFamily="49" charset="0"/>
              </a:rPr>
              <a:t>logdev</a:t>
            </a:r>
            <a:endParaRPr lang="en-US" sz="1400" dirty="0">
              <a:solidFill>
                <a:schemeClr val="bg1"/>
              </a:solidFill>
              <a:latin typeface="Courier New" pitchFamily="49" charset="0"/>
              <a:cs typeface="Courier New" pitchFamily="49" charset="0"/>
            </a:endParaRPr>
          </a:p>
          <a:p>
            <a:pPr marL="0" indent="0">
              <a:buNone/>
            </a:pPr>
            <a:r>
              <a:rPr lang="en-US" sz="1400" dirty="0">
                <a:solidFill>
                  <a:schemeClr val="bg1"/>
                </a:solidFill>
                <a:latin typeface="Courier New" pitchFamily="49" charset="0"/>
                <a:cs typeface="Courier New" pitchFamily="49" charset="0"/>
              </a:rPr>
              <a:t>       * Copying File Systems To New System Image succeeded with 4 warnings.</a:t>
            </a:r>
          </a:p>
          <a:p>
            <a:pPr marL="0" indent="0">
              <a:buNone/>
            </a:pPr>
            <a:r>
              <a:rPr lang="en-US" sz="1400" dirty="0">
                <a:solidFill>
                  <a:schemeClr val="bg1"/>
                </a:solidFill>
                <a:latin typeface="Courier New" pitchFamily="49" charset="0"/>
                <a:cs typeface="Courier New" pitchFamily="49" charset="0"/>
              </a:rPr>
              <a:t>       * Making New System Image Bootable</a:t>
            </a:r>
          </a:p>
          <a:p>
            <a:pPr marL="0" indent="0">
              <a:buNone/>
            </a:pPr>
            <a:r>
              <a:rPr lang="en-US" sz="1400" dirty="0">
                <a:solidFill>
                  <a:schemeClr val="bg1"/>
                </a:solidFill>
                <a:latin typeface="Courier New" pitchFamily="49" charset="0"/>
                <a:cs typeface="Courier New" pitchFamily="49" charset="0"/>
              </a:rPr>
              <a:t>       * Unmounting New System Image </a:t>
            </a:r>
            <a:r>
              <a:rPr lang="en-US" sz="1400" dirty="0" smtClean="0">
                <a:solidFill>
                  <a:schemeClr val="bg1"/>
                </a:solidFill>
                <a:latin typeface="Courier New" pitchFamily="49" charset="0"/>
                <a:cs typeface="Courier New" pitchFamily="49" charset="0"/>
              </a:rPr>
              <a:t>Clone</a:t>
            </a:r>
            <a:r>
              <a:rPr lang="en-US" sz="1400" dirty="0">
                <a:solidFill>
                  <a:schemeClr val="bg1"/>
                </a:solidFill>
                <a:latin typeface="Courier New" pitchFamily="49" charset="0"/>
                <a:cs typeface="Courier New" pitchFamily="49" charset="0"/>
              </a:rPr>
              <a:t> </a:t>
            </a:r>
          </a:p>
          <a:p>
            <a:pPr marL="0" indent="0">
              <a:buNone/>
            </a:pPr>
            <a:r>
              <a:rPr lang="en-US" sz="1400" dirty="0">
                <a:solidFill>
                  <a:schemeClr val="bg1"/>
                </a:solidFill>
                <a:latin typeface="Courier New" pitchFamily="49" charset="0"/>
                <a:cs typeface="Courier New" pitchFamily="49" charset="0"/>
              </a:rPr>
              <a:t>=======  03/04/13 12:34:52 EDT  END Clone System Image succeeded with 4</a:t>
            </a:r>
          </a:p>
          <a:p>
            <a:pPr marL="0" indent="0">
              <a:buNone/>
            </a:pPr>
            <a:r>
              <a:rPr lang="en-US" sz="1400" dirty="0">
                <a:solidFill>
                  <a:schemeClr val="bg1"/>
                </a:solidFill>
                <a:latin typeface="Courier New" pitchFamily="49" charset="0"/>
                <a:cs typeface="Courier New" pitchFamily="49" charset="0"/>
              </a:rPr>
              <a:t>         warnings. (user=root)  (</a:t>
            </a:r>
            <a:r>
              <a:rPr lang="en-US" sz="1400" dirty="0" err="1">
                <a:solidFill>
                  <a:schemeClr val="bg1"/>
                </a:solidFill>
                <a:latin typeface="Courier New" pitchFamily="49" charset="0"/>
                <a:cs typeface="Courier New" pitchFamily="49" charset="0"/>
              </a:rPr>
              <a:t>jobid</a:t>
            </a:r>
            <a:r>
              <a:rPr lang="en-US" sz="1400" dirty="0">
                <a:solidFill>
                  <a:schemeClr val="bg1"/>
                </a:solidFill>
                <a:latin typeface="Courier New" pitchFamily="49" charset="0"/>
                <a:cs typeface="Courier New" pitchFamily="49" charset="0"/>
              </a:rPr>
              <a:t>=ia643)</a:t>
            </a:r>
          </a:p>
          <a:p>
            <a:pPr marL="0" indent="0">
              <a:buNone/>
            </a:pPr>
            <a:endParaRPr lang="en-US" sz="1400" dirty="0">
              <a:solidFill>
                <a:schemeClr val="bg1"/>
              </a:solidFill>
              <a:latin typeface="Courier New" pitchFamily="49" charset="0"/>
              <a:cs typeface="Courier New" pitchFamily="49" charset="0"/>
            </a:endParaRPr>
          </a:p>
        </p:txBody>
      </p:sp>
    </p:spTree>
    <p:extLst>
      <p:ext uri="{BB962C8B-B14F-4D97-AF65-F5344CB8AC3E}">
        <p14:creationId xmlns:p14="http://schemas.microsoft.com/office/powerpoint/2010/main" val="11460649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69</a:t>
            </a:fld>
            <a:endParaRPr lang="en-US" dirty="0" smtClean="0"/>
          </a:p>
        </p:txBody>
      </p:sp>
      <p:sp>
        <p:nvSpPr>
          <p:cNvPr id="63492" name="Rectangle 2"/>
          <p:cNvSpPr>
            <a:spLocks noGrp="1" noChangeArrowheads="1"/>
          </p:cNvSpPr>
          <p:nvPr>
            <p:ph type="title"/>
          </p:nvPr>
        </p:nvSpPr>
        <p:spPr>
          <a:xfrm>
            <a:off x="428625" y="114300"/>
            <a:ext cx="7629525" cy="917666"/>
          </a:xfrm>
        </p:spPr>
        <p:txBody>
          <a:bodyPr/>
          <a:lstStyle/>
          <a:p>
            <a:pPr eaLnBrk="1" hangingPunct="1"/>
            <a:r>
              <a:rPr lang="en-US" sz="3200" dirty="0" smtClean="0">
                <a:solidFill>
                  <a:schemeClr val="bg1">
                    <a:lumMod val="95000"/>
                  </a:schemeClr>
                </a:solidFill>
              </a:rPr>
              <a:t>HP-UX DRD Multiple Copies of Targets </a:t>
            </a:r>
            <a:br>
              <a:rPr lang="en-US" sz="3200" dirty="0" smtClean="0">
                <a:solidFill>
                  <a:schemeClr val="bg1">
                    <a:lumMod val="95000"/>
                  </a:schemeClr>
                </a:solidFill>
              </a:rPr>
            </a:br>
            <a:r>
              <a:rPr lang="en-US" sz="3200" dirty="0" smtClean="0">
                <a:solidFill>
                  <a:schemeClr val="bg1">
                    <a:lumMod val="95000"/>
                  </a:schemeClr>
                </a:solidFill>
              </a:rPr>
              <a:t>5 of 11</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400050" y="1097281"/>
            <a:ext cx="8743950" cy="5408022"/>
          </a:xfrm>
        </p:spPr>
        <p:txBody>
          <a:bodyPr/>
          <a:lstStyle/>
          <a:p>
            <a:pPr marL="0" indent="0">
              <a:buNone/>
            </a:pPr>
            <a:r>
              <a:rPr lang="en-US" sz="1400" dirty="0">
                <a:solidFill>
                  <a:schemeClr val="bg1"/>
                </a:solidFill>
                <a:latin typeface="Courier New" pitchFamily="49" charset="0"/>
                <a:cs typeface="Courier New" pitchFamily="49" charset="0"/>
              </a:rPr>
              <a:t># drd </a:t>
            </a:r>
            <a:r>
              <a:rPr lang="en-US" sz="1400" dirty="0" smtClean="0">
                <a:solidFill>
                  <a:schemeClr val="bg1"/>
                </a:solidFill>
                <a:latin typeface="Courier New" pitchFamily="49" charset="0"/>
                <a:cs typeface="Courier New" pitchFamily="49" charset="0"/>
              </a:rPr>
              <a:t>status</a:t>
            </a:r>
            <a:endParaRPr lang="en-US" sz="1400" dirty="0">
              <a:solidFill>
                <a:schemeClr val="bg1"/>
              </a:solidFill>
              <a:latin typeface="Courier New" pitchFamily="49" charset="0"/>
              <a:cs typeface="Courier New" pitchFamily="49" charset="0"/>
            </a:endParaRPr>
          </a:p>
          <a:p>
            <a:pPr marL="0" indent="0">
              <a:buNone/>
            </a:pPr>
            <a:r>
              <a:rPr lang="en-US" sz="1400" dirty="0">
                <a:solidFill>
                  <a:schemeClr val="bg1"/>
                </a:solidFill>
                <a:latin typeface="Courier New" pitchFamily="49" charset="0"/>
                <a:cs typeface="Courier New" pitchFamily="49" charset="0"/>
              </a:rPr>
              <a:t>=======  03/04/13 12:35:37 EDT  BEGIN Displaying DRD Clone Image Information</a:t>
            </a:r>
          </a:p>
          <a:p>
            <a:pPr marL="0" indent="0">
              <a:buNone/>
            </a:pPr>
            <a:r>
              <a:rPr lang="en-US" sz="1400" dirty="0">
                <a:solidFill>
                  <a:schemeClr val="bg1"/>
                </a:solidFill>
                <a:latin typeface="Courier New" pitchFamily="49" charset="0"/>
                <a:cs typeface="Courier New" pitchFamily="49" charset="0"/>
              </a:rPr>
              <a:t>         (user=root)  (</a:t>
            </a:r>
            <a:r>
              <a:rPr lang="en-US" sz="1400" dirty="0" err="1">
                <a:solidFill>
                  <a:schemeClr val="bg1"/>
                </a:solidFill>
                <a:latin typeface="Courier New" pitchFamily="49" charset="0"/>
                <a:cs typeface="Courier New" pitchFamily="49" charset="0"/>
              </a:rPr>
              <a:t>jobid</a:t>
            </a:r>
            <a:r>
              <a:rPr lang="en-US" sz="1400" dirty="0">
                <a:solidFill>
                  <a:schemeClr val="bg1"/>
                </a:solidFill>
                <a:latin typeface="Courier New" pitchFamily="49" charset="0"/>
                <a:cs typeface="Courier New" pitchFamily="49" charset="0"/>
              </a:rPr>
              <a:t>=ia643</a:t>
            </a:r>
            <a:r>
              <a:rPr lang="en-US" sz="1400" dirty="0" smtClean="0">
                <a:solidFill>
                  <a:schemeClr val="bg1"/>
                </a:solidFill>
                <a:latin typeface="Courier New" pitchFamily="49" charset="0"/>
                <a:cs typeface="Courier New" pitchFamily="49" charset="0"/>
              </a:rPr>
              <a:t>)</a:t>
            </a:r>
            <a:r>
              <a:rPr lang="en-US" sz="1400" dirty="0">
                <a:solidFill>
                  <a:schemeClr val="bg1"/>
                </a:solidFill>
                <a:latin typeface="Courier New" pitchFamily="49" charset="0"/>
                <a:cs typeface="Courier New" pitchFamily="49" charset="0"/>
              </a:rPr>
              <a:t> </a:t>
            </a:r>
          </a:p>
          <a:p>
            <a:pPr marL="0" indent="0">
              <a:buNone/>
            </a:pPr>
            <a:r>
              <a:rPr lang="en-US" sz="1400" dirty="0">
                <a:solidFill>
                  <a:schemeClr val="bg1"/>
                </a:solidFill>
                <a:latin typeface="Courier New" pitchFamily="49" charset="0"/>
                <a:cs typeface="Courier New" pitchFamily="49" charset="0"/>
              </a:rPr>
              <a:t>       * Clone Disk:               </a:t>
            </a:r>
            <a:r>
              <a:rPr lang="en-US" sz="1400" b="1" dirty="0">
                <a:solidFill>
                  <a:schemeClr val="accent2">
                    <a:lumMod val="60000"/>
                    <a:lumOff val="40000"/>
                  </a:schemeClr>
                </a:solidFill>
                <a:latin typeface="Courier New" pitchFamily="49" charset="0"/>
                <a:cs typeface="Courier New" pitchFamily="49" charset="0"/>
              </a:rPr>
              <a:t>/dev/disk/disk6</a:t>
            </a:r>
          </a:p>
          <a:p>
            <a:pPr marL="0" indent="0">
              <a:buNone/>
            </a:pPr>
            <a:r>
              <a:rPr lang="en-US" sz="1400" dirty="0">
                <a:solidFill>
                  <a:schemeClr val="bg1"/>
                </a:solidFill>
                <a:latin typeface="Courier New" pitchFamily="49" charset="0"/>
                <a:cs typeface="Courier New" pitchFamily="49" charset="0"/>
              </a:rPr>
              <a:t>       * Clone EFI Partition:      AUTO file present, Boot loader present</a:t>
            </a:r>
          </a:p>
          <a:p>
            <a:pPr marL="0" indent="0">
              <a:buNone/>
            </a:pPr>
            <a:r>
              <a:rPr lang="en-US" sz="1400" dirty="0">
                <a:solidFill>
                  <a:schemeClr val="bg1"/>
                </a:solidFill>
                <a:latin typeface="Courier New" pitchFamily="49" charset="0"/>
                <a:cs typeface="Courier New" pitchFamily="49" charset="0"/>
              </a:rPr>
              <a:t>       * Clone Rehost Status:      SYSINFO.TXT not present</a:t>
            </a:r>
          </a:p>
          <a:p>
            <a:pPr marL="0" indent="0">
              <a:buNone/>
            </a:pPr>
            <a:r>
              <a:rPr lang="en-US" sz="1400" dirty="0">
                <a:solidFill>
                  <a:schemeClr val="bg1"/>
                </a:solidFill>
                <a:latin typeface="Courier New" pitchFamily="49" charset="0"/>
                <a:cs typeface="Courier New" pitchFamily="49" charset="0"/>
              </a:rPr>
              <a:t>       * Clone Creation Date:      03/04/13 11:46:37 EDT</a:t>
            </a:r>
          </a:p>
          <a:p>
            <a:pPr marL="0" indent="0">
              <a:buNone/>
            </a:pPr>
            <a:r>
              <a:rPr lang="en-US" sz="1400" dirty="0">
                <a:solidFill>
                  <a:schemeClr val="bg1"/>
                </a:solidFill>
                <a:latin typeface="Courier New" pitchFamily="49" charset="0"/>
                <a:cs typeface="Courier New" pitchFamily="49" charset="0"/>
              </a:rPr>
              <a:t>       * Last Sync Date:           None</a:t>
            </a:r>
          </a:p>
          <a:p>
            <a:pPr marL="0" indent="0">
              <a:buNone/>
            </a:pPr>
            <a:r>
              <a:rPr lang="en-US" sz="1400" dirty="0">
                <a:solidFill>
                  <a:schemeClr val="bg1"/>
                </a:solidFill>
                <a:latin typeface="Courier New" pitchFamily="49" charset="0"/>
                <a:cs typeface="Courier New" pitchFamily="49" charset="0"/>
              </a:rPr>
              <a:t>       * Clone Mirror Disk:        None</a:t>
            </a:r>
          </a:p>
          <a:p>
            <a:pPr marL="0" indent="0">
              <a:buNone/>
            </a:pPr>
            <a:r>
              <a:rPr lang="en-US" sz="1400" dirty="0">
                <a:solidFill>
                  <a:schemeClr val="bg1"/>
                </a:solidFill>
                <a:latin typeface="Courier New" pitchFamily="49" charset="0"/>
                <a:cs typeface="Courier New" pitchFamily="49" charset="0"/>
              </a:rPr>
              <a:t>       * Mirror EFI Partition:     None</a:t>
            </a:r>
          </a:p>
          <a:p>
            <a:pPr marL="0" indent="0">
              <a:buNone/>
            </a:pPr>
            <a:r>
              <a:rPr lang="en-US" sz="1400" dirty="0">
                <a:solidFill>
                  <a:schemeClr val="bg1"/>
                </a:solidFill>
                <a:latin typeface="Courier New" pitchFamily="49" charset="0"/>
                <a:cs typeface="Courier New" pitchFamily="49" charset="0"/>
              </a:rPr>
              <a:t>       * Original Disk:            </a:t>
            </a:r>
            <a:r>
              <a:rPr lang="en-US" sz="1400" b="1" dirty="0">
                <a:solidFill>
                  <a:schemeClr val="accent2">
                    <a:lumMod val="60000"/>
                    <a:lumOff val="40000"/>
                  </a:schemeClr>
                </a:solidFill>
                <a:latin typeface="Courier New" pitchFamily="49" charset="0"/>
                <a:cs typeface="Courier New" pitchFamily="49" charset="0"/>
              </a:rPr>
              <a:t>/dev/disk/disk7</a:t>
            </a:r>
          </a:p>
          <a:p>
            <a:pPr marL="0" indent="0">
              <a:buNone/>
            </a:pPr>
            <a:r>
              <a:rPr lang="en-US" sz="1400" dirty="0">
                <a:solidFill>
                  <a:schemeClr val="bg1"/>
                </a:solidFill>
                <a:latin typeface="Courier New" pitchFamily="49" charset="0"/>
                <a:cs typeface="Courier New" pitchFamily="49" charset="0"/>
              </a:rPr>
              <a:t>       * Original EFI Partition:   AUTO file present, Boot loader present</a:t>
            </a:r>
          </a:p>
          <a:p>
            <a:pPr marL="0" indent="0">
              <a:buNone/>
            </a:pPr>
            <a:r>
              <a:rPr lang="en-US" sz="1400" dirty="0">
                <a:solidFill>
                  <a:schemeClr val="bg1"/>
                </a:solidFill>
                <a:latin typeface="Courier New" pitchFamily="49" charset="0"/>
                <a:cs typeface="Courier New" pitchFamily="49" charset="0"/>
              </a:rPr>
              <a:t>       * Original Rehost Status:   SYSINFO.TXT not present</a:t>
            </a:r>
          </a:p>
          <a:p>
            <a:pPr marL="0" indent="0">
              <a:buNone/>
            </a:pPr>
            <a:r>
              <a:rPr lang="en-US" sz="1400" dirty="0">
                <a:solidFill>
                  <a:schemeClr val="bg1"/>
                </a:solidFill>
                <a:latin typeface="Courier New" pitchFamily="49" charset="0"/>
                <a:cs typeface="Courier New" pitchFamily="49" charset="0"/>
              </a:rPr>
              <a:t>       * Booted Disk:              Original Disk (/dev/disk/disk7)</a:t>
            </a:r>
          </a:p>
          <a:p>
            <a:pPr marL="0" indent="0">
              <a:buNone/>
            </a:pPr>
            <a:r>
              <a:rPr lang="en-US" sz="1400" dirty="0">
                <a:solidFill>
                  <a:schemeClr val="bg1"/>
                </a:solidFill>
                <a:latin typeface="Courier New" pitchFamily="49" charset="0"/>
                <a:cs typeface="Courier New" pitchFamily="49" charset="0"/>
              </a:rPr>
              <a:t>       * Activated Disk:           Original Disk (/dev/disk/disk7</a:t>
            </a:r>
            <a:r>
              <a:rPr lang="en-US" sz="1400" dirty="0" smtClean="0">
                <a:solidFill>
                  <a:schemeClr val="bg1"/>
                </a:solidFill>
                <a:latin typeface="Courier New" pitchFamily="49" charset="0"/>
                <a:cs typeface="Courier New" pitchFamily="49" charset="0"/>
              </a:rPr>
              <a:t>)</a:t>
            </a:r>
            <a:endParaRPr lang="en-US" sz="1400" dirty="0">
              <a:solidFill>
                <a:schemeClr val="bg1"/>
              </a:solidFill>
              <a:latin typeface="Courier New" pitchFamily="49" charset="0"/>
              <a:cs typeface="Courier New" pitchFamily="49" charset="0"/>
            </a:endParaRPr>
          </a:p>
          <a:p>
            <a:pPr marL="0" indent="0">
              <a:buNone/>
            </a:pPr>
            <a:r>
              <a:rPr lang="en-US" sz="1400" dirty="0">
                <a:solidFill>
                  <a:schemeClr val="bg1"/>
                </a:solidFill>
                <a:latin typeface="Courier New" pitchFamily="49" charset="0"/>
                <a:cs typeface="Courier New" pitchFamily="49" charset="0"/>
              </a:rPr>
              <a:t>=======  03/04/13 12:35:56 EDT  END Displaying DRD Clone Image Information</a:t>
            </a:r>
          </a:p>
          <a:p>
            <a:pPr marL="0" indent="0">
              <a:buNone/>
            </a:pPr>
            <a:r>
              <a:rPr lang="en-US" sz="1400" dirty="0">
                <a:solidFill>
                  <a:schemeClr val="bg1"/>
                </a:solidFill>
                <a:latin typeface="Courier New" pitchFamily="49" charset="0"/>
                <a:cs typeface="Courier New" pitchFamily="49" charset="0"/>
              </a:rPr>
              <a:t>         succeeded. (user=root)  (</a:t>
            </a:r>
            <a:r>
              <a:rPr lang="en-US" sz="1400" dirty="0" err="1">
                <a:solidFill>
                  <a:schemeClr val="bg1"/>
                </a:solidFill>
                <a:latin typeface="Courier New" pitchFamily="49" charset="0"/>
                <a:cs typeface="Courier New" pitchFamily="49" charset="0"/>
              </a:rPr>
              <a:t>jobid</a:t>
            </a:r>
            <a:r>
              <a:rPr lang="en-US" sz="1400" dirty="0">
                <a:solidFill>
                  <a:schemeClr val="bg1"/>
                </a:solidFill>
                <a:latin typeface="Courier New" pitchFamily="49" charset="0"/>
                <a:cs typeface="Courier New" pitchFamily="49" charset="0"/>
              </a:rPr>
              <a:t>=ia643)</a:t>
            </a:r>
          </a:p>
          <a:p>
            <a:pPr marL="0" indent="0">
              <a:buNone/>
            </a:pPr>
            <a:endParaRPr lang="en-US" sz="1400" dirty="0">
              <a:solidFill>
                <a:schemeClr val="bg1"/>
              </a:solidFill>
              <a:latin typeface="Courier New" pitchFamily="49" charset="0"/>
              <a:cs typeface="Courier New" pitchFamily="49" charset="0"/>
            </a:endParaRPr>
          </a:p>
        </p:txBody>
      </p:sp>
    </p:spTree>
    <p:extLst>
      <p:ext uri="{BB962C8B-B14F-4D97-AF65-F5344CB8AC3E}">
        <p14:creationId xmlns:p14="http://schemas.microsoft.com/office/powerpoint/2010/main" val="41853718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70</a:t>
            </a:fld>
            <a:endParaRPr lang="en-US" dirty="0" smtClean="0"/>
          </a:p>
        </p:txBody>
      </p:sp>
      <p:sp>
        <p:nvSpPr>
          <p:cNvPr id="63492" name="Rectangle 2"/>
          <p:cNvSpPr>
            <a:spLocks noGrp="1" noChangeArrowheads="1"/>
          </p:cNvSpPr>
          <p:nvPr>
            <p:ph type="title"/>
          </p:nvPr>
        </p:nvSpPr>
        <p:spPr>
          <a:xfrm>
            <a:off x="428625" y="114300"/>
            <a:ext cx="7629525" cy="917666"/>
          </a:xfrm>
        </p:spPr>
        <p:txBody>
          <a:bodyPr/>
          <a:lstStyle/>
          <a:p>
            <a:pPr eaLnBrk="1" hangingPunct="1"/>
            <a:r>
              <a:rPr lang="en-US" sz="3200" dirty="0" smtClean="0">
                <a:solidFill>
                  <a:schemeClr val="bg1">
                    <a:lumMod val="95000"/>
                  </a:schemeClr>
                </a:solidFill>
              </a:rPr>
              <a:t>HP-UX DRD Multiple Copies of Targets </a:t>
            </a:r>
            <a:br>
              <a:rPr lang="en-US" sz="3200" dirty="0" smtClean="0">
                <a:solidFill>
                  <a:schemeClr val="bg1">
                    <a:lumMod val="95000"/>
                  </a:schemeClr>
                </a:solidFill>
              </a:rPr>
            </a:br>
            <a:r>
              <a:rPr lang="en-US" sz="3200" dirty="0" smtClean="0">
                <a:solidFill>
                  <a:schemeClr val="bg1">
                    <a:lumMod val="95000"/>
                  </a:schemeClr>
                </a:solidFill>
              </a:rPr>
              <a:t>6 of 11</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400050" y="979714"/>
            <a:ext cx="8743950" cy="5525589"/>
          </a:xfrm>
        </p:spPr>
        <p:txBody>
          <a:bodyPr/>
          <a:lstStyle/>
          <a:p>
            <a:pPr marL="0" indent="0">
              <a:buNone/>
            </a:pPr>
            <a:r>
              <a:rPr lang="en-US" sz="1400" dirty="0">
                <a:solidFill>
                  <a:schemeClr val="bg1"/>
                </a:solidFill>
                <a:latin typeface="Courier New" pitchFamily="49" charset="0"/>
                <a:cs typeface="Courier New" pitchFamily="49" charset="0"/>
              </a:rPr>
              <a:t># ioscan -m </a:t>
            </a:r>
            <a:r>
              <a:rPr lang="en-US" sz="1400" dirty="0" err="1">
                <a:solidFill>
                  <a:schemeClr val="bg1"/>
                </a:solidFill>
                <a:latin typeface="Courier New" pitchFamily="49" charset="0"/>
                <a:cs typeface="Courier New" pitchFamily="49" charset="0"/>
              </a:rPr>
              <a:t>dsf</a:t>
            </a:r>
            <a:endParaRPr lang="en-US" sz="1400" dirty="0">
              <a:solidFill>
                <a:schemeClr val="bg1"/>
              </a:solidFill>
              <a:latin typeface="Courier New" pitchFamily="49" charset="0"/>
              <a:cs typeface="Courier New" pitchFamily="49" charset="0"/>
            </a:endParaRPr>
          </a:p>
          <a:p>
            <a:pPr marL="0" indent="0">
              <a:buNone/>
            </a:pPr>
            <a:r>
              <a:rPr lang="en-US" sz="1400" dirty="0">
                <a:solidFill>
                  <a:schemeClr val="bg1"/>
                </a:solidFill>
                <a:latin typeface="Courier New" pitchFamily="49" charset="0"/>
                <a:cs typeface="Courier New" pitchFamily="49" charset="0"/>
              </a:rPr>
              <a:t>Persistent DSF           Legacy DSF(s)</a:t>
            </a:r>
          </a:p>
          <a:p>
            <a:pPr marL="0" indent="0">
              <a:buNone/>
            </a:pPr>
            <a:r>
              <a:rPr lang="en-US" sz="1400" dirty="0">
                <a:solidFill>
                  <a:schemeClr val="bg1"/>
                </a:solidFill>
                <a:latin typeface="Courier New" pitchFamily="49" charset="0"/>
                <a:cs typeface="Courier New" pitchFamily="49" charset="0"/>
              </a:rPr>
              <a:t>========================================</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pt</a:t>
            </a:r>
            <a:r>
              <a:rPr lang="en-US" sz="1400" dirty="0">
                <a:solidFill>
                  <a:schemeClr val="bg1"/>
                </a:solidFill>
                <a:latin typeface="Courier New" pitchFamily="49" charset="0"/>
                <a:cs typeface="Courier New" pitchFamily="49" charset="0"/>
              </a:rPr>
              <a:t>/pt3              /dev/</a:t>
            </a:r>
            <a:r>
              <a:rPr lang="en-US" sz="1400" dirty="0" err="1">
                <a:solidFill>
                  <a:schemeClr val="bg1"/>
                </a:solidFill>
                <a:latin typeface="Courier New" pitchFamily="49" charset="0"/>
                <a:cs typeface="Courier New" pitchFamily="49" charset="0"/>
              </a:rPr>
              <a:t>rscsi</a:t>
            </a:r>
            <a:r>
              <a:rPr lang="en-US" sz="1400" dirty="0">
                <a:solidFill>
                  <a:schemeClr val="bg1"/>
                </a:solidFill>
                <a:latin typeface="Courier New" pitchFamily="49" charset="0"/>
                <a:cs typeface="Courier New" pitchFamily="49" charset="0"/>
              </a:rPr>
              <a:t>/c5t0d0</a:t>
            </a:r>
          </a:p>
          <a:p>
            <a:pPr marL="0" indent="0">
              <a:buNone/>
            </a:pPr>
            <a:r>
              <a:rPr lang="en-US" sz="1400" dirty="0">
                <a:solidFill>
                  <a:schemeClr val="bg1"/>
                </a:solidFill>
                <a:latin typeface="Courier New" pitchFamily="49" charset="0"/>
                <a:cs typeface="Courier New" pitchFamily="49" charset="0"/>
              </a:rPr>
              <a:t>                         /dev/</a:t>
            </a:r>
            <a:r>
              <a:rPr lang="en-US" sz="1400" dirty="0" err="1">
                <a:solidFill>
                  <a:schemeClr val="bg1"/>
                </a:solidFill>
                <a:latin typeface="Courier New" pitchFamily="49" charset="0"/>
                <a:cs typeface="Courier New" pitchFamily="49" charset="0"/>
              </a:rPr>
              <a:t>rscsi</a:t>
            </a:r>
            <a:r>
              <a:rPr lang="en-US" sz="1400" dirty="0">
                <a:solidFill>
                  <a:schemeClr val="bg1"/>
                </a:solidFill>
                <a:latin typeface="Courier New" pitchFamily="49" charset="0"/>
                <a:cs typeface="Courier New" pitchFamily="49" charset="0"/>
              </a:rPr>
              <a:t>/c4t0d0</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pt</a:t>
            </a:r>
            <a:r>
              <a:rPr lang="en-US" sz="1400" dirty="0">
                <a:solidFill>
                  <a:schemeClr val="bg1"/>
                </a:solidFill>
                <a:latin typeface="Courier New" pitchFamily="49" charset="0"/>
                <a:cs typeface="Courier New" pitchFamily="49" charset="0"/>
              </a:rPr>
              <a:t>/pt4              /dev/</a:t>
            </a:r>
            <a:r>
              <a:rPr lang="en-US" sz="1400" dirty="0" err="1">
                <a:solidFill>
                  <a:schemeClr val="bg1"/>
                </a:solidFill>
                <a:latin typeface="Courier New" pitchFamily="49" charset="0"/>
                <a:cs typeface="Courier New" pitchFamily="49" charset="0"/>
              </a:rPr>
              <a:t>rscsi</a:t>
            </a:r>
            <a:r>
              <a:rPr lang="en-US" sz="1400" dirty="0">
                <a:solidFill>
                  <a:schemeClr val="bg1"/>
                </a:solidFill>
                <a:latin typeface="Courier New" pitchFamily="49" charset="0"/>
                <a:cs typeface="Courier New" pitchFamily="49" charset="0"/>
              </a:rPr>
              <a:t>/c6t0d0</a:t>
            </a:r>
          </a:p>
          <a:p>
            <a:pPr marL="0" indent="0">
              <a:buNone/>
            </a:pPr>
            <a:r>
              <a:rPr lang="en-US" sz="1400" b="1" dirty="0">
                <a:solidFill>
                  <a:schemeClr val="accent2">
                    <a:lumMod val="60000"/>
                    <a:lumOff val="40000"/>
                  </a:schemeClr>
                </a:solidFill>
                <a:latin typeface="Courier New" pitchFamily="49" charset="0"/>
                <a:cs typeface="Courier New" pitchFamily="49" charset="0"/>
              </a:rPr>
              <a:t>/dev/</a:t>
            </a:r>
            <a:r>
              <a:rPr lang="en-US" sz="1400" b="1" dirty="0" err="1">
                <a:solidFill>
                  <a:schemeClr val="accent2">
                    <a:lumMod val="60000"/>
                    <a:lumOff val="40000"/>
                  </a:schemeClr>
                </a:solidFill>
                <a:latin typeface="Courier New" pitchFamily="49" charset="0"/>
                <a:cs typeface="Courier New" pitchFamily="49" charset="0"/>
              </a:rPr>
              <a:t>rdisk</a:t>
            </a:r>
            <a:r>
              <a:rPr lang="en-US" sz="1400" b="1" dirty="0">
                <a:solidFill>
                  <a:schemeClr val="accent2">
                    <a:lumMod val="60000"/>
                    <a:lumOff val="40000"/>
                  </a:schemeClr>
                </a:solidFill>
                <a:latin typeface="Courier New" pitchFamily="49" charset="0"/>
                <a:cs typeface="Courier New" pitchFamily="49" charset="0"/>
              </a:rPr>
              <a:t>/disk5         /dev/</a:t>
            </a:r>
            <a:r>
              <a:rPr lang="en-US" sz="1400" b="1" dirty="0" err="1">
                <a:solidFill>
                  <a:schemeClr val="accent2">
                    <a:lumMod val="60000"/>
                    <a:lumOff val="40000"/>
                  </a:schemeClr>
                </a:solidFill>
                <a:latin typeface="Courier New" pitchFamily="49" charset="0"/>
                <a:cs typeface="Courier New" pitchFamily="49" charset="0"/>
              </a:rPr>
              <a:t>rdsk</a:t>
            </a:r>
            <a:r>
              <a:rPr lang="en-US" sz="1400" b="1" dirty="0">
                <a:solidFill>
                  <a:schemeClr val="accent2">
                    <a:lumMod val="60000"/>
                    <a:lumOff val="40000"/>
                  </a:schemeClr>
                </a:solidFill>
                <a:latin typeface="Courier New" pitchFamily="49" charset="0"/>
                <a:cs typeface="Courier New" pitchFamily="49" charset="0"/>
              </a:rPr>
              <a:t>/c2t1d0</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/disk5_p1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/c2t1d0s1</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/disk5_p3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/c2t1d0s3</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/disk5_p2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/c2t1d0s2</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/disk6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/c2t0d0</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/disk6_p1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/c2t0d0s1</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/disk6_p2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/c2t0d0s2</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/disk6_p3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/c2t0d0s3</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/disk7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/c3t2d0</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/disk7_p1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/c3t2d0s1</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/disk7_p2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/c3t2d0s2</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/disk7_p3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/c3t2d0s3</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/disk8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/c0t0d0</a:t>
            </a:r>
          </a:p>
          <a:p>
            <a:pPr marL="0" indent="0">
              <a:buNone/>
            </a:pPr>
            <a:r>
              <a:rPr lang="en-US" sz="1400" dirty="0">
                <a:solidFill>
                  <a:schemeClr val="bg1"/>
                </a:solidFill>
                <a:latin typeface="Courier New" pitchFamily="49" charset="0"/>
                <a:cs typeface="Courier New" pitchFamily="49" charset="0"/>
              </a:rPr>
              <a:t>/dev/</a:t>
            </a:r>
            <a:r>
              <a:rPr lang="en-US" sz="1400" dirty="0" err="1">
                <a:solidFill>
                  <a:schemeClr val="bg1"/>
                </a:solidFill>
                <a:latin typeface="Courier New" pitchFamily="49" charset="0"/>
                <a:cs typeface="Courier New" pitchFamily="49" charset="0"/>
              </a:rPr>
              <a:t>rdisk</a:t>
            </a:r>
            <a:r>
              <a:rPr lang="en-US" sz="1400" dirty="0">
                <a:solidFill>
                  <a:schemeClr val="bg1"/>
                </a:solidFill>
                <a:latin typeface="Courier New" pitchFamily="49" charset="0"/>
                <a:cs typeface="Courier New" pitchFamily="49" charset="0"/>
              </a:rPr>
              <a:t>/disk9         /dev/</a:t>
            </a:r>
            <a:r>
              <a:rPr lang="en-US" sz="1400" dirty="0" err="1">
                <a:solidFill>
                  <a:schemeClr val="bg1"/>
                </a:solidFill>
                <a:latin typeface="Courier New" pitchFamily="49" charset="0"/>
                <a:cs typeface="Courier New" pitchFamily="49" charset="0"/>
              </a:rPr>
              <a:t>rdsk</a:t>
            </a:r>
            <a:r>
              <a:rPr lang="en-US" sz="1400" dirty="0">
                <a:solidFill>
                  <a:schemeClr val="bg1"/>
                </a:solidFill>
                <a:latin typeface="Courier New" pitchFamily="49" charset="0"/>
                <a:cs typeface="Courier New" pitchFamily="49" charset="0"/>
              </a:rPr>
              <a:t>/c7t0d2</a:t>
            </a:r>
          </a:p>
        </p:txBody>
      </p:sp>
    </p:spTree>
    <p:extLst>
      <p:ext uri="{BB962C8B-B14F-4D97-AF65-F5344CB8AC3E}">
        <p14:creationId xmlns:p14="http://schemas.microsoft.com/office/powerpoint/2010/main" val="130335250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71</a:t>
            </a:fld>
            <a:endParaRPr lang="en-US" dirty="0" smtClean="0"/>
          </a:p>
        </p:txBody>
      </p:sp>
      <p:sp>
        <p:nvSpPr>
          <p:cNvPr id="63492" name="Rectangle 2"/>
          <p:cNvSpPr>
            <a:spLocks noGrp="1" noChangeArrowheads="1"/>
          </p:cNvSpPr>
          <p:nvPr>
            <p:ph type="title"/>
          </p:nvPr>
        </p:nvSpPr>
        <p:spPr>
          <a:xfrm>
            <a:off x="428625" y="114300"/>
            <a:ext cx="7629525" cy="917666"/>
          </a:xfrm>
        </p:spPr>
        <p:txBody>
          <a:bodyPr/>
          <a:lstStyle/>
          <a:p>
            <a:pPr eaLnBrk="1" hangingPunct="1"/>
            <a:r>
              <a:rPr lang="en-US" sz="3200" dirty="0" smtClean="0">
                <a:solidFill>
                  <a:schemeClr val="bg1">
                    <a:lumMod val="95000"/>
                  </a:schemeClr>
                </a:solidFill>
              </a:rPr>
              <a:t>HP-UX DRD Multiple Copies of Targets </a:t>
            </a:r>
            <a:br>
              <a:rPr lang="en-US" sz="3200" dirty="0" smtClean="0">
                <a:solidFill>
                  <a:schemeClr val="bg1">
                    <a:lumMod val="95000"/>
                  </a:schemeClr>
                </a:solidFill>
              </a:rPr>
            </a:br>
            <a:r>
              <a:rPr lang="en-US" sz="3200" dirty="0" smtClean="0">
                <a:solidFill>
                  <a:schemeClr val="bg1">
                    <a:lumMod val="95000"/>
                  </a:schemeClr>
                </a:solidFill>
              </a:rPr>
              <a:t>7 of 11</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295547" y="979714"/>
            <a:ext cx="8743950" cy="5525589"/>
          </a:xfrm>
        </p:spPr>
        <p:txBody>
          <a:bodyPr/>
          <a:lstStyle/>
          <a:p>
            <a:pPr marL="0" indent="0">
              <a:buNone/>
            </a:pPr>
            <a:r>
              <a:rPr lang="en-US" sz="950" dirty="0">
                <a:solidFill>
                  <a:schemeClr val="bg1"/>
                </a:solidFill>
                <a:latin typeface="Courier New" pitchFamily="49" charset="0"/>
                <a:cs typeface="Courier New" pitchFamily="49" charset="0"/>
              </a:rPr>
              <a:t># ioscan -</a:t>
            </a:r>
            <a:r>
              <a:rPr lang="en-US" sz="950" dirty="0" err="1">
                <a:solidFill>
                  <a:schemeClr val="bg1"/>
                </a:solidFill>
                <a:latin typeface="Courier New" pitchFamily="49" charset="0"/>
                <a:cs typeface="Courier New" pitchFamily="49" charset="0"/>
              </a:rPr>
              <a:t>funneC</a:t>
            </a:r>
            <a:r>
              <a:rPr lang="en-US" sz="950" dirty="0">
                <a:solidFill>
                  <a:schemeClr val="bg1"/>
                </a:solidFill>
                <a:latin typeface="Courier New" pitchFamily="49" charset="0"/>
                <a:cs typeface="Courier New" pitchFamily="49" charset="0"/>
              </a:rPr>
              <a:t> disk</a:t>
            </a:r>
          </a:p>
          <a:p>
            <a:pPr marL="0" indent="0">
              <a:buNone/>
            </a:pPr>
            <a:r>
              <a:rPr lang="en-US" sz="950" dirty="0">
                <a:solidFill>
                  <a:schemeClr val="bg1"/>
                </a:solidFill>
                <a:latin typeface="Courier New" pitchFamily="49" charset="0"/>
                <a:cs typeface="Courier New" pitchFamily="49" charset="0"/>
              </a:rPr>
              <a:t>Class     I  H/W Path       Driver S/W State   H/W Type     Description</a:t>
            </a:r>
          </a:p>
          <a:p>
            <a:pPr marL="0" indent="0">
              <a:buNone/>
            </a:pPr>
            <a:r>
              <a:rPr lang="en-US" sz="950" dirty="0">
                <a:solidFill>
                  <a:schemeClr val="bg1"/>
                </a:solidFill>
                <a:latin typeface="Courier New" pitchFamily="49" charset="0"/>
                <a:cs typeface="Courier New" pitchFamily="49" charset="0"/>
              </a:rPr>
              <a:t>=======================================================================</a:t>
            </a:r>
          </a:p>
          <a:p>
            <a:pPr marL="0" indent="0">
              <a:buNone/>
            </a:pPr>
            <a:r>
              <a:rPr lang="en-US" sz="950" dirty="0">
                <a:solidFill>
                  <a:schemeClr val="bg1"/>
                </a:solidFill>
                <a:latin typeface="Courier New" pitchFamily="49" charset="0"/>
                <a:cs typeface="Courier New" pitchFamily="49" charset="0"/>
              </a:rPr>
              <a:t>disk      3  0/0/2/0.0.0.0  </a:t>
            </a:r>
            <a:r>
              <a:rPr lang="en-US" sz="950" dirty="0" err="1">
                <a:solidFill>
                  <a:schemeClr val="bg1"/>
                </a:solidFill>
                <a:latin typeface="Courier New" pitchFamily="49" charset="0"/>
                <a:cs typeface="Courier New" pitchFamily="49" charset="0"/>
              </a:rPr>
              <a:t>sdisk</a:t>
            </a:r>
            <a:r>
              <a:rPr lang="en-US" sz="950" dirty="0">
                <a:solidFill>
                  <a:schemeClr val="bg1"/>
                </a:solidFill>
                <a:latin typeface="Courier New" pitchFamily="49" charset="0"/>
                <a:cs typeface="Courier New" pitchFamily="49" charset="0"/>
              </a:rPr>
              <a:t>   CLAIMED     DEVICE       TEAC    DV-28E-N</a:t>
            </a:r>
          </a:p>
          <a:p>
            <a:pPr marL="0" indent="0">
              <a:buNone/>
            </a:pPr>
            <a:r>
              <a:rPr lang="en-US" sz="950" dirty="0">
                <a:solidFill>
                  <a:schemeClr val="bg1"/>
                </a:solidFill>
                <a:latin typeface="Courier New" pitchFamily="49" charset="0"/>
                <a:cs typeface="Courier New" pitchFamily="49" charset="0"/>
              </a:rPr>
              <a:t>                           /dev/dsk/c0t0d0   /dev/</a:t>
            </a:r>
            <a:r>
              <a:rPr lang="en-US" sz="950" dirty="0" err="1">
                <a:solidFill>
                  <a:schemeClr val="bg1"/>
                </a:solidFill>
                <a:latin typeface="Courier New" pitchFamily="49" charset="0"/>
                <a:cs typeface="Courier New" pitchFamily="49" charset="0"/>
              </a:rPr>
              <a:t>rdsk</a:t>
            </a:r>
            <a:r>
              <a:rPr lang="en-US" sz="950" dirty="0">
                <a:solidFill>
                  <a:schemeClr val="bg1"/>
                </a:solidFill>
                <a:latin typeface="Courier New" pitchFamily="49" charset="0"/>
                <a:cs typeface="Courier New" pitchFamily="49" charset="0"/>
              </a:rPr>
              <a:t>/c0t0d0</a:t>
            </a:r>
          </a:p>
          <a:p>
            <a:pPr marL="0" indent="0">
              <a:buNone/>
            </a:pPr>
            <a:r>
              <a:rPr lang="en-US" sz="950" dirty="0">
                <a:solidFill>
                  <a:schemeClr val="bg1"/>
                </a:solidFill>
                <a:latin typeface="Courier New" pitchFamily="49" charset="0"/>
                <a:cs typeface="Courier New" pitchFamily="49" charset="0"/>
              </a:rPr>
              <a:t>        </a:t>
            </a:r>
            <a:r>
              <a:rPr lang="en-US" sz="950" dirty="0" err="1">
                <a:solidFill>
                  <a:schemeClr val="bg1"/>
                </a:solidFill>
                <a:latin typeface="Courier New" pitchFamily="49" charset="0"/>
                <a:cs typeface="Courier New" pitchFamily="49" charset="0"/>
              </a:rPr>
              <a:t>Acpi</a:t>
            </a:r>
            <a:r>
              <a:rPr lang="en-US" sz="950" dirty="0">
                <a:solidFill>
                  <a:schemeClr val="bg1"/>
                </a:solidFill>
                <a:latin typeface="Courier New" pitchFamily="49" charset="0"/>
                <a:cs typeface="Courier New" pitchFamily="49" charset="0"/>
              </a:rPr>
              <a:t>(HWP0002,0)/</a:t>
            </a:r>
            <a:r>
              <a:rPr lang="en-US" sz="950" dirty="0" err="1">
                <a:solidFill>
                  <a:schemeClr val="bg1"/>
                </a:solidFill>
                <a:latin typeface="Courier New" pitchFamily="49" charset="0"/>
                <a:cs typeface="Courier New" pitchFamily="49" charset="0"/>
              </a:rPr>
              <a:t>Pci</a:t>
            </a:r>
            <a:r>
              <a:rPr lang="en-US" sz="950" dirty="0">
                <a:solidFill>
                  <a:schemeClr val="bg1"/>
                </a:solidFill>
                <a:latin typeface="Courier New" pitchFamily="49" charset="0"/>
                <a:cs typeface="Courier New" pitchFamily="49" charset="0"/>
              </a:rPr>
              <a:t>(2|0)/Ata(</a:t>
            </a:r>
            <a:r>
              <a:rPr lang="en-US" sz="950" dirty="0" err="1">
                <a:solidFill>
                  <a:schemeClr val="bg1"/>
                </a:solidFill>
                <a:latin typeface="Courier New" pitchFamily="49" charset="0"/>
                <a:cs typeface="Courier New" pitchFamily="49" charset="0"/>
              </a:rPr>
              <a:t>Primary,Master</a:t>
            </a:r>
            <a:r>
              <a:rPr lang="en-US" sz="950" dirty="0">
                <a:solidFill>
                  <a:schemeClr val="bg1"/>
                </a:solidFill>
                <a:latin typeface="Courier New" pitchFamily="49" charset="0"/>
                <a:cs typeface="Courier New" pitchFamily="49" charset="0"/>
              </a:rPr>
              <a:t>)</a:t>
            </a:r>
          </a:p>
          <a:p>
            <a:pPr marL="0" indent="0">
              <a:buNone/>
            </a:pPr>
            <a:r>
              <a:rPr lang="en-US" sz="950" dirty="0">
                <a:solidFill>
                  <a:schemeClr val="bg1"/>
                </a:solidFill>
                <a:latin typeface="Courier New" pitchFamily="49" charset="0"/>
                <a:cs typeface="Courier New" pitchFamily="49" charset="0"/>
              </a:rPr>
              <a:t>disk      1  0/1/1/0.0.0    </a:t>
            </a:r>
            <a:r>
              <a:rPr lang="en-US" sz="950" dirty="0" err="1">
                <a:solidFill>
                  <a:schemeClr val="bg1"/>
                </a:solidFill>
                <a:latin typeface="Courier New" pitchFamily="49" charset="0"/>
                <a:cs typeface="Courier New" pitchFamily="49" charset="0"/>
              </a:rPr>
              <a:t>sdisk</a:t>
            </a:r>
            <a:r>
              <a:rPr lang="en-US" sz="950" dirty="0">
                <a:solidFill>
                  <a:schemeClr val="bg1"/>
                </a:solidFill>
                <a:latin typeface="Courier New" pitchFamily="49" charset="0"/>
                <a:cs typeface="Courier New" pitchFamily="49" charset="0"/>
              </a:rPr>
              <a:t>   CLAIMED     DEVICE       HP 146 GST3146707LC</a:t>
            </a:r>
          </a:p>
          <a:p>
            <a:pPr marL="0" indent="0">
              <a:buNone/>
            </a:pPr>
            <a:r>
              <a:rPr lang="en-US" sz="950" dirty="0">
                <a:solidFill>
                  <a:schemeClr val="bg1"/>
                </a:solidFill>
                <a:latin typeface="Courier New" pitchFamily="49" charset="0"/>
                <a:cs typeface="Courier New" pitchFamily="49" charset="0"/>
              </a:rPr>
              <a:t>                           /dev/dsk/c2t0d0     /dev/</a:t>
            </a:r>
            <a:r>
              <a:rPr lang="en-US" sz="950" dirty="0" err="1">
                <a:solidFill>
                  <a:schemeClr val="bg1"/>
                </a:solidFill>
                <a:latin typeface="Courier New" pitchFamily="49" charset="0"/>
                <a:cs typeface="Courier New" pitchFamily="49" charset="0"/>
              </a:rPr>
              <a:t>rdsk</a:t>
            </a:r>
            <a:r>
              <a:rPr lang="en-US" sz="950" dirty="0">
                <a:solidFill>
                  <a:schemeClr val="bg1"/>
                </a:solidFill>
                <a:latin typeface="Courier New" pitchFamily="49" charset="0"/>
                <a:cs typeface="Courier New" pitchFamily="49" charset="0"/>
              </a:rPr>
              <a:t>/c2t0d0</a:t>
            </a:r>
          </a:p>
          <a:p>
            <a:pPr marL="0" indent="0">
              <a:buNone/>
            </a:pPr>
            <a:r>
              <a:rPr lang="en-US" sz="950" dirty="0">
                <a:solidFill>
                  <a:schemeClr val="bg1"/>
                </a:solidFill>
                <a:latin typeface="Courier New" pitchFamily="49" charset="0"/>
                <a:cs typeface="Courier New" pitchFamily="49" charset="0"/>
              </a:rPr>
              <a:t>                           /dev/dsk/c2t0d0s1   /dev/</a:t>
            </a:r>
            <a:r>
              <a:rPr lang="en-US" sz="950" dirty="0" err="1">
                <a:solidFill>
                  <a:schemeClr val="bg1"/>
                </a:solidFill>
                <a:latin typeface="Courier New" pitchFamily="49" charset="0"/>
                <a:cs typeface="Courier New" pitchFamily="49" charset="0"/>
              </a:rPr>
              <a:t>rdsk</a:t>
            </a:r>
            <a:r>
              <a:rPr lang="en-US" sz="950" dirty="0">
                <a:solidFill>
                  <a:schemeClr val="bg1"/>
                </a:solidFill>
                <a:latin typeface="Courier New" pitchFamily="49" charset="0"/>
                <a:cs typeface="Courier New" pitchFamily="49" charset="0"/>
              </a:rPr>
              <a:t>/c2t0d0s1</a:t>
            </a:r>
          </a:p>
          <a:p>
            <a:pPr marL="0" indent="0">
              <a:buNone/>
            </a:pPr>
            <a:r>
              <a:rPr lang="en-US" sz="950" dirty="0">
                <a:solidFill>
                  <a:schemeClr val="bg1"/>
                </a:solidFill>
                <a:latin typeface="Courier New" pitchFamily="49" charset="0"/>
                <a:cs typeface="Courier New" pitchFamily="49" charset="0"/>
              </a:rPr>
              <a:t>                           /dev/dsk/c2t0d0s2   /dev/</a:t>
            </a:r>
            <a:r>
              <a:rPr lang="en-US" sz="950" dirty="0" err="1">
                <a:solidFill>
                  <a:schemeClr val="bg1"/>
                </a:solidFill>
                <a:latin typeface="Courier New" pitchFamily="49" charset="0"/>
                <a:cs typeface="Courier New" pitchFamily="49" charset="0"/>
              </a:rPr>
              <a:t>rdsk</a:t>
            </a:r>
            <a:r>
              <a:rPr lang="en-US" sz="950" dirty="0">
                <a:solidFill>
                  <a:schemeClr val="bg1"/>
                </a:solidFill>
                <a:latin typeface="Courier New" pitchFamily="49" charset="0"/>
                <a:cs typeface="Courier New" pitchFamily="49" charset="0"/>
              </a:rPr>
              <a:t>/c2t0d0s2</a:t>
            </a:r>
          </a:p>
          <a:p>
            <a:pPr marL="0" indent="0">
              <a:buNone/>
            </a:pPr>
            <a:r>
              <a:rPr lang="en-US" sz="950" dirty="0">
                <a:solidFill>
                  <a:schemeClr val="bg1"/>
                </a:solidFill>
                <a:latin typeface="Courier New" pitchFamily="49" charset="0"/>
                <a:cs typeface="Courier New" pitchFamily="49" charset="0"/>
              </a:rPr>
              <a:t>                           /dev/dsk/c2t0d0s3   /dev/</a:t>
            </a:r>
            <a:r>
              <a:rPr lang="en-US" sz="950" dirty="0" err="1">
                <a:solidFill>
                  <a:schemeClr val="bg1"/>
                </a:solidFill>
                <a:latin typeface="Courier New" pitchFamily="49" charset="0"/>
                <a:cs typeface="Courier New" pitchFamily="49" charset="0"/>
              </a:rPr>
              <a:t>rdsk</a:t>
            </a:r>
            <a:r>
              <a:rPr lang="en-US" sz="950" dirty="0">
                <a:solidFill>
                  <a:schemeClr val="bg1"/>
                </a:solidFill>
                <a:latin typeface="Courier New" pitchFamily="49" charset="0"/>
                <a:cs typeface="Courier New" pitchFamily="49" charset="0"/>
              </a:rPr>
              <a:t>/c2t0d0s3</a:t>
            </a:r>
          </a:p>
          <a:p>
            <a:pPr marL="0" indent="0">
              <a:buNone/>
            </a:pPr>
            <a:r>
              <a:rPr lang="en-US" sz="950" dirty="0">
                <a:solidFill>
                  <a:schemeClr val="bg1"/>
                </a:solidFill>
                <a:latin typeface="Courier New" pitchFamily="49" charset="0"/>
                <a:cs typeface="Courier New" pitchFamily="49" charset="0"/>
              </a:rPr>
              <a:t>        </a:t>
            </a:r>
            <a:r>
              <a:rPr lang="en-US" sz="950" dirty="0" err="1">
                <a:solidFill>
                  <a:schemeClr val="bg1"/>
                </a:solidFill>
                <a:latin typeface="Courier New" pitchFamily="49" charset="0"/>
                <a:cs typeface="Courier New" pitchFamily="49" charset="0"/>
              </a:rPr>
              <a:t>Acpi</a:t>
            </a:r>
            <a:r>
              <a:rPr lang="en-US" sz="950" dirty="0">
                <a:solidFill>
                  <a:schemeClr val="bg1"/>
                </a:solidFill>
                <a:latin typeface="Courier New" pitchFamily="49" charset="0"/>
                <a:cs typeface="Courier New" pitchFamily="49" charset="0"/>
              </a:rPr>
              <a:t>(HWP0002,100)/</a:t>
            </a:r>
            <a:r>
              <a:rPr lang="en-US" sz="950" dirty="0" err="1">
                <a:solidFill>
                  <a:schemeClr val="bg1"/>
                </a:solidFill>
                <a:latin typeface="Courier New" pitchFamily="49" charset="0"/>
                <a:cs typeface="Courier New" pitchFamily="49" charset="0"/>
              </a:rPr>
              <a:t>Pci</a:t>
            </a:r>
            <a:r>
              <a:rPr lang="en-US" sz="950" dirty="0">
                <a:solidFill>
                  <a:schemeClr val="bg1"/>
                </a:solidFill>
                <a:latin typeface="Courier New" pitchFamily="49" charset="0"/>
                <a:cs typeface="Courier New" pitchFamily="49" charset="0"/>
              </a:rPr>
              <a:t>(1|0)/</a:t>
            </a:r>
            <a:r>
              <a:rPr lang="en-US" sz="950" dirty="0" err="1">
                <a:solidFill>
                  <a:schemeClr val="bg1"/>
                </a:solidFill>
                <a:latin typeface="Courier New" pitchFamily="49" charset="0"/>
                <a:cs typeface="Courier New" pitchFamily="49" charset="0"/>
              </a:rPr>
              <a:t>Scsi</a:t>
            </a:r>
            <a:r>
              <a:rPr lang="en-US" sz="950" dirty="0">
                <a:solidFill>
                  <a:schemeClr val="bg1"/>
                </a:solidFill>
                <a:latin typeface="Courier New" pitchFamily="49" charset="0"/>
                <a:cs typeface="Courier New" pitchFamily="49" charset="0"/>
              </a:rPr>
              <a:t>(Pun0,Lun0)/HD(Part1,SigFB4D90C2-8464-11E2-8000-D6217B60E588)/\EFI\HPUX\HPUX.EFI</a:t>
            </a:r>
          </a:p>
          <a:p>
            <a:pPr marL="0" indent="0">
              <a:buNone/>
            </a:pPr>
            <a:r>
              <a:rPr lang="en-US" sz="950" b="1" dirty="0">
                <a:solidFill>
                  <a:schemeClr val="accent2">
                    <a:lumMod val="60000"/>
                    <a:lumOff val="40000"/>
                  </a:schemeClr>
                </a:solidFill>
                <a:latin typeface="Courier New" pitchFamily="49" charset="0"/>
                <a:cs typeface="Courier New" pitchFamily="49" charset="0"/>
              </a:rPr>
              <a:t>disk      0  0/1/1/0.1.0    </a:t>
            </a:r>
            <a:r>
              <a:rPr lang="en-US" sz="950" b="1" dirty="0" err="1">
                <a:solidFill>
                  <a:schemeClr val="accent2">
                    <a:lumMod val="60000"/>
                    <a:lumOff val="40000"/>
                  </a:schemeClr>
                </a:solidFill>
                <a:latin typeface="Courier New" pitchFamily="49" charset="0"/>
                <a:cs typeface="Courier New" pitchFamily="49" charset="0"/>
              </a:rPr>
              <a:t>sdisk</a:t>
            </a:r>
            <a:r>
              <a:rPr lang="en-US" sz="950" b="1" dirty="0">
                <a:solidFill>
                  <a:schemeClr val="accent2">
                    <a:lumMod val="60000"/>
                    <a:lumOff val="40000"/>
                  </a:schemeClr>
                </a:solidFill>
                <a:latin typeface="Courier New" pitchFamily="49" charset="0"/>
                <a:cs typeface="Courier New" pitchFamily="49" charset="0"/>
              </a:rPr>
              <a:t>   CLAIMED     DEVICE       HP 73.4GMAU3073NC</a:t>
            </a:r>
          </a:p>
          <a:p>
            <a:pPr marL="0" indent="0">
              <a:buNone/>
            </a:pPr>
            <a:r>
              <a:rPr lang="en-US" sz="950" b="1" dirty="0">
                <a:solidFill>
                  <a:schemeClr val="accent2">
                    <a:lumMod val="60000"/>
                    <a:lumOff val="40000"/>
                  </a:schemeClr>
                </a:solidFill>
                <a:latin typeface="Courier New" pitchFamily="49" charset="0"/>
                <a:cs typeface="Courier New" pitchFamily="49" charset="0"/>
              </a:rPr>
              <a:t>                           /dev/dsk/c2t1d0     /dev/</a:t>
            </a:r>
            <a:r>
              <a:rPr lang="en-US" sz="950" b="1" dirty="0" err="1">
                <a:solidFill>
                  <a:schemeClr val="accent2">
                    <a:lumMod val="60000"/>
                    <a:lumOff val="40000"/>
                  </a:schemeClr>
                </a:solidFill>
                <a:latin typeface="Courier New" pitchFamily="49" charset="0"/>
                <a:cs typeface="Courier New" pitchFamily="49" charset="0"/>
              </a:rPr>
              <a:t>rdsk</a:t>
            </a:r>
            <a:r>
              <a:rPr lang="en-US" sz="950" b="1" dirty="0">
                <a:solidFill>
                  <a:schemeClr val="accent2">
                    <a:lumMod val="60000"/>
                    <a:lumOff val="40000"/>
                  </a:schemeClr>
                </a:solidFill>
                <a:latin typeface="Courier New" pitchFamily="49" charset="0"/>
                <a:cs typeface="Courier New" pitchFamily="49" charset="0"/>
              </a:rPr>
              <a:t>/c2t1d0</a:t>
            </a:r>
          </a:p>
          <a:p>
            <a:pPr marL="0" indent="0">
              <a:buNone/>
            </a:pPr>
            <a:r>
              <a:rPr lang="en-US" sz="950" b="1" dirty="0">
                <a:solidFill>
                  <a:schemeClr val="accent2">
                    <a:lumMod val="60000"/>
                    <a:lumOff val="40000"/>
                  </a:schemeClr>
                </a:solidFill>
                <a:latin typeface="Courier New" pitchFamily="49" charset="0"/>
                <a:cs typeface="Courier New" pitchFamily="49" charset="0"/>
              </a:rPr>
              <a:t>                           /dev/dsk/c2t1d0s1   /dev/</a:t>
            </a:r>
            <a:r>
              <a:rPr lang="en-US" sz="950" b="1" dirty="0" err="1">
                <a:solidFill>
                  <a:schemeClr val="accent2">
                    <a:lumMod val="60000"/>
                    <a:lumOff val="40000"/>
                  </a:schemeClr>
                </a:solidFill>
                <a:latin typeface="Courier New" pitchFamily="49" charset="0"/>
                <a:cs typeface="Courier New" pitchFamily="49" charset="0"/>
              </a:rPr>
              <a:t>rdsk</a:t>
            </a:r>
            <a:r>
              <a:rPr lang="en-US" sz="950" b="1" dirty="0">
                <a:solidFill>
                  <a:schemeClr val="accent2">
                    <a:lumMod val="60000"/>
                    <a:lumOff val="40000"/>
                  </a:schemeClr>
                </a:solidFill>
                <a:latin typeface="Courier New" pitchFamily="49" charset="0"/>
                <a:cs typeface="Courier New" pitchFamily="49" charset="0"/>
              </a:rPr>
              <a:t>/c2t1d0s1</a:t>
            </a:r>
          </a:p>
          <a:p>
            <a:pPr marL="0" indent="0">
              <a:buNone/>
            </a:pPr>
            <a:r>
              <a:rPr lang="en-US" sz="950" b="1" dirty="0">
                <a:solidFill>
                  <a:schemeClr val="accent2">
                    <a:lumMod val="60000"/>
                    <a:lumOff val="40000"/>
                  </a:schemeClr>
                </a:solidFill>
                <a:latin typeface="Courier New" pitchFamily="49" charset="0"/>
                <a:cs typeface="Courier New" pitchFamily="49" charset="0"/>
              </a:rPr>
              <a:t>                           /dev/dsk/c2t1d0s2   /dev/</a:t>
            </a:r>
            <a:r>
              <a:rPr lang="en-US" sz="950" b="1" dirty="0" err="1">
                <a:solidFill>
                  <a:schemeClr val="accent2">
                    <a:lumMod val="60000"/>
                    <a:lumOff val="40000"/>
                  </a:schemeClr>
                </a:solidFill>
                <a:latin typeface="Courier New" pitchFamily="49" charset="0"/>
                <a:cs typeface="Courier New" pitchFamily="49" charset="0"/>
              </a:rPr>
              <a:t>rdsk</a:t>
            </a:r>
            <a:r>
              <a:rPr lang="en-US" sz="950" b="1" dirty="0">
                <a:solidFill>
                  <a:schemeClr val="accent2">
                    <a:lumMod val="60000"/>
                    <a:lumOff val="40000"/>
                  </a:schemeClr>
                </a:solidFill>
                <a:latin typeface="Courier New" pitchFamily="49" charset="0"/>
                <a:cs typeface="Courier New" pitchFamily="49" charset="0"/>
              </a:rPr>
              <a:t>/c2t1d0s2</a:t>
            </a:r>
          </a:p>
          <a:p>
            <a:pPr marL="0" indent="0">
              <a:buNone/>
            </a:pPr>
            <a:r>
              <a:rPr lang="en-US" sz="950" b="1" dirty="0">
                <a:solidFill>
                  <a:schemeClr val="accent2">
                    <a:lumMod val="60000"/>
                    <a:lumOff val="40000"/>
                  </a:schemeClr>
                </a:solidFill>
                <a:latin typeface="Courier New" pitchFamily="49" charset="0"/>
                <a:cs typeface="Courier New" pitchFamily="49" charset="0"/>
              </a:rPr>
              <a:t>                           /dev/dsk/c2t1d0s3   /dev/</a:t>
            </a:r>
            <a:r>
              <a:rPr lang="en-US" sz="950" b="1" dirty="0" err="1">
                <a:solidFill>
                  <a:schemeClr val="accent2">
                    <a:lumMod val="60000"/>
                    <a:lumOff val="40000"/>
                  </a:schemeClr>
                </a:solidFill>
                <a:latin typeface="Courier New" pitchFamily="49" charset="0"/>
                <a:cs typeface="Courier New" pitchFamily="49" charset="0"/>
              </a:rPr>
              <a:t>rdsk</a:t>
            </a:r>
            <a:r>
              <a:rPr lang="en-US" sz="950" b="1" dirty="0">
                <a:solidFill>
                  <a:schemeClr val="accent2">
                    <a:lumMod val="60000"/>
                    <a:lumOff val="40000"/>
                  </a:schemeClr>
                </a:solidFill>
                <a:latin typeface="Courier New" pitchFamily="49" charset="0"/>
                <a:cs typeface="Courier New" pitchFamily="49" charset="0"/>
              </a:rPr>
              <a:t>/c2t1d0s3</a:t>
            </a:r>
          </a:p>
          <a:p>
            <a:pPr marL="0" indent="0">
              <a:buNone/>
            </a:pPr>
            <a:r>
              <a:rPr lang="en-US" sz="950" b="1" dirty="0">
                <a:solidFill>
                  <a:schemeClr val="accent2">
                    <a:lumMod val="60000"/>
                    <a:lumOff val="40000"/>
                  </a:schemeClr>
                </a:solidFill>
                <a:latin typeface="Courier New" pitchFamily="49" charset="0"/>
                <a:cs typeface="Courier New" pitchFamily="49" charset="0"/>
              </a:rPr>
              <a:t>        </a:t>
            </a:r>
            <a:r>
              <a:rPr lang="en-US" sz="950" b="1" dirty="0" err="1">
                <a:solidFill>
                  <a:schemeClr val="accent2">
                    <a:lumMod val="60000"/>
                    <a:lumOff val="40000"/>
                  </a:schemeClr>
                </a:solidFill>
                <a:latin typeface="Courier New" pitchFamily="49" charset="0"/>
                <a:cs typeface="Courier New" pitchFamily="49" charset="0"/>
              </a:rPr>
              <a:t>Acpi</a:t>
            </a:r>
            <a:r>
              <a:rPr lang="en-US" sz="950" b="1" dirty="0">
                <a:solidFill>
                  <a:schemeClr val="accent2">
                    <a:lumMod val="60000"/>
                    <a:lumOff val="40000"/>
                  </a:schemeClr>
                </a:solidFill>
                <a:latin typeface="Courier New" pitchFamily="49" charset="0"/>
                <a:cs typeface="Courier New" pitchFamily="49" charset="0"/>
              </a:rPr>
              <a:t>(HWP0002,100)/</a:t>
            </a:r>
            <a:r>
              <a:rPr lang="en-US" sz="950" b="1" dirty="0" err="1">
                <a:solidFill>
                  <a:schemeClr val="accent2">
                    <a:lumMod val="60000"/>
                    <a:lumOff val="40000"/>
                  </a:schemeClr>
                </a:solidFill>
                <a:latin typeface="Courier New" pitchFamily="49" charset="0"/>
                <a:cs typeface="Courier New" pitchFamily="49" charset="0"/>
              </a:rPr>
              <a:t>Pci</a:t>
            </a:r>
            <a:r>
              <a:rPr lang="en-US" sz="950" b="1" dirty="0">
                <a:solidFill>
                  <a:schemeClr val="accent2">
                    <a:lumMod val="60000"/>
                    <a:lumOff val="40000"/>
                  </a:schemeClr>
                </a:solidFill>
                <a:latin typeface="Courier New" pitchFamily="49" charset="0"/>
                <a:cs typeface="Courier New" pitchFamily="49" charset="0"/>
              </a:rPr>
              <a:t>(1|0)/</a:t>
            </a:r>
            <a:r>
              <a:rPr lang="en-US" sz="950" b="1" dirty="0" err="1">
                <a:solidFill>
                  <a:schemeClr val="accent2">
                    <a:lumMod val="60000"/>
                    <a:lumOff val="40000"/>
                  </a:schemeClr>
                </a:solidFill>
                <a:latin typeface="Courier New" pitchFamily="49" charset="0"/>
                <a:cs typeface="Courier New" pitchFamily="49" charset="0"/>
              </a:rPr>
              <a:t>Scsi</a:t>
            </a:r>
            <a:r>
              <a:rPr lang="en-US" sz="950" b="1" dirty="0">
                <a:solidFill>
                  <a:schemeClr val="accent2">
                    <a:lumMod val="60000"/>
                    <a:lumOff val="40000"/>
                  </a:schemeClr>
                </a:solidFill>
                <a:latin typeface="Courier New" pitchFamily="49" charset="0"/>
                <a:cs typeface="Courier New" pitchFamily="49" charset="0"/>
              </a:rPr>
              <a:t>(Pun1,Lun0)/HD(Part1,Sig25DEF318-845F-11E2-8000-D6217B60E588)/\EFI\HPUX\HPUX.EFI</a:t>
            </a:r>
          </a:p>
          <a:p>
            <a:pPr marL="0" indent="0">
              <a:buNone/>
            </a:pPr>
            <a:r>
              <a:rPr lang="en-US" sz="950" dirty="0">
                <a:solidFill>
                  <a:schemeClr val="bg1"/>
                </a:solidFill>
                <a:latin typeface="Courier New" pitchFamily="49" charset="0"/>
                <a:cs typeface="Courier New" pitchFamily="49" charset="0"/>
              </a:rPr>
              <a:t>disk      2  0/1/1/1.2.0    </a:t>
            </a:r>
            <a:r>
              <a:rPr lang="en-US" sz="950" dirty="0" err="1">
                <a:solidFill>
                  <a:schemeClr val="bg1"/>
                </a:solidFill>
                <a:latin typeface="Courier New" pitchFamily="49" charset="0"/>
                <a:cs typeface="Courier New" pitchFamily="49" charset="0"/>
              </a:rPr>
              <a:t>sdisk</a:t>
            </a:r>
            <a:r>
              <a:rPr lang="en-US" sz="950" dirty="0">
                <a:solidFill>
                  <a:schemeClr val="bg1"/>
                </a:solidFill>
                <a:latin typeface="Courier New" pitchFamily="49" charset="0"/>
                <a:cs typeface="Courier New" pitchFamily="49" charset="0"/>
              </a:rPr>
              <a:t>   CLAIMED     DEVICE       HP 73.4GMAU3073NC</a:t>
            </a:r>
          </a:p>
          <a:p>
            <a:pPr marL="0" indent="0">
              <a:buNone/>
            </a:pPr>
            <a:r>
              <a:rPr lang="en-US" sz="950" dirty="0">
                <a:solidFill>
                  <a:schemeClr val="bg1"/>
                </a:solidFill>
                <a:latin typeface="Courier New" pitchFamily="49" charset="0"/>
                <a:cs typeface="Courier New" pitchFamily="49" charset="0"/>
              </a:rPr>
              <a:t>                           /dev/dsk/c3t2d0     /dev/</a:t>
            </a:r>
            <a:r>
              <a:rPr lang="en-US" sz="950" dirty="0" err="1">
                <a:solidFill>
                  <a:schemeClr val="bg1"/>
                </a:solidFill>
                <a:latin typeface="Courier New" pitchFamily="49" charset="0"/>
                <a:cs typeface="Courier New" pitchFamily="49" charset="0"/>
              </a:rPr>
              <a:t>rdsk</a:t>
            </a:r>
            <a:r>
              <a:rPr lang="en-US" sz="950" dirty="0">
                <a:solidFill>
                  <a:schemeClr val="bg1"/>
                </a:solidFill>
                <a:latin typeface="Courier New" pitchFamily="49" charset="0"/>
                <a:cs typeface="Courier New" pitchFamily="49" charset="0"/>
              </a:rPr>
              <a:t>/c3t2d0</a:t>
            </a:r>
          </a:p>
          <a:p>
            <a:pPr marL="0" indent="0">
              <a:buNone/>
            </a:pPr>
            <a:r>
              <a:rPr lang="en-US" sz="950" dirty="0">
                <a:solidFill>
                  <a:schemeClr val="bg1"/>
                </a:solidFill>
                <a:latin typeface="Courier New" pitchFamily="49" charset="0"/>
                <a:cs typeface="Courier New" pitchFamily="49" charset="0"/>
              </a:rPr>
              <a:t>                           /dev/dsk/c3t2d0s1   /dev/</a:t>
            </a:r>
            <a:r>
              <a:rPr lang="en-US" sz="950" dirty="0" err="1">
                <a:solidFill>
                  <a:schemeClr val="bg1"/>
                </a:solidFill>
                <a:latin typeface="Courier New" pitchFamily="49" charset="0"/>
                <a:cs typeface="Courier New" pitchFamily="49" charset="0"/>
              </a:rPr>
              <a:t>rdsk</a:t>
            </a:r>
            <a:r>
              <a:rPr lang="en-US" sz="950" dirty="0">
                <a:solidFill>
                  <a:schemeClr val="bg1"/>
                </a:solidFill>
                <a:latin typeface="Courier New" pitchFamily="49" charset="0"/>
                <a:cs typeface="Courier New" pitchFamily="49" charset="0"/>
              </a:rPr>
              <a:t>/c3t2d0s1</a:t>
            </a:r>
          </a:p>
          <a:p>
            <a:pPr marL="0" indent="0">
              <a:buNone/>
            </a:pPr>
            <a:r>
              <a:rPr lang="en-US" sz="950" dirty="0">
                <a:solidFill>
                  <a:schemeClr val="bg1"/>
                </a:solidFill>
                <a:latin typeface="Courier New" pitchFamily="49" charset="0"/>
                <a:cs typeface="Courier New" pitchFamily="49" charset="0"/>
              </a:rPr>
              <a:t>                           /dev/dsk/c3t2d0s2   /dev/</a:t>
            </a:r>
            <a:r>
              <a:rPr lang="en-US" sz="950" dirty="0" err="1">
                <a:solidFill>
                  <a:schemeClr val="bg1"/>
                </a:solidFill>
                <a:latin typeface="Courier New" pitchFamily="49" charset="0"/>
                <a:cs typeface="Courier New" pitchFamily="49" charset="0"/>
              </a:rPr>
              <a:t>rdsk</a:t>
            </a:r>
            <a:r>
              <a:rPr lang="en-US" sz="950" dirty="0">
                <a:solidFill>
                  <a:schemeClr val="bg1"/>
                </a:solidFill>
                <a:latin typeface="Courier New" pitchFamily="49" charset="0"/>
                <a:cs typeface="Courier New" pitchFamily="49" charset="0"/>
              </a:rPr>
              <a:t>/c3t2d0s2</a:t>
            </a:r>
          </a:p>
          <a:p>
            <a:pPr marL="0" indent="0">
              <a:buNone/>
            </a:pPr>
            <a:r>
              <a:rPr lang="en-US" sz="950" dirty="0">
                <a:solidFill>
                  <a:schemeClr val="bg1"/>
                </a:solidFill>
                <a:latin typeface="Courier New" pitchFamily="49" charset="0"/>
                <a:cs typeface="Courier New" pitchFamily="49" charset="0"/>
              </a:rPr>
              <a:t>                           /dev/dsk/c3t2d0s3   /dev/</a:t>
            </a:r>
            <a:r>
              <a:rPr lang="en-US" sz="950" dirty="0" err="1">
                <a:solidFill>
                  <a:schemeClr val="bg1"/>
                </a:solidFill>
                <a:latin typeface="Courier New" pitchFamily="49" charset="0"/>
                <a:cs typeface="Courier New" pitchFamily="49" charset="0"/>
              </a:rPr>
              <a:t>rdsk</a:t>
            </a:r>
            <a:r>
              <a:rPr lang="en-US" sz="950" dirty="0">
                <a:solidFill>
                  <a:schemeClr val="bg1"/>
                </a:solidFill>
                <a:latin typeface="Courier New" pitchFamily="49" charset="0"/>
                <a:cs typeface="Courier New" pitchFamily="49" charset="0"/>
              </a:rPr>
              <a:t>/c3t2d0s3</a:t>
            </a:r>
          </a:p>
          <a:p>
            <a:pPr marL="0" indent="0">
              <a:buNone/>
            </a:pPr>
            <a:r>
              <a:rPr lang="en-US" sz="950" dirty="0">
                <a:solidFill>
                  <a:schemeClr val="bg1"/>
                </a:solidFill>
                <a:latin typeface="Courier New" pitchFamily="49" charset="0"/>
                <a:cs typeface="Courier New" pitchFamily="49" charset="0"/>
              </a:rPr>
              <a:t>        </a:t>
            </a:r>
            <a:r>
              <a:rPr lang="en-US" sz="950" dirty="0" err="1">
                <a:solidFill>
                  <a:schemeClr val="bg1"/>
                </a:solidFill>
                <a:latin typeface="Courier New" pitchFamily="49" charset="0"/>
                <a:cs typeface="Courier New" pitchFamily="49" charset="0"/>
              </a:rPr>
              <a:t>Acpi</a:t>
            </a:r>
            <a:r>
              <a:rPr lang="en-US" sz="950" dirty="0">
                <a:solidFill>
                  <a:schemeClr val="bg1"/>
                </a:solidFill>
                <a:latin typeface="Courier New" pitchFamily="49" charset="0"/>
                <a:cs typeface="Courier New" pitchFamily="49" charset="0"/>
              </a:rPr>
              <a:t>(HWP0002,100)/</a:t>
            </a:r>
            <a:r>
              <a:rPr lang="en-US" sz="950" dirty="0" err="1">
                <a:solidFill>
                  <a:schemeClr val="bg1"/>
                </a:solidFill>
                <a:latin typeface="Courier New" pitchFamily="49" charset="0"/>
                <a:cs typeface="Courier New" pitchFamily="49" charset="0"/>
              </a:rPr>
              <a:t>Pci</a:t>
            </a:r>
            <a:r>
              <a:rPr lang="en-US" sz="950" dirty="0">
                <a:solidFill>
                  <a:schemeClr val="bg1"/>
                </a:solidFill>
                <a:latin typeface="Courier New" pitchFamily="49" charset="0"/>
                <a:cs typeface="Courier New" pitchFamily="49" charset="0"/>
              </a:rPr>
              <a:t>(1|1)/</a:t>
            </a:r>
            <a:r>
              <a:rPr lang="en-US" sz="950" dirty="0" err="1">
                <a:solidFill>
                  <a:schemeClr val="bg1"/>
                </a:solidFill>
                <a:latin typeface="Courier New" pitchFamily="49" charset="0"/>
                <a:cs typeface="Courier New" pitchFamily="49" charset="0"/>
              </a:rPr>
              <a:t>Scsi</a:t>
            </a:r>
            <a:r>
              <a:rPr lang="en-US" sz="950" dirty="0">
                <a:solidFill>
                  <a:schemeClr val="bg1"/>
                </a:solidFill>
                <a:latin typeface="Courier New" pitchFamily="49" charset="0"/>
                <a:cs typeface="Courier New" pitchFamily="49" charset="0"/>
              </a:rPr>
              <a:t>(Pun2,Lun0)/HD(Part1,SigB9B8E4CC-0CE1-11E2-8000-D6217B60E588)/\EFI\HPUX\HPUX.EFI</a:t>
            </a:r>
          </a:p>
          <a:p>
            <a:pPr marL="0" indent="0">
              <a:buNone/>
            </a:pPr>
            <a:r>
              <a:rPr lang="en-US" sz="950" dirty="0">
                <a:solidFill>
                  <a:schemeClr val="bg1"/>
                </a:solidFill>
                <a:latin typeface="Courier New" pitchFamily="49" charset="0"/>
                <a:cs typeface="Courier New" pitchFamily="49" charset="0"/>
              </a:rPr>
              <a:t>disk      4  0/4/1/1.4.0.0.0.0.2  </a:t>
            </a:r>
            <a:r>
              <a:rPr lang="en-US" sz="950" dirty="0" err="1">
                <a:solidFill>
                  <a:schemeClr val="bg1"/>
                </a:solidFill>
                <a:latin typeface="Courier New" pitchFamily="49" charset="0"/>
                <a:cs typeface="Courier New" pitchFamily="49" charset="0"/>
              </a:rPr>
              <a:t>sdisk</a:t>
            </a:r>
            <a:r>
              <a:rPr lang="en-US" sz="950" dirty="0">
                <a:solidFill>
                  <a:schemeClr val="bg1"/>
                </a:solidFill>
                <a:latin typeface="Courier New" pitchFamily="49" charset="0"/>
                <a:cs typeface="Courier New" pitchFamily="49" charset="0"/>
              </a:rPr>
              <a:t>   CLAIMED     DEVICE       HP      MSA VOLUME</a:t>
            </a:r>
          </a:p>
          <a:p>
            <a:pPr marL="0" indent="0">
              <a:buNone/>
            </a:pPr>
            <a:r>
              <a:rPr lang="en-US" sz="950" dirty="0">
                <a:solidFill>
                  <a:schemeClr val="bg1"/>
                </a:solidFill>
                <a:latin typeface="Courier New" pitchFamily="49" charset="0"/>
                <a:cs typeface="Courier New" pitchFamily="49" charset="0"/>
              </a:rPr>
              <a:t>                           /dev/dsk/c7t0d2   /dev/</a:t>
            </a:r>
            <a:r>
              <a:rPr lang="en-US" sz="950" dirty="0" err="1">
                <a:solidFill>
                  <a:schemeClr val="bg1"/>
                </a:solidFill>
                <a:latin typeface="Courier New" pitchFamily="49" charset="0"/>
                <a:cs typeface="Courier New" pitchFamily="49" charset="0"/>
              </a:rPr>
              <a:t>rdsk</a:t>
            </a:r>
            <a:r>
              <a:rPr lang="en-US" sz="950" dirty="0">
                <a:solidFill>
                  <a:schemeClr val="bg1"/>
                </a:solidFill>
                <a:latin typeface="Courier New" pitchFamily="49" charset="0"/>
                <a:cs typeface="Courier New" pitchFamily="49" charset="0"/>
              </a:rPr>
              <a:t>/c7t0d2</a:t>
            </a:r>
          </a:p>
          <a:p>
            <a:pPr marL="0" indent="0">
              <a:buNone/>
            </a:pPr>
            <a:r>
              <a:rPr lang="en-US" sz="950" dirty="0">
                <a:solidFill>
                  <a:schemeClr val="bg1"/>
                </a:solidFill>
                <a:latin typeface="Courier New" pitchFamily="49" charset="0"/>
                <a:cs typeface="Courier New" pitchFamily="49" charset="0"/>
              </a:rPr>
              <a:t>        </a:t>
            </a:r>
            <a:r>
              <a:rPr lang="en-US" sz="950" dirty="0" err="1">
                <a:solidFill>
                  <a:schemeClr val="bg1"/>
                </a:solidFill>
                <a:latin typeface="Courier New" pitchFamily="49" charset="0"/>
                <a:cs typeface="Courier New" pitchFamily="49" charset="0"/>
              </a:rPr>
              <a:t>Acpi</a:t>
            </a:r>
            <a:r>
              <a:rPr lang="en-US" sz="950" dirty="0">
                <a:solidFill>
                  <a:schemeClr val="bg1"/>
                </a:solidFill>
                <a:latin typeface="Courier New" pitchFamily="49" charset="0"/>
                <a:cs typeface="Courier New" pitchFamily="49" charset="0"/>
              </a:rPr>
              <a:t>(HWP0002,400)/</a:t>
            </a:r>
            <a:r>
              <a:rPr lang="en-US" sz="950" dirty="0" err="1">
                <a:solidFill>
                  <a:schemeClr val="bg1"/>
                </a:solidFill>
                <a:latin typeface="Courier New" pitchFamily="49" charset="0"/>
                <a:cs typeface="Courier New" pitchFamily="49" charset="0"/>
              </a:rPr>
              <a:t>Pci</a:t>
            </a:r>
            <a:r>
              <a:rPr lang="en-US" sz="950" dirty="0">
                <a:solidFill>
                  <a:schemeClr val="bg1"/>
                </a:solidFill>
                <a:latin typeface="Courier New" pitchFamily="49" charset="0"/>
                <a:cs typeface="Courier New" pitchFamily="49" charset="0"/>
              </a:rPr>
              <a:t>(1|1)/</a:t>
            </a:r>
            <a:r>
              <a:rPr lang="en-US" sz="950" dirty="0" err="1">
                <a:solidFill>
                  <a:schemeClr val="bg1"/>
                </a:solidFill>
                <a:latin typeface="Courier New" pitchFamily="49" charset="0"/>
                <a:cs typeface="Courier New" pitchFamily="49" charset="0"/>
              </a:rPr>
              <a:t>Fibre</a:t>
            </a:r>
            <a:r>
              <a:rPr lang="en-US" sz="950" dirty="0">
                <a:solidFill>
                  <a:schemeClr val="bg1"/>
                </a:solidFill>
                <a:latin typeface="Courier New" pitchFamily="49" charset="0"/>
                <a:cs typeface="Courier New" pitchFamily="49" charset="0"/>
              </a:rPr>
              <a:t>(WWN500805F300061081,Lun4002000000000000</a:t>
            </a:r>
          </a:p>
        </p:txBody>
      </p:sp>
    </p:spTree>
    <p:extLst>
      <p:ext uri="{BB962C8B-B14F-4D97-AF65-F5344CB8AC3E}">
        <p14:creationId xmlns:p14="http://schemas.microsoft.com/office/powerpoint/2010/main" val="343257887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72</a:t>
            </a:fld>
            <a:endParaRPr lang="en-US" dirty="0" smtClean="0"/>
          </a:p>
        </p:txBody>
      </p:sp>
      <p:sp>
        <p:nvSpPr>
          <p:cNvPr id="63492" name="Rectangle 2"/>
          <p:cNvSpPr>
            <a:spLocks noGrp="1" noChangeArrowheads="1"/>
          </p:cNvSpPr>
          <p:nvPr>
            <p:ph type="title"/>
          </p:nvPr>
        </p:nvSpPr>
        <p:spPr>
          <a:xfrm>
            <a:off x="428625" y="114300"/>
            <a:ext cx="7629525" cy="917666"/>
          </a:xfrm>
        </p:spPr>
        <p:txBody>
          <a:bodyPr/>
          <a:lstStyle/>
          <a:p>
            <a:pPr eaLnBrk="1" hangingPunct="1"/>
            <a:r>
              <a:rPr lang="en-US" sz="3200" dirty="0" smtClean="0">
                <a:solidFill>
                  <a:schemeClr val="bg1">
                    <a:lumMod val="95000"/>
                  </a:schemeClr>
                </a:solidFill>
              </a:rPr>
              <a:t>HP-UX DRD Multiple Copies of Targets </a:t>
            </a:r>
            <a:br>
              <a:rPr lang="en-US" sz="3200" dirty="0" smtClean="0">
                <a:solidFill>
                  <a:schemeClr val="bg1">
                    <a:lumMod val="95000"/>
                  </a:schemeClr>
                </a:solidFill>
              </a:rPr>
            </a:br>
            <a:r>
              <a:rPr lang="en-US" sz="3200" dirty="0" smtClean="0">
                <a:solidFill>
                  <a:schemeClr val="bg1">
                    <a:lumMod val="95000"/>
                  </a:schemeClr>
                </a:solidFill>
              </a:rPr>
              <a:t>8 of 11</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295547" y="979714"/>
            <a:ext cx="8743950" cy="5525589"/>
          </a:xfrm>
        </p:spPr>
        <p:txBody>
          <a:bodyPr/>
          <a:lstStyle/>
          <a:p>
            <a:pPr marL="0" indent="0">
              <a:buNone/>
            </a:pPr>
            <a:r>
              <a:rPr lang="en-US" sz="1100" dirty="0" smtClean="0">
                <a:solidFill>
                  <a:schemeClr val="bg1"/>
                </a:solidFill>
                <a:latin typeface="Courier New" pitchFamily="49" charset="0"/>
                <a:cs typeface="Courier New" pitchFamily="49" charset="0"/>
              </a:rPr>
              <a:t>EFI </a:t>
            </a:r>
            <a:r>
              <a:rPr lang="en-US" sz="1100" dirty="0">
                <a:solidFill>
                  <a:schemeClr val="bg1"/>
                </a:solidFill>
                <a:latin typeface="Courier New" pitchFamily="49" charset="0"/>
                <a:cs typeface="Courier New" pitchFamily="49" charset="0"/>
              </a:rPr>
              <a:t>Shell version 1.10 [14.62]</a:t>
            </a:r>
          </a:p>
          <a:p>
            <a:pPr marL="0" indent="0">
              <a:buNone/>
            </a:pPr>
            <a:r>
              <a:rPr lang="en-US" sz="1100" dirty="0">
                <a:solidFill>
                  <a:schemeClr val="bg1"/>
                </a:solidFill>
                <a:latin typeface="Courier New" pitchFamily="49" charset="0"/>
                <a:cs typeface="Courier New" pitchFamily="49" charset="0"/>
              </a:rPr>
              <a:t>Device mapping table</a:t>
            </a:r>
          </a:p>
          <a:p>
            <a:pPr marL="0" indent="0">
              <a:buNone/>
            </a:pPr>
            <a:r>
              <a:rPr lang="en-US" sz="1100" dirty="0">
                <a:solidFill>
                  <a:schemeClr val="bg1"/>
                </a:solidFill>
                <a:latin typeface="Courier New" pitchFamily="49" charset="0"/>
                <a:cs typeface="Courier New" pitchFamily="49" charset="0"/>
              </a:rPr>
              <a:t>  fs0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(1|0)/</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(Pun0,Lun0)/HD(Part1,SigFB4D90C2-8464-11E2-8000-D6217B60E588)</a:t>
            </a:r>
          </a:p>
          <a:p>
            <a:pPr marL="0" indent="0">
              <a:buNone/>
            </a:pPr>
            <a:r>
              <a:rPr lang="en-US" sz="1100" dirty="0">
                <a:solidFill>
                  <a:schemeClr val="bg1"/>
                </a:solidFill>
                <a:latin typeface="Courier New" pitchFamily="49" charset="0"/>
                <a:cs typeface="Courier New" pitchFamily="49" charset="0"/>
              </a:rPr>
              <a:t>  fs1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(1|0)/</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(Pun0,Lun0)/HD(Part3,SigFB4D90EA-8464-11E2-8000-D6217B60E588)</a:t>
            </a:r>
          </a:p>
          <a:p>
            <a:pPr marL="0" indent="0">
              <a:buNone/>
            </a:pPr>
            <a:r>
              <a:rPr lang="en-US" sz="1100" dirty="0">
                <a:solidFill>
                  <a:schemeClr val="bg1"/>
                </a:solidFill>
                <a:latin typeface="Courier New" pitchFamily="49" charset="0"/>
                <a:cs typeface="Courier New" pitchFamily="49" charset="0"/>
              </a:rPr>
              <a:t>  </a:t>
            </a:r>
            <a:r>
              <a:rPr lang="en-US" sz="1100" b="1" dirty="0">
                <a:solidFill>
                  <a:schemeClr val="accent2">
                    <a:lumMod val="60000"/>
                    <a:lumOff val="40000"/>
                  </a:schemeClr>
                </a:solidFill>
                <a:latin typeface="Courier New" pitchFamily="49" charset="0"/>
                <a:cs typeface="Courier New" pitchFamily="49" charset="0"/>
              </a:rPr>
              <a:t>fs2  : </a:t>
            </a:r>
            <a:r>
              <a:rPr lang="en-US" sz="1100" b="1" dirty="0" err="1">
                <a:solidFill>
                  <a:schemeClr val="accent2">
                    <a:lumMod val="60000"/>
                    <a:lumOff val="40000"/>
                  </a:schemeClr>
                </a:solidFill>
                <a:latin typeface="Courier New" pitchFamily="49" charset="0"/>
                <a:cs typeface="Courier New" pitchFamily="49" charset="0"/>
              </a:rPr>
              <a:t>Acpi</a:t>
            </a:r>
            <a:r>
              <a:rPr lang="en-US" sz="1100" b="1" dirty="0">
                <a:solidFill>
                  <a:schemeClr val="accent2">
                    <a:lumMod val="60000"/>
                    <a:lumOff val="40000"/>
                  </a:schemeClr>
                </a:solidFill>
                <a:latin typeface="Courier New" pitchFamily="49" charset="0"/>
                <a:cs typeface="Courier New" pitchFamily="49" charset="0"/>
              </a:rPr>
              <a:t>(HWP0002,100)/</a:t>
            </a:r>
            <a:r>
              <a:rPr lang="en-US" sz="1100" b="1" dirty="0" err="1">
                <a:solidFill>
                  <a:schemeClr val="accent2">
                    <a:lumMod val="60000"/>
                    <a:lumOff val="40000"/>
                  </a:schemeClr>
                </a:solidFill>
                <a:latin typeface="Courier New" pitchFamily="49" charset="0"/>
                <a:cs typeface="Courier New" pitchFamily="49" charset="0"/>
              </a:rPr>
              <a:t>Pci</a:t>
            </a:r>
            <a:r>
              <a:rPr lang="en-US" sz="1100" b="1" dirty="0">
                <a:solidFill>
                  <a:schemeClr val="accent2">
                    <a:lumMod val="60000"/>
                    <a:lumOff val="40000"/>
                  </a:schemeClr>
                </a:solidFill>
                <a:latin typeface="Courier New" pitchFamily="49" charset="0"/>
                <a:cs typeface="Courier New" pitchFamily="49" charset="0"/>
              </a:rPr>
              <a:t>(1|0)/</a:t>
            </a:r>
            <a:r>
              <a:rPr lang="en-US" sz="1100" b="1" dirty="0" err="1">
                <a:solidFill>
                  <a:schemeClr val="accent2">
                    <a:lumMod val="60000"/>
                    <a:lumOff val="40000"/>
                  </a:schemeClr>
                </a:solidFill>
                <a:latin typeface="Courier New" pitchFamily="49" charset="0"/>
                <a:cs typeface="Courier New" pitchFamily="49" charset="0"/>
              </a:rPr>
              <a:t>Scsi</a:t>
            </a:r>
            <a:r>
              <a:rPr lang="en-US" sz="1100" b="1" dirty="0">
                <a:solidFill>
                  <a:schemeClr val="accent2">
                    <a:lumMod val="60000"/>
                    <a:lumOff val="40000"/>
                  </a:schemeClr>
                </a:solidFill>
                <a:latin typeface="Courier New" pitchFamily="49" charset="0"/>
                <a:cs typeface="Courier New" pitchFamily="49" charset="0"/>
              </a:rPr>
              <a:t>(Pun1,Lun0)/HD(Part1,Sig25DEF318-845F-11E2-8000-D6217B60E588</a:t>
            </a:r>
            <a:r>
              <a:rPr lang="en-US" sz="1100" dirty="0">
                <a:solidFill>
                  <a:schemeClr val="bg1"/>
                </a:solidFill>
                <a:latin typeface="Courier New" pitchFamily="49" charset="0"/>
                <a:cs typeface="Courier New" pitchFamily="49" charset="0"/>
              </a:rPr>
              <a:t>)</a:t>
            </a:r>
          </a:p>
          <a:p>
            <a:pPr marL="0" indent="0">
              <a:buNone/>
            </a:pPr>
            <a:r>
              <a:rPr lang="en-US" sz="1100" dirty="0">
                <a:solidFill>
                  <a:schemeClr val="bg1"/>
                </a:solidFill>
                <a:latin typeface="Courier New" pitchFamily="49" charset="0"/>
                <a:cs typeface="Courier New" pitchFamily="49" charset="0"/>
              </a:rPr>
              <a:t>  fs3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(1|0)/</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(Pun1,Lun0)/HD(Part3,Sig25DEF340-845F-11E2-8000-D6217B60E588)</a:t>
            </a:r>
          </a:p>
          <a:p>
            <a:pPr marL="0" indent="0">
              <a:buNone/>
            </a:pPr>
            <a:r>
              <a:rPr lang="en-US" sz="1100" dirty="0">
                <a:solidFill>
                  <a:schemeClr val="bg1"/>
                </a:solidFill>
                <a:latin typeface="Courier New" pitchFamily="49" charset="0"/>
                <a:cs typeface="Courier New" pitchFamily="49" charset="0"/>
              </a:rPr>
              <a:t>  fs4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(1|1)/</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(Pun2,Lun0)/HD(Part1,SigB9B8E4CC-0CE1-11E2-8000-D6217B60E588)</a:t>
            </a:r>
          </a:p>
          <a:p>
            <a:pPr marL="0" indent="0">
              <a:buNone/>
            </a:pPr>
            <a:r>
              <a:rPr lang="en-US" sz="1100" dirty="0">
                <a:solidFill>
                  <a:schemeClr val="bg1"/>
                </a:solidFill>
                <a:latin typeface="Courier New" pitchFamily="49" charset="0"/>
                <a:cs typeface="Courier New" pitchFamily="49" charset="0"/>
              </a:rPr>
              <a:t>  fs5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(1|1)/</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(Pun2,Lun0)/HD(Part3,SigB9B8E526-0CE1-11E2-8000-D6217B60E588)</a:t>
            </a:r>
          </a:p>
          <a:p>
            <a:pPr marL="0" indent="0">
              <a:buNone/>
            </a:pPr>
            <a:r>
              <a:rPr lang="en-US" sz="1100" dirty="0">
                <a:solidFill>
                  <a:schemeClr val="bg1"/>
                </a:solidFill>
                <a:latin typeface="Courier New" pitchFamily="49" charset="0"/>
                <a:cs typeface="Courier New" pitchFamily="49" charset="0"/>
              </a:rPr>
              <a:t>  blk0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(2|0)/Ata(</a:t>
            </a:r>
            <a:r>
              <a:rPr lang="en-US" sz="1100" dirty="0" err="1">
                <a:solidFill>
                  <a:schemeClr val="bg1"/>
                </a:solidFill>
                <a:latin typeface="Courier New" pitchFamily="49" charset="0"/>
                <a:cs typeface="Courier New" pitchFamily="49" charset="0"/>
              </a:rPr>
              <a:t>Primary,Master</a:t>
            </a:r>
            <a:r>
              <a:rPr lang="en-US" sz="1100" dirty="0">
                <a:solidFill>
                  <a:schemeClr val="bg1"/>
                </a:solidFill>
                <a:latin typeface="Courier New" pitchFamily="49" charset="0"/>
                <a:cs typeface="Courier New" pitchFamily="49" charset="0"/>
              </a:rPr>
              <a:t>)</a:t>
            </a:r>
          </a:p>
          <a:p>
            <a:pPr marL="0" indent="0">
              <a:buNone/>
            </a:pPr>
            <a:r>
              <a:rPr lang="en-US" sz="1100" dirty="0">
                <a:solidFill>
                  <a:schemeClr val="bg1"/>
                </a:solidFill>
                <a:latin typeface="Courier New" pitchFamily="49" charset="0"/>
                <a:cs typeface="Courier New" pitchFamily="49" charset="0"/>
              </a:rPr>
              <a:t>  blk1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(1|0)/</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(Pun0,Lun0)</a:t>
            </a:r>
          </a:p>
          <a:p>
            <a:pPr marL="0" indent="0">
              <a:buNone/>
            </a:pPr>
            <a:r>
              <a:rPr lang="en-US" sz="1100" dirty="0">
                <a:solidFill>
                  <a:schemeClr val="bg1"/>
                </a:solidFill>
                <a:latin typeface="Courier New" pitchFamily="49" charset="0"/>
                <a:cs typeface="Courier New" pitchFamily="49" charset="0"/>
              </a:rPr>
              <a:t>  blk2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(1|0)/</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(Pun0,Lun0)/HD(Part1,SigFB4D90C2-8464-11E2-8000-D6217B60E588)</a:t>
            </a:r>
          </a:p>
          <a:p>
            <a:pPr marL="0" indent="0">
              <a:buNone/>
            </a:pPr>
            <a:r>
              <a:rPr lang="en-US" sz="1100" dirty="0">
                <a:solidFill>
                  <a:schemeClr val="bg1"/>
                </a:solidFill>
                <a:latin typeface="Courier New" pitchFamily="49" charset="0"/>
                <a:cs typeface="Courier New" pitchFamily="49" charset="0"/>
              </a:rPr>
              <a:t>  blk3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(1|0)/</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(Pun0,Lun0)/HD(Part2,SigFB4D90D6-8464-11E2-8000-D6217B60E588)</a:t>
            </a:r>
          </a:p>
          <a:p>
            <a:pPr marL="0" indent="0">
              <a:buNone/>
            </a:pPr>
            <a:r>
              <a:rPr lang="en-US" sz="1100" dirty="0">
                <a:solidFill>
                  <a:schemeClr val="bg1"/>
                </a:solidFill>
                <a:latin typeface="Courier New" pitchFamily="49" charset="0"/>
                <a:cs typeface="Courier New" pitchFamily="49" charset="0"/>
              </a:rPr>
              <a:t>  blk4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(1|0)/</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(Pun0,Lun0)/HD(Part3,SigFB4D90EA-8464-11E2-8000-D6217B60E588)</a:t>
            </a:r>
          </a:p>
          <a:p>
            <a:pPr marL="0" indent="0">
              <a:buNone/>
            </a:pPr>
            <a:r>
              <a:rPr lang="en-US" sz="1100" dirty="0">
                <a:solidFill>
                  <a:schemeClr val="bg1"/>
                </a:solidFill>
                <a:latin typeface="Courier New" pitchFamily="49" charset="0"/>
                <a:cs typeface="Courier New" pitchFamily="49" charset="0"/>
              </a:rPr>
              <a:t>  blk5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(1|0)/</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(Pun1,Lun0)</a:t>
            </a:r>
          </a:p>
          <a:p>
            <a:pPr marL="0" indent="0">
              <a:buNone/>
            </a:pPr>
            <a:r>
              <a:rPr lang="en-US" sz="1100" dirty="0">
                <a:solidFill>
                  <a:schemeClr val="bg1"/>
                </a:solidFill>
                <a:latin typeface="Courier New" pitchFamily="49" charset="0"/>
                <a:cs typeface="Courier New" pitchFamily="49" charset="0"/>
              </a:rPr>
              <a:t>  blk6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(1|0)/</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(Pun1,Lun0)/HD(Part1,Sig25DEF318-845F-11E2-8000-D6217B60E588)</a:t>
            </a:r>
          </a:p>
          <a:p>
            <a:pPr marL="0" indent="0">
              <a:buNone/>
            </a:pPr>
            <a:r>
              <a:rPr lang="en-US" sz="1100" dirty="0">
                <a:solidFill>
                  <a:schemeClr val="bg1"/>
                </a:solidFill>
                <a:latin typeface="Courier New" pitchFamily="49" charset="0"/>
                <a:cs typeface="Courier New" pitchFamily="49" charset="0"/>
              </a:rPr>
              <a:t>  blk7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(1|0)/</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(Pun1,Lun0)/HD(Part2,Sig25DEF32C-845F-11E2-8000-D6217B60E588)</a:t>
            </a:r>
          </a:p>
          <a:p>
            <a:pPr marL="0" indent="0">
              <a:buNone/>
            </a:pPr>
            <a:r>
              <a:rPr lang="en-US" sz="1100" dirty="0">
                <a:solidFill>
                  <a:schemeClr val="bg1"/>
                </a:solidFill>
                <a:latin typeface="Courier New" pitchFamily="49" charset="0"/>
                <a:cs typeface="Courier New" pitchFamily="49" charset="0"/>
              </a:rPr>
              <a:t>  blk8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(1|0)/</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(Pun1,Lun0)/HD(Part3,Sig25DEF340-845F-11E2-8000-D6217B60E588)</a:t>
            </a:r>
          </a:p>
          <a:p>
            <a:pPr marL="0" indent="0">
              <a:buNone/>
            </a:pPr>
            <a:r>
              <a:rPr lang="en-US" sz="1100" dirty="0">
                <a:solidFill>
                  <a:schemeClr val="bg1"/>
                </a:solidFill>
                <a:latin typeface="Courier New" pitchFamily="49" charset="0"/>
                <a:cs typeface="Courier New" pitchFamily="49" charset="0"/>
              </a:rPr>
              <a:t>  blk9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(1|1)/</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(Pun2,Lun0)</a:t>
            </a:r>
          </a:p>
          <a:p>
            <a:pPr marL="0" indent="0">
              <a:buNone/>
            </a:pPr>
            <a:r>
              <a:rPr lang="en-US" sz="1100" dirty="0">
                <a:solidFill>
                  <a:schemeClr val="bg1"/>
                </a:solidFill>
                <a:latin typeface="Courier New" pitchFamily="49" charset="0"/>
                <a:cs typeface="Courier New" pitchFamily="49" charset="0"/>
              </a:rPr>
              <a:t>  </a:t>
            </a:r>
            <a:r>
              <a:rPr lang="en-US" sz="1100" dirty="0" err="1">
                <a:solidFill>
                  <a:schemeClr val="bg1"/>
                </a:solidFill>
                <a:latin typeface="Courier New" pitchFamily="49" charset="0"/>
                <a:cs typeface="Courier New" pitchFamily="49" charset="0"/>
              </a:rPr>
              <a:t>blkA</a:t>
            </a:r>
            <a:r>
              <a:rPr lang="en-US" sz="1100" dirty="0">
                <a:solidFill>
                  <a:schemeClr val="bg1"/>
                </a:solidFill>
                <a:latin typeface="Courier New" pitchFamily="49" charset="0"/>
                <a:cs typeface="Courier New" pitchFamily="49" charset="0"/>
              </a:rPr>
              <a:t>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(1|1)/</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(Pun2,Lun0)/HD(Part1,SigB9B8E4CC-0CE1-11E2-8000-D6217B60E588)</a:t>
            </a:r>
          </a:p>
          <a:p>
            <a:pPr marL="0" indent="0">
              <a:buNone/>
            </a:pPr>
            <a:r>
              <a:rPr lang="en-US" sz="1100" dirty="0">
                <a:solidFill>
                  <a:schemeClr val="bg1"/>
                </a:solidFill>
                <a:latin typeface="Courier New" pitchFamily="49" charset="0"/>
                <a:cs typeface="Courier New" pitchFamily="49" charset="0"/>
              </a:rPr>
              <a:t>  </a:t>
            </a:r>
            <a:r>
              <a:rPr lang="en-US" sz="1100" dirty="0" err="1">
                <a:solidFill>
                  <a:schemeClr val="bg1"/>
                </a:solidFill>
                <a:latin typeface="Courier New" pitchFamily="49" charset="0"/>
                <a:cs typeface="Courier New" pitchFamily="49" charset="0"/>
              </a:rPr>
              <a:t>blkB</a:t>
            </a:r>
            <a:r>
              <a:rPr lang="en-US" sz="1100" dirty="0">
                <a:solidFill>
                  <a:schemeClr val="bg1"/>
                </a:solidFill>
                <a:latin typeface="Courier New" pitchFamily="49" charset="0"/>
                <a:cs typeface="Courier New" pitchFamily="49" charset="0"/>
              </a:rPr>
              <a:t>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(1|1)/</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(Pun2,Lun0)/HD(Part2,SigB9B8E512-0CE1-11E2-8000-D6217B60E588)</a:t>
            </a:r>
          </a:p>
          <a:p>
            <a:pPr marL="0" indent="0">
              <a:buNone/>
            </a:pPr>
            <a:r>
              <a:rPr lang="en-US" sz="1100" dirty="0">
                <a:solidFill>
                  <a:schemeClr val="bg1"/>
                </a:solidFill>
                <a:latin typeface="Courier New" pitchFamily="49" charset="0"/>
                <a:cs typeface="Courier New" pitchFamily="49" charset="0"/>
              </a:rPr>
              <a:t>  </a:t>
            </a:r>
            <a:r>
              <a:rPr lang="en-US" sz="1100" dirty="0" err="1">
                <a:solidFill>
                  <a:schemeClr val="bg1"/>
                </a:solidFill>
                <a:latin typeface="Courier New" pitchFamily="49" charset="0"/>
                <a:cs typeface="Courier New" pitchFamily="49" charset="0"/>
              </a:rPr>
              <a:t>blkC</a:t>
            </a:r>
            <a:r>
              <a:rPr lang="en-US" sz="1100" dirty="0">
                <a:solidFill>
                  <a:schemeClr val="bg1"/>
                </a:solidFill>
                <a:latin typeface="Courier New" pitchFamily="49" charset="0"/>
                <a:cs typeface="Courier New" pitchFamily="49" charset="0"/>
              </a:rPr>
              <a:t>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(HWP0002,100)/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(1|1)/</a:t>
            </a:r>
            <a:r>
              <a:rPr lang="en-US" sz="1100" dirty="0" err="1">
                <a:solidFill>
                  <a:schemeClr val="bg1"/>
                </a:solidFill>
                <a:latin typeface="Courier New" pitchFamily="49" charset="0"/>
                <a:cs typeface="Courier New" pitchFamily="49" charset="0"/>
              </a:rPr>
              <a:t>Scsi</a:t>
            </a:r>
            <a:r>
              <a:rPr lang="en-US" sz="1100" dirty="0">
                <a:solidFill>
                  <a:schemeClr val="bg1"/>
                </a:solidFill>
                <a:latin typeface="Courier New" pitchFamily="49" charset="0"/>
                <a:cs typeface="Courier New" pitchFamily="49" charset="0"/>
              </a:rPr>
              <a:t>(Pun2,Lun0)/HD(Part3,SigB9B8E526-0CE1-11E2-8000-D6217B60E588)</a:t>
            </a:r>
          </a:p>
          <a:p>
            <a:pPr marL="0" indent="0">
              <a:buNone/>
            </a:pPr>
            <a:r>
              <a:rPr lang="en-US" sz="1100" dirty="0">
                <a:solidFill>
                  <a:schemeClr val="bg1"/>
                </a:solidFill>
                <a:latin typeface="Courier New" pitchFamily="49" charset="0"/>
                <a:cs typeface="Courier New" pitchFamily="49" charset="0"/>
              </a:rPr>
              <a:t>  </a:t>
            </a:r>
            <a:r>
              <a:rPr lang="en-US" sz="1100" dirty="0" err="1">
                <a:solidFill>
                  <a:schemeClr val="bg1"/>
                </a:solidFill>
                <a:latin typeface="Courier New" pitchFamily="49" charset="0"/>
                <a:cs typeface="Courier New" pitchFamily="49" charset="0"/>
              </a:rPr>
              <a:t>blkD</a:t>
            </a:r>
            <a:r>
              <a:rPr lang="en-US" sz="1100" dirty="0">
                <a:solidFill>
                  <a:schemeClr val="bg1"/>
                </a:solidFill>
                <a:latin typeface="Courier New" pitchFamily="49" charset="0"/>
                <a:cs typeface="Courier New" pitchFamily="49" charset="0"/>
              </a:rPr>
              <a:t> : </a:t>
            </a:r>
            <a:r>
              <a:rPr lang="en-US" sz="1100" dirty="0" err="1">
                <a:solidFill>
                  <a:schemeClr val="bg1"/>
                </a:solidFill>
                <a:latin typeface="Courier New" pitchFamily="49" charset="0"/>
                <a:cs typeface="Courier New" pitchFamily="49" charset="0"/>
              </a:rPr>
              <a:t>Acpi</a:t>
            </a:r>
            <a:r>
              <a:rPr lang="en-US" sz="1100" dirty="0">
                <a:solidFill>
                  <a:schemeClr val="bg1"/>
                </a:solidFill>
                <a:latin typeface="Courier New" pitchFamily="49" charset="0"/>
                <a:cs typeface="Courier New" pitchFamily="49" charset="0"/>
              </a:rPr>
              <a:t>(HWP0002,400)/</a:t>
            </a:r>
            <a:r>
              <a:rPr lang="en-US" sz="1100" dirty="0" err="1">
                <a:solidFill>
                  <a:schemeClr val="bg1"/>
                </a:solidFill>
                <a:latin typeface="Courier New" pitchFamily="49" charset="0"/>
                <a:cs typeface="Courier New" pitchFamily="49" charset="0"/>
              </a:rPr>
              <a:t>Pci</a:t>
            </a:r>
            <a:r>
              <a:rPr lang="en-US" sz="1100" dirty="0">
                <a:solidFill>
                  <a:schemeClr val="bg1"/>
                </a:solidFill>
                <a:latin typeface="Courier New" pitchFamily="49" charset="0"/>
                <a:cs typeface="Courier New" pitchFamily="49" charset="0"/>
              </a:rPr>
              <a:t>(1|1)/</a:t>
            </a:r>
            <a:r>
              <a:rPr lang="en-US" sz="1100" dirty="0" err="1">
                <a:solidFill>
                  <a:schemeClr val="bg1"/>
                </a:solidFill>
                <a:latin typeface="Courier New" pitchFamily="49" charset="0"/>
                <a:cs typeface="Courier New" pitchFamily="49" charset="0"/>
              </a:rPr>
              <a:t>Fibre</a:t>
            </a:r>
            <a:r>
              <a:rPr lang="en-US" sz="1100" dirty="0">
                <a:solidFill>
                  <a:schemeClr val="bg1"/>
                </a:solidFill>
                <a:latin typeface="Courier New" pitchFamily="49" charset="0"/>
                <a:cs typeface="Courier New" pitchFamily="49" charset="0"/>
              </a:rPr>
              <a:t>(WWN500805F300061081,Lun4002000000000000)</a:t>
            </a:r>
          </a:p>
          <a:p>
            <a:pPr marL="0" indent="0">
              <a:buNone/>
            </a:pPr>
            <a:r>
              <a:rPr lang="en-US" sz="1100" dirty="0" err="1">
                <a:solidFill>
                  <a:schemeClr val="bg1"/>
                </a:solidFill>
                <a:latin typeface="Courier New" pitchFamily="49" charset="0"/>
                <a:cs typeface="Courier New" pitchFamily="49" charset="0"/>
              </a:rPr>
              <a:t>startup.nsh</a:t>
            </a:r>
            <a:r>
              <a:rPr lang="en-US" sz="1100" dirty="0">
                <a:solidFill>
                  <a:schemeClr val="bg1"/>
                </a:solidFill>
                <a:latin typeface="Courier New" pitchFamily="49" charset="0"/>
                <a:cs typeface="Courier New" pitchFamily="49" charset="0"/>
              </a:rPr>
              <a:t>&gt; echo -</a:t>
            </a:r>
            <a:r>
              <a:rPr lang="en-US" sz="1100" dirty="0" smtClean="0">
                <a:solidFill>
                  <a:schemeClr val="bg1"/>
                </a:solidFill>
                <a:latin typeface="Courier New" pitchFamily="49" charset="0"/>
                <a:cs typeface="Courier New" pitchFamily="49" charset="0"/>
              </a:rPr>
              <a:t>off</a:t>
            </a:r>
            <a:endParaRPr lang="en-US" sz="1100" dirty="0">
              <a:solidFill>
                <a:schemeClr val="bg1"/>
              </a:solidFill>
              <a:latin typeface="Courier New" pitchFamily="49" charset="0"/>
              <a:cs typeface="Courier New" pitchFamily="49" charset="0"/>
            </a:endParaRPr>
          </a:p>
        </p:txBody>
      </p:sp>
    </p:spTree>
    <p:extLst>
      <p:ext uri="{BB962C8B-B14F-4D97-AF65-F5344CB8AC3E}">
        <p14:creationId xmlns:p14="http://schemas.microsoft.com/office/powerpoint/2010/main" val="252849936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73</a:t>
            </a:fld>
            <a:endParaRPr lang="en-US" dirty="0" smtClean="0"/>
          </a:p>
        </p:txBody>
      </p:sp>
      <p:sp>
        <p:nvSpPr>
          <p:cNvPr id="63492" name="Rectangle 2"/>
          <p:cNvSpPr>
            <a:spLocks noGrp="1" noChangeArrowheads="1"/>
          </p:cNvSpPr>
          <p:nvPr>
            <p:ph type="title"/>
          </p:nvPr>
        </p:nvSpPr>
        <p:spPr>
          <a:xfrm>
            <a:off x="428625" y="114300"/>
            <a:ext cx="7629525" cy="917666"/>
          </a:xfrm>
        </p:spPr>
        <p:txBody>
          <a:bodyPr/>
          <a:lstStyle/>
          <a:p>
            <a:pPr eaLnBrk="1" hangingPunct="1"/>
            <a:r>
              <a:rPr lang="en-US" sz="3200" dirty="0" smtClean="0">
                <a:solidFill>
                  <a:schemeClr val="bg1">
                    <a:lumMod val="95000"/>
                  </a:schemeClr>
                </a:solidFill>
              </a:rPr>
              <a:t>HP-UX DRD Multiple Copies of Targets </a:t>
            </a:r>
            <a:br>
              <a:rPr lang="en-US" sz="3200" dirty="0" smtClean="0">
                <a:solidFill>
                  <a:schemeClr val="bg1">
                    <a:lumMod val="95000"/>
                  </a:schemeClr>
                </a:solidFill>
              </a:rPr>
            </a:br>
            <a:r>
              <a:rPr lang="en-US" sz="3200" dirty="0" smtClean="0">
                <a:solidFill>
                  <a:schemeClr val="bg1">
                    <a:lumMod val="95000"/>
                  </a:schemeClr>
                </a:solidFill>
              </a:rPr>
              <a:t>9 of 11</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295547" y="979714"/>
            <a:ext cx="8743950" cy="5525589"/>
          </a:xfrm>
        </p:spPr>
        <p:txBody>
          <a:bodyPr/>
          <a:lstStyle/>
          <a:p>
            <a:pPr marL="0" indent="0">
              <a:buNone/>
            </a:pPr>
            <a:r>
              <a:rPr lang="en-US" sz="1100" b="1" dirty="0">
                <a:solidFill>
                  <a:schemeClr val="accent2">
                    <a:lumMod val="60000"/>
                    <a:lumOff val="40000"/>
                  </a:schemeClr>
                </a:solidFill>
                <a:latin typeface="Courier New" pitchFamily="49" charset="0"/>
                <a:cs typeface="Courier New" pitchFamily="49" charset="0"/>
              </a:rPr>
              <a:t>fs2:\EFI\HPUX&gt; </a:t>
            </a:r>
            <a:r>
              <a:rPr lang="en-US" sz="1100" b="1" dirty="0" smtClean="0">
                <a:solidFill>
                  <a:schemeClr val="accent2">
                    <a:lumMod val="60000"/>
                    <a:lumOff val="40000"/>
                  </a:schemeClr>
                </a:solidFill>
                <a:latin typeface="Courier New" pitchFamily="49" charset="0"/>
                <a:cs typeface="Courier New" pitchFamily="49" charset="0"/>
              </a:rPr>
              <a:t>hpux.efi</a:t>
            </a:r>
          </a:p>
          <a:p>
            <a:pPr marL="0" indent="0">
              <a:buNone/>
            </a:pPr>
            <a:endParaRPr lang="en-AU" sz="1100" dirty="0" smtClean="0">
              <a:solidFill>
                <a:schemeClr val="bg1"/>
              </a:solidFill>
              <a:latin typeface="Courier New" pitchFamily="49" charset="0"/>
              <a:cs typeface="Courier New" pitchFamily="49" charset="0"/>
            </a:endParaRPr>
          </a:p>
          <a:p>
            <a:pPr marL="0" indent="0">
              <a:buNone/>
            </a:pPr>
            <a:r>
              <a:rPr lang="en-AU" sz="2400" dirty="0" smtClean="0">
                <a:solidFill>
                  <a:schemeClr val="bg1"/>
                </a:solidFill>
                <a:cs typeface="Courier New" pitchFamily="49" charset="0"/>
              </a:rPr>
              <a:t>After the reboot:</a:t>
            </a:r>
          </a:p>
          <a:p>
            <a:pPr marL="0" indent="0">
              <a:buNone/>
            </a:pPr>
            <a:endParaRPr lang="en-AU"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 /usr/</a:t>
            </a:r>
            <a:r>
              <a:rPr lang="en-US" sz="1100" dirty="0" err="1">
                <a:solidFill>
                  <a:schemeClr val="bg1"/>
                </a:solidFill>
                <a:latin typeface="Courier New" pitchFamily="49" charset="0"/>
                <a:cs typeface="Courier New" pitchFamily="49" charset="0"/>
              </a:rPr>
              <a:t>lbin</a:t>
            </a:r>
            <a:r>
              <a:rPr lang="en-US" sz="1100" dirty="0">
                <a:solidFill>
                  <a:schemeClr val="bg1"/>
                </a:solidFill>
                <a:latin typeface="Courier New" pitchFamily="49" charset="0"/>
                <a:cs typeface="Courier New" pitchFamily="49" charset="0"/>
              </a:rPr>
              <a:t>/</a:t>
            </a:r>
            <a:r>
              <a:rPr lang="en-US" sz="1100" dirty="0" err="1">
                <a:solidFill>
                  <a:schemeClr val="bg1"/>
                </a:solidFill>
                <a:latin typeface="Courier New" pitchFamily="49" charset="0"/>
                <a:cs typeface="Courier New" pitchFamily="49" charset="0"/>
              </a:rPr>
              <a:t>bootpath</a:t>
            </a:r>
            <a:endParaRPr lang="en-US" sz="1100" dirty="0">
              <a:solidFill>
                <a:schemeClr val="bg1"/>
              </a:solidFill>
              <a:latin typeface="Courier New" pitchFamily="49" charset="0"/>
              <a:cs typeface="Courier New" pitchFamily="49" charset="0"/>
            </a:endParaRPr>
          </a:p>
          <a:p>
            <a:pPr marL="0" indent="0">
              <a:buNone/>
            </a:pPr>
            <a:r>
              <a:rPr lang="en-US" sz="1100" b="1" dirty="0">
                <a:solidFill>
                  <a:schemeClr val="accent2">
                    <a:lumMod val="60000"/>
                    <a:lumOff val="40000"/>
                  </a:schemeClr>
                </a:solidFill>
                <a:latin typeface="Courier New" pitchFamily="49" charset="0"/>
                <a:cs typeface="Courier New" pitchFamily="49" charset="0"/>
              </a:rPr>
              <a:t>/dev/disk/disk5</a:t>
            </a:r>
          </a:p>
          <a:p>
            <a:pPr marL="0" indent="0">
              <a:buNone/>
            </a:pPr>
            <a:r>
              <a:rPr lang="en-US" sz="1100" dirty="0">
                <a:solidFill>
                  <a:schemeClr val="bg1"/>
                </a:solidFill>
                <a:latin typeface="Courier New" pitchFamily="49" charset="0"/>
                <a:cs typeface="Courier New" pitchFamily="49" charset="0"/>
              </a:rPr>
              <a:t>  </a:t>
            </a:r>
          </a:p>
          <a:p>
            <a:pPr marL="0" indent="0">
              <a:buNone/>
            </a:pPr>
            <a:r>
              <a:rPr lang="en-US" sz="1100" dirty="0">
                <a:solidFill>
                  <a:schemeClr val="bg1"/>
                </a:solidFill>
                <a:latin typeface="Courier New" pitchFamily="49" charset="0"/>
                <a:cs typeface="Courier New" pitchFamily="49" charset="0"/>
              </a:rPr>
              <a:t># setboot -v</a:t>
            </a:r>
          </a:p>
          <a:p>
            <a:pPr marL="0" indent="0">
              <a:buNone/>
            </a:pPr>
            <a:r>
              <a:rPr lang="en-US" sz="1100" dirty="0">
                <a:solidFill>
                  <a:schemeClr val="bg1"/>
                </a:solidFill>
                <a:latin typeface="Courier New" pitchFamily="49" charset="0"/>
                <a:cs typeface="Courier New" pitchFamily="49" charset="0"/>
              </a:rPr>
              <a:t>Primary bootpath : 0/1/1/1.0x2.0x0 (/dev/</a:t>
            </a:r>
            <a:r>
              <a:rPr lang="en-US" sz="1100" dirty="0" err="1">
                <a:solidFill>
                  <a:schemeClr val="bg1"/>
                </a:solidFill>
                <a:latin typeface="Courier New" pitchFamily="49" charset="0"/>
                <a:cs typeface="Courier New" pitchFamily="49" charset="0"/>
              </a:rPr>
              <a:t>rdisk</a:t>
            </a:r>
            <a:r>
              <a:rPr lang="en-US" sz="1100" dirty="0">
                <a:solidFill>
                  <a:schemeClr val="bg1"/>
                </a:solidFill>
                <a:latin typeface="Courier New" pitchFamily="49" charset="0"/>
                <a:cs typeface="Courier New" pitchFamily="49" charset="0"/>
              </a:rPr>
              <a:t>/disk7)</a:t>
            </a:r>
          </a:p>
          <a:p>
            <a:pPr marL="0" indent="0">
              <a:buNone/>
            </a:pPr>
            <a:r>
              <a:rPr lang="en-US" sz="1100" dirty="0">
                <a:solidFill>
                  <a:schemeClr val="bg1"/>
                </a:solidFill>
                <a:latin typeface="Courier New" pitchFamily="49" charset="0"/>
                <a:cs typeface="Courier New" pitchFamily="49" charset="0"/>
              </a:rPr>
              <a:t>HA Alternate bootpath : 0/0/2/0.0.0x0.0x0 (/dev/</a:t>
            </a:r>
            <a:r>
              <a:rPr lang="en-US" sz="1100" dirty="0" err="1">
                <a:solidFill>
                  <a:schemeClr val="bg1"/>
                </a:solidFill>
                <a:latin typeface="Courier New" pitchFamily="49" charset="0"/>
                <a:cs typeface="Courier New" pitchFamily="49" charset="0"/>
              </a:rPr>
              <a:t>rdisk</a:t>
            </a:r>
            <a:r>
              <a:rPr lang="en-US" sz="1100" dirty="0">
                <a:solidFill>
                  <a:schemeClr val="bg1"/>
                </a:solidFill>
                <a:latin typeface="Courier New" pitchFamily="49" charset="0"/>
                <a:cs typeface="Courier New" pitchFamily="49" charset="0"/>
              </a:rPr>
              <a:t>/disk8)</a:t>
            </a:r>
          </a:p>
          <a:p>
            <a:pPr marL="0" indent="0">
              <a:buNone/>
            </a:pPr>
            <a:r>
              <a:rPr lang="en-US" sz="1100" dirty="0">
                <a:solidFill>
                  <a:schemeClr val="bg1"/>
                </a:solidFill>
                <a:latin typeface="Courier New" pitchFamily="49" charset="0"/>
                <a:cs typeface="Courier New" pitchFamily="49" charset="0"/>
              </a:rPr>
              <a:t>Alternate bootpath : 0/1/1/0.0x1.0x0 (/dev/</a:t>
            </a:r>
            <a:r>
              <a:rPr lang="en-US" sz="1100" dirty="0" err="1">
                <a:solidFill>
                  <a:schemeClr val="bg1"/>
                </a:solidFill>
                <a:latin typeface="Courier New" pitchFamily="49" charset="0"/>
                <a:cs typeface="Courier New" pitchFamily="49" charset="0"/>
              </a:rPr>
              <a:t>rdisk</a:t>
            </a:r>
            <a:r>
              <a:rPr lang="en-US" sz="1100" dirty="0">
                <a:solidFill>
                  <a:schemeClr val="bg1"/>
                </a:solidFill>
                <a:latin typeface="Courier New" pitchFamily="49" charset="0"/>
                <a:cs typeface="Courier New" pitchFamily="49" charset="0"/>
              </a:rPr>
              <a:t>/disk5</a:t>
            </a:r>
            <a:r>
              <a:rPr lang="en-US" sz="1100" dirty="0" smtClean="0">
                <a:solidFill>
                  <a:schemeClr val="bg1"/>
                </a:solidFill>
                <a:latin typeface="Courier New" pitchFamily="49" charset="0"/>
                <a:cs typeface="Courier New" pitchFamily="49" charset="0"/>
              </a:rPr>
              <a:t>)</a:t>
            </a:r>
            <a:endParaRPr lang="en-US"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Autoboot is ON (enabled)</a:t>
            </a:r>
          </a:p>
          <a:p>
            <a:pPr marL="0" indent="0">
              <a:buNone/>
            </a:pPr>
            <a:r>
              <a:rPr lang="en-US" sz="1100" dirty="0">
                <a:solidFill>
                  <a:schemeClr val="bg1"/>
                </a:solidFill>
                <a:latin typeface="Courier New" pitchFamily="49" charset="0"/>
                <a:cs typeface="Courier New" pitchFamily="49" charset="0"/>
              </a:rPr>
              <a:t>TEST            CURRENT        DEFAULT</a:t>
            </a:r>
          </a:p>
          <a:p>
            <a:pPr marL="0" indent="0">
              <a:buNone/>
            </a:pPr>
            <a:r>
              <a:rPr lang="en-US" sz="1100" dirty="0">
                <a:solidFill>
                  <a:schemeClr val="bg1"/>
                </a:solidFill>
                <a:latin typeface="Courier New" pitchFamily="49" charset="0"/>
                <a:cs typeface="Courier New" pitchFamily="49" charset="0"/>
              </a:rPr>
              <a:t>----            -------        -------</a:t>
            </a:r>
          </a:p>
          <a:p>
            <a:pPr marL="0" indent="0">
              <a:buNone/>
            </a:pPr>
            <a:r>
              <a:rPr lang="en-US" sz="1100" dirty="0">
                <a:solidFill>
                  <a:schemeClr val="bg1"/>
                </a:solidFill>
                <a:latin typeface="Courier New" pitchFamily="49" charset="0"/>
                <a:cs typeface="Courier New" pitchFamily="49" charset="0"/>
              </a:rPr>
              <a:t>all             on             </a:t>
            </a:r>
            <a:r>
              <a:rPr lang="en-US" sz="1100" dirty="0" err="1">
                <a:solidFill>
                  <a:schemeClr val="bg1"/>
                </a:solidFill>
                <a:latin typeface="Courier New" pitchFamily="49" charset="0"/>
                <a:cs typeface="Courier New" pitchFamily="49" charset="0"/>
              </a:rPr>
              <a:t>on</a:t>
            </a:r>
            <a:endParaRPr lang="en-US"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  SELFTESTS     on             </a:t>
            </a:r>
            <a:r>
              <a:rPr lang="en-US" sz="1100" dirty="0" err="1">
                <a:solidFill>
                  <a:schemeClr val="bg1"/>
                </a:solidFill>
                <a:latin typeface="Courier New" pitchFamily="49" charset="0"/>
                <a:cs typeface="Courier New" pitchFamily="49" charset="0"/>
              </a:rPr>
              <a:t>on</a:t>
            </a:r>
            <a:endParaRPr lang="en-US"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    </a:t>
            </a:r>
            <a:r>
              <a:rPr lang="en-US" sz="1100" dirty="0" err="1">
                <a:solidFill>
                  <a:schemeClr val="bg1"/>
                </a:solidFill>
                <a:latin typeface="Courier New" pitchFamily="49" charset="0"/>
                <a:cs typeface="Courier New" pitchFamily="49" charset="0"/>
              </a:rPr>
              <a:t>early_cpu</a:t>
            </a:r>
            <a:r>
              <a:rPr lang="en-US" sz="1100" dirty="0">
                <a:solidFill>
                  <a:schemeClr val="bg1"/>
                </a:solidFill>
                <a:latin typeface="Courier New" pitchFamily="49" charset="0"/>
                <a:cs typeface="Courier New" pitchFamily="49" charset="0"/>
              </a:rPr>
              <a:t>   on             </a:t>
            </a:r>
            <a:r>
              <a:rPr lang="en-US" sz="1100" dirty="0" err="1">
                <a:solidFill>
                  <a:schemeClr val="bg1"/>
                </a:solidFill>
                <a:latin typeface="Courier New" pitchFamily="49" charset="0"/>
                <a:cs typeface="Courier New" pitchFamily="49" charset="0"/>
              </a:rPr>
              <a:t>on</a:t>
            </a:r>
            <a:endParaRPr lang="en-US"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    </a:t>
            </a:r>
            <a:r>
              <a:rPr lang="en-US" sz="1100" dirty="0" err="1">
                <a:solidFill>
                  <a:schemeClr val="bg1"/>
                </a:solidFill>
                <a:latin typeface="Courier New" pitchFamily="49" charset="0"/>
                <a:cs typeface="Courier New" pitchFamily="49" charset="0"/>
              </a:rPr>
              <a:t>late_cpu</a:t>
            </a:r>
            <a:r>
              <a:rPr lang="en-US" sz="1100" dirty="0">
                <a:solidFill>
                  <a:schemeClr val="bg1"/>
                </a:solidFill>
                <a:latin typeface="Courier New" pitchFamily="49" charset="0"/>
                <a:cs typeface="Courier New" pitchFamily="49" charset="0"/>
              </a:rPr>
              <a:t>    on             </a:t>
            </a:r>
            <a:r>
              <a:rPr lang="en-US" sz="1100" dirty="0" err="1">
                <a:solidFill>
                  <a:schemeClr val="bg1"/>
                </a:solidFill>
                <a:latin typeface="Courier New" pitchFamily="49" charset="0"/>
                <a:cs typeface="Courier New" pitchFamily="49" charset="0"/>
              </a:rPr>
              <a:t>on</a:t>
            </a:r>
            <a:endParaRPr lang="en-US"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  FASTBOOT      on             </a:t>
            </a:r>
            <a:r>
              <a:rPr lang="en-US" sz="1100" dirty="0" err="1">
                <a:solidFill>
                  <a:schemeClr val="bg1"/>
                </a:solidFill>
                <a:latin typeface="Courier New" pitchFamily="49" charset="0"/>
                <a:cs typeface="Courier New" pitchFamily="49" charset="0"/>
              </a:rPr>
              <a:t>on</a:t>
            </a:r>
            <a:endParaRPr lang="en-US"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    Platform    on             </a:t>
            </a:r>
            <a:r>
              <a:rPr lang="en-US" sz="1100" dirty="0" err="1">
                <a:solidFill>
                  <a:schemeClr val="bg1"/>
                </a:solidFill>
                <a:latin typeface="Courier New" pitchFamily="49" charset="0"/>
                <a:cs typeface="Courier New" pitchFamily="49" charset="0"/>
              </a:rPr>
              <a:t>on</a:t>
            </a:r>
            <a:endParaRPr lang="en-US"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    </a:t>
            </a:r>
            <a:r>
              <a:rPr lang="en-US" sz="1100" dirty="0" err="1">
                <a:solidFill>
                  <a:schemeClr val="bg1"/>
                </a:solidFill>
                <a:latin typeface="Courier New" pitchFamily="49" charset="0"/>
                <a:cs typeface="Courier New" pitchFamily="49" charset="0"/>
              </a:rPr>
              <a:t>Full_memory</a:t>
            </a:r>
            <a:r>
              <a:rPr lang="en-US" sz="1100" dirty="0">
                <a:solidFill>
                  <a:schemeClr val="bg1"/>
                </a:solidFill>
                <a:latin typeface="Courier New" pitchFamily="49" charset="0"/>
                <a:cs typeface="Courier New" pitchFamily="49" charset="0"/>
              </a:rPr>
              <a:t> on             </a:t>
            </a:r>
            <a:r>
              <a:rPr lang="en-US" sz="1100" dirty="0" err="1">
                <a:solidFill>
                  <a:schemeClr val="bg1"/>
                </a:solidFill>
                <a:latin typeface="Courier New" pitchFamily="49" charset="0"/>
                <a:cs typeface="Courier New" pitchFamily="49" charset="0"/>
              </a:rPr>
              <a:t>on</a:t>
            </a:r>
            <a:endParaRPr lang="en-US"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  </a:t>
            </a:r>
            <a:r>
              <a:rPr lang="en-US" sz="1100" dirty="0" err="1">
                <a:solidFill>
                  <a:schemeClr val="bg1"/>
                </a:solidFill>
                <a:latin typeface="Courier New" pitchFamily="49" charset="0"/>
                <a:cs typeface="Courier New" pitchFamily="49" charset="0"/>
              </a:rPr>
              <a:t>Memory_init</a:t>
            </a:r>
            <a:r>
              <a:rPr lang="en-US" sz="1100" dirty="0">
                <a:solidFill>
                  <a:schemeClr val="bg1"/>
                </a:solidFill>
                <a:latin typeface="Courier New" pitchFamily="49" charset="0"/>
                <a:cs typeface="Courier New" pitchFamily="49" charset="0"/>
              </a:rPr>
              <a:t>   on             </a:t>
            </a:r>
            <a:r>
              <a:rPr lang="en-US" sz="1100" dirty="0" err="1">
                <a:solidFill>
                  <a:schemeClr val="bg1"/>
                </a:solidFill>
                <a:latin typeface="Courier New" pitchFamily="49" charset="0"/>
                <a:cs typeface="Courier New" pitchFamily="49" charset="0"/>
              </a:rPr>
              <a:t>on</a:t>
            </a:r>
            <a:endParaRPr lang="en-US"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  IO_HW         on             </a:t>
            </a:r>
            <a:r>
              <a:rPr lang="en-US" sz="1100" dirty="0" err="1">
                <a:solidFill>
                  <a:schemeClr val="bg1"/>
                </a:solidFill>
                <a:latin typeface="Courier New" pitchFamily="49" charset="0"/>
                <a:cs typeface="Courier New" pitchFamily="49" charset="0"/>
              </a:rPr>
              <a:t>on</a:t>
            </a:r>
            <a:endParaRPr lang="en-US"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  Chipset       on             </a:t>
            </a:r>
            <a:r>
              <a:rPr lang="en-US" sz="1100" dirty="0" err="1" smtClean="0">
                <a:solidFill>
                  <a:schemeClr val="bg1"/>
                </a:solidFill>
                <a:latin typeface="Courier New" pitchFamily="49" charset="0"/>
                <a:cs typeface="Courier New" pitchFamily="49" charset="0"/>
              </a:rPr>
              <a:t>on</a:t>
            </a:r>
            <a:endParaRPr lang="en-US" sz="1100" dirty="0">
              <a:solidFill>
                <a:schemeClr val="bg1"/>
              </a:solidFill>
              <a:latin typeface="Courier New" pitchFamily="49" charset="0"/>
              <a:cs typeface="Courier New" pitchFamily="49" charset="0"/>
            </a:endParaRPr>
          </a:p>
        </p:txBody>
      </p:sp>
    </p:spTree>
    <p:extLst>
      <p:ext uri="{BB962C8B-B14F-4D97-AF65-F5344CB8AC3E}">
        <p14:creationId xmlns:p14="http://schemas.microsoft.com/office/powerpoint/2010/main" val="139030610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74</a:t>
            </a:fld>
            <a:endParaRPr lang="en-US" dirty="0" smtClean="0"/>
          </a:p>
        </p:txBody>
      </p:sp>
      <p:sp>
        <p:nvSpPr>
          <p:cNvPr id="63492" name="Rectangle 2"/>
          <p:cNvSpPr>
            <a:spLocks noGrp="1" noChangeArrowheads="1"/>
          </p:cNvSpPr>
          <p:nvPr>
            <p:ph type="title"/>
          </p:nvPr>
        </p:nvSpPr>
        <p:spPr>
          <a:xfrm>
            <a:off x="428625" y="114300"/>
            <a:ext cx="7629525" cy="917666"/>
          </a:xfrm>
        </p:spPr>
        <p:txBody>
          <a:bodyPr/>
          <a:lstStyle/>
          <a:p>
            <a:pPr eaLnBrk="1" hangingPunct="1"/>
            <a:r>
              <a:rPr lang="en-US" sz="3200" dirty="0" smtClean="0">
                <a:solidFill>
                  <a:schemeClr val="bg1">
                    <a:lumMod val="95000"/>
                  </a:schemeClr>
                </a:solidFill>
              </a:rPr>
              <a:t>HP-UX DRD Multiple Copies of Targets </a:t>
            </a:r>
            <a:br>
              <a:rPr lang="en-US" sz="3200" dirty="0" smtClean="0">
                <a:solidFill>
                  <a:schemeClr val="bg1">
                    <a:lumMod val="95000"/>
                  </a:schemeClr>
                </a:solidFill>
              </a:rPr>
            </a:br>
            <a:r>
              <a:rPr lang="en-US" sz="3200" dirty="0" smtClean="0">
                <a:solidFill>
                  <a:schemeClr val="bg1">
                    <a:lumMod val="95000"/>
                  </a:schemeClr>
                </a:solidFill>
              </a:rPr>
              <a:t>10 of 11</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295547" y="979714"/>
            <a:ext cx="8743950" cy="5669280"/>
          </a:xfrm>
        </p:spPr>
        <p:txBody>
          <a:bodyPr/>
          <a:lstStyle/>
          <a:p>
            <a:pPr marL="0" indent="0">
              <a:buNone/>
            </a:pPr>
            <a:r>
              <a:rPr lang="en-US" sz="1100" dirty="0" smtClean="0">
                <a:solidFill>
                  <a:schemeClr val="bg1"/>
                </a:solidFill>
                <a:latin typeface="Courier New" pitchFamily="49" charset="0"/>
                <a:cs typeface="Courier New" pitchFamily="49" charset="0"/>
              </a:rPr>
              <a:t># </a:t>
            </a:r>
            <a:r>
              <a:rPr lang="en-US" sz="1100" dirty="0">
                <a:solidFill>
                  <a:schemeClr val="bg1"/>
                </a:solidFill>
                <a:latin typeface="Courier New" pitchFamily="49" charset="0"/>
                <a:cs typeface="Courier New" pitchFamily="49" charset="0"/>
              </a:rPr>
              <a:t>lvlnboot -v</a:t>
            </a:r>
          </a:p>
          <a:p>
            <a:pPr marL="0" indent="0">
              <a:buNone/>
            </a:pPr>
            <a:r>
              <a:rPr lang="en-US" sz="1100" dirty="0">
                <a:solidFill>
                  <a:schemeClr val="bg1"/>
                </a:solidFill>
                <a:latin typeface="Courier New" pitchFamily="49" charset="0"/>
                <a:cs typeface="Courier New" pitchFamily="49" charset="0"/>
              </a:rPr>
              <a:t>Boot Definitions for Volume Group /dev/vg00:</a:t>
            </a:r>
          </a:p>
          <a:p>
            <a:pPr marL="0" indent="0">
              <a:buNone/>
            </a:pPr>
            <a:r>
              <a:rPr lang="en-US" sz="1100" dirty="0">
                <a:solidFill>
                  <a:schemeClr val="bg1"/>
                </a:solidFill>
                <a:latin typeface="Courier New" pitchFamily="49" charset="0"/>
                <a:cs typeface="Courier New" pitchFamily="49" charset="0"/>
              </a:rPr>
              <a:t>Physical Volumes belonging in Root Volume Group:</a:t>
            </a:r>
          </a:p>
          <a:p>
            <a:pPr marL="0" indent="0">
              <a:buNone/>
            </a:pPr>
            <a:r>
              <a:rPr lang="en-US" sz="1100" dirty="0">
                <a:solidFill>
                  <a:schemeClr val="bg1"/>
                </a:solidFill>
                <a:latin typeface="Courier New" pitchFamily="49" charset="0"/>
                <a:cs typeface="Courier New" pitchFamily="49" charset="0"/>
              </a:rPr>
              <a:t>        /dev/disk/disk5_p2 -- Boot Disk</a:t>
            </a:r>
          </a:p>
          <a:p>
            <a:pPr marL="0" indent="0">
              <a:buNone/>
            </a:pPr>
            <a:r>
              <a:rPr lang="en-US" sz="1100" dirty="0">
                <a:solidFill>
                  <a:schemeClr val="bg1"/>
                </a:solidFill>
                <a:latin typeface="Courier New" pitchFamily="49" charset="0"/>
                <a:cs typeface="Courier New" pitchFamily="49" charset="0"/>
              </a:rPr>
              <a:t>Boot: lvol1     on:     /dev/disk/disk5_p2</a:t>
            </a:r>
          </a:p>
          <a:p>
            <a:pPr marL="0" indent="0">
              <a:buNone/>
            </a:pPr>
            <a:r>
              <a:rPr lang="en-US" sz="1100" dirty="0">
                <a:solidFill>
                  <a:schemeClr val="bg1"/>
                </a:solidFill>
                <a:latin typeface="Courier New" pitchFamily="49" charset="0"/>
                <a:cs typeface="Courier New" pitchFamily="49" charset="0"/>
              </a:rPr>
              <a:t>Root: lvol3     on:     /dev/disk/disk5_p2</a:t>
            </a:r>
          </a:p>
          <a:p>
            <a:pPr marL="0" indent="0">
              <a:buNone/>
            </a:pPr>
            <a:r>
              <a:rPr lang="en-US" sz="1100" dirty="0">
                <a:solidFill>
                  <a:schemeClr val="bg1"/>
                </a:solidFill>
                <a:latin typeface="Courier New" pitchFamily="49" charset="0"/>
                <a:cs typeface="Courier New" pitchFamily="49" charset="0"/>
              </a:rPr>
              <a:t>Swap: lvol2     on:     /dev/disk/disk5_p2</a:t>
            </a:r>
          </a:p>
          <a:p>
            <a:pPr marL="0" indent="0">
              <a:buNone/>
            </a:pPr>
            <a:r>
              <a:rPr lang="en-US" sz="1100" dirty="0">
                <a:solidFill>
                  <a:schemeClr val="bg1"/>
                </a:solidFill>
                <a:latin typeface="Courier New" pitchFamily="49" charset="0"/>
                <a:cs typeface="Courier New" pitchFamily="49" charset="0"/>
              </a:rPr>
              <a:t>Dump: lvol2     on:     /dev/disk/disk5_p2, 0</a:t>
            </a:r>
          </a:p>
          <a:p>
            <a:pPr marL="0" indent="0">
              <a:buNone/>
            </a:pPr>
            <a:r>
              <a:rPr lang="en-US" sz="1100" dirty="0"/>
              <a:t> </a:t>
            </a:r>
          </a:p>
          <a:p>
            <a:pPr marL="0" indent="0">
              <a:buNone/>
            </a:pPr>
            <a:r>
              <a:rPr lang="en-US" sz="1100" dirty="0">
                <a:solidFill>
                  <a:schemeClr val="bg1"/>
                </a:solidFill>
                <a:latin typeface="Courier New" pitchFamily="49" charset="0"/>
                <a:cs typeface="Courier New" pitchFamily="49" charset="0"/>
              </a:rPr>
              <a:t># drd </a:t>
            </a:r>
            <a:r>
              <a:rPr lang="en-US" sz="1100" dirty="0" smtClean="0">
                <a:solidFill>
                  <a:schemeClr val="bg1"/>
                </a:solidFill>
                <a:latin typeface="Courier New" pitchFamily="49" charset="0"/>
                <a:cs typeface="Courier New" pitchFamily="49" charset="0"/>
              </a:rPr>
              <a:t>status</a:t>
            </a:r>
            <a:r>
              <a:rPr lang="en-US" sz="1100" dirty="0">
                <a:solidFill>
                  <a:schemeClr val="bg1"/>
                </a:solidFill>
                <a:latin typeface="Courier New" pitchFamily="49" charset="0"/>
                <a:cs typeface="Courier New" pitchFamily="49" charset="0"/>
              </a:rPr>
              <a:t> </a:t>
            </a:r>
          </a:p>
          <a:p>
            <a:pPr marL="0" indent="0">
              <a:buNone/>
            </a:pPr>
            <a:r>
              <a:rPr lang="en-US" sz="1100" dirty="0">
                <a:solidFill>
                  <a:schemeClr val="bg1"/>
                </a:solidFill>
                <a:latin typeface="Courier New" pitchFamily="49" charset="0"/>
                <a:cs typeface="Courier New" pitchFamily="49" charset="0"/>
              </a:rPr>
              <a:t>=======  03/04/13 15:03:21 EDT  BEGIN Displaying DRD Clone Image Information</a:t>
            </a:r>
          </a:p>
          <a:p>
            <a:pPr marL="0" indent="0">
              <a:buNone/>
            </a:pPr>
            <a:r>
              <a:rPr lang="en-US" sz="1100" dirty="0">
                <a:solidFill>
                  <a:schemeClr val="bg1"/>
                </a:solidFill>
                <a:latin typeface="Courier New" pitchFamily="49" charset="0"/>
                <a:cs typeface="Courier New" pitchFamily="49" charset="0"/>
              </a:rPr>
              <a:t>         (user=root)  (</a:t>
            </a:r>
            <a:r>
              <a:rPr lang="en-US" sz="1100" dirty="0" err="1">
                <a:solidFill>
                  <a:schemeClr val="bg1"/>
                </a:solidFill>
                <a:latin typeface="Courier New" pitchFamily="49" charset="0"/>
                <a:cs typeface="Courier New" pitchFamily="49" charset="0"/>
              </a:rPr>
              <a:t>jobid</a:t>
            </a:r>
            <a:r>
              <a:rPr lang="en-US" sz="1100" dirty="0">
                <a:solidFill>
                  <a:schemeClr val="bg1"/>
                </a:solidFill>
                <a:latin typeface="Courier New" pitchFamily="49" charset="0"/>
                <a:cs typeface="Courier New" pitchFamily="49" charset="0"/>
              </a:rPr>
              <a:t>=ia643</a:t>
            </a:r>
            <a:r>
              <a:rPr lang="en-US" sz="1100" dirty="0" smtClean="0">
                <a:solidFill>
                  <a:schemeClr val="bg1"/>
                </a:solidFill>
                <a:latin typeface="Courier New" pitchFamily="49" charset="0"/>
                <a:cs typeface="Courier New" pitchFamily="49" charset="0"/>
              </a:rPr>
              <a:t>)</a:t>
            </a:r>
            <a:endParaRPr lang="en-US" sz="1100" dirty="0">
              <a:solidFill>
                <a:schemeClr val="bg1"/>
              </a:solidFill>
              <a:latin typeface="Courier New" pitchFamily="49" charset="0"/>
              <a:cs typeface="Courier New" pitchFamily="49" charset="0"/>
            </a:endParaRPr>
          </a:p>
          <a:p>
            <a:pPr marL="0" indent="0">
              <a:buNone/>
            </a:pPr>
            <a:r>
              <a:rPr lang="en-US" sz="1100" dirty="0">
                <a:solidFill>
                  <a:schemeClr val="bg1"/>
                </a:solidFill>
                <a:latin typeface="Courier New" pitchFamily="49" charset="0"/>
                <a:cs typeface="Courier New" pitchFamily="49" charset="0"/>
              </a:rPr>
              <a:t>       * Clone Disk:               /dev/disk/disk5</a:t>
            </a:r>
          </a:p>
          <a:p>
            <a:pPr marL="0" indent="0">
              <a:buNone/>
            </a:pPr>
            <a:r>
              <a:rPr lang="en-US" sz="1100" dirty="0">
                <a:solidFill>
                  <a:schemeClr val="bg1"/>
                </a:solidFill>
                <a:latin typeface="Courier New" pitchFamily="49" charset="0"/>
                <a:cs typeface="Courier New" pitchFamily="49" charset="0"/>
              </a:rPr>
              <a:t>       * Clone EFI Partition:      AUTO file present, Boot loader present</a:t>
            </a:r>
          </a:p>
          <a:p>
            <a:pPr marL="0" indent="0">
              <a:buNone/>
            </a:pPr>
            <a:r>
              <a:rPr lang="en-US" sz="1100" dirty="0">
                <a:solidFill>
                  <a:schemeClr val="bg1"/>
                </a:solidFill>
                <a:latin typeface="Courier New" pitchFamily="49" charset="0"/>
                <a:cs typeface="Courier New" pitchFamily="49" charset="0"/>
              </a:rPr>
              <a:t>       * Clone Rehost Status:      SYSINFO.TXT not present</a:t>
            </a:r>
          </a:p>
          <a:p>
            <a:pPr marL="0" indent="0">
              <a:buNone/>
            </a:pPr>
            <a:r>
              <a:rPr lang="en-US" sz="1100" dirty="0">
                <a:solidFill>
                  <a:schemeClr val="bg1"/>
                </a:solidFill>
                <a:latin typeface="Courier New" pitchFamily="49" charset="0"/>
                <a:cs typeface="Courier New" pitchFamily="49" charset="0"/>
              </a:rPr>
              <a:t>       * Clone Creation Date:      03/04/13 11:04:52 EDT</a:t>
            </a:r>
          </a:p>
          <a:p>
            <a:pPr marL="0" indent="0">
              <a:buNone/>
            </a:pPr>
            <a:r>
              <a:rPr lang="en-US" sz="1100" dirty="0">
                <a:solidFill>
                  <a:schemeClr val="bg1"/>
                </a:solidFill>
                <a:latin typeface="Courier New" pitchFamily="49" charset="0"/>
                <a:cs typeface="Courier New" pitchFamily="49" charset="0"/>
              </a:rPr>
              <a:t>       * Last Sync Date:           None</a:t>
            </a:r>
          </a:p>
          <a:p>
            <a:pPr marL="0" indent="0">
              <a:buNone/>
            </a:pPr>
            <a:r>
              <a:rPr lang="en-US" sz="1100" dirty="0">
                <a:solidFill>
                  <a:schemeClr val="bg1"/>
                </a:solidFill>
                <a:latin typeface="Courier New" pitchFamily="49" charset="0"/>
                <a:cs typeface="Courier New" pitchFamily="49" charset="0"/>
              </a:rPr>
              <a:t>       * Clone Mirror Disk:        None</a:t>
            </a:r>
          </a:p>
          <a:p>
            <a:pPr marL="0" indent="0">
              <a:buNone/>
            </a:pPr>
            <a:r>
              <a:rPr lang="en-US" sz="1100" dirty="0">
                <a:solidFill>
                  <a:schemeClr val="bg1"/>
                </a:solidFill>
                <a:latin typeface="Courier New" pitchFamily="49" charset="0"/>
                <a:cs typeface="Courier New" pitchFamily="49" charset="0"/>
              </a:rPr>
              <a:t>       * Mirror EFI Partition:     None</a:t>
            </a:r>
          </a:p>
          <a:p>
            <a:pPr marL="0" indent="0">
              <a:buNone/>
            </a:pPr>
            <a:r>
              <a:rPr lang="en-US" sz="1100" dirty="0">
                <a:solidFill>
                  <a:schemeClr val="bg1"/>
                </a:solidFill>
                <a:latin typeface="Courier New" pitchFamily="49" charset="0"/>
                <a:cs typeface="Courier New" pitchFamily="49" charset="0"/>
              </a:rPr>
              <a:t>       * Original Disk:            /dev/disk/disk7</a:t>
            </a:r>
          </a:p>
          <a:p>
            <a:pPr marL="0" indent="0">
              <a:buNone/>
            </a:pPr>
            <a:r>
              <a:rPr lang="en-US" sz="1100" dirty="0">
                <a:solidFill>
                  <a:schemeClr val="bg1"/>
                </a:solidFill>
                <a:latin typeface="Courier New" pitchFamily="49" charset="0"/>
                <a:cs typeface="Courier New" pitchFamily="49" charset="0"/>
              </a:rPr>
              <a:t>       * Original EFI Partition:   AUTO file present, Boot loader present</a:t>
            </a:r>
          </a:p>
          <a:p>
            <a:pPr marL="0" indent="0">
              <a:buNone/>
            </a:pPr>
            <a:r>
              <a:rPr lang="en-US" sz="1100" dirty="0">
                <a:solidFill>
                  <a:schemeClr val="bg1"/>
                </a:solidFill>
                <a:latin typeface="Courier New" pitchFamily="49" charset="0"/>
                <a:cs typeface="Courier New" pitchFamily="49" charset="0"/>
              </a:rPr>
              <a:t>       * Original Rehost Status:   SYSINFO.TXT not present</a:t>
            </a:r>
          </a:p>
          <a:p>
            <a:pPr marL="0" indent="0">
              <a:buNone/>
            </a:pPr>
            <a:r>
              <a:rPr lang="en-US" sz="1100" dirty="0">
                <a:solidFill>
                  <a:schemeClr val="bg1"/>
                </a:solidFill>
                <a:latin typeface="Courier New" pitchFamily="49" charset="0"/>
                <a:cs typeface="Courier New" pitchFamily="49" charset="0"/>
              </a:rPr>
              <a:t>       * Booted Disk:              Clone Disk (/dev/disk/disk5)</a:t>
            </a:r>
          </a:p>
          <a:p>
            <a:pPr marL="0" indent="0">
              <a:buNone/>
            </a:pPr>
            <a:r>
              <a:rPr lang="en-US" sz="1100" dirty="0">
                <a:solidFill>
                  <a:schemeClr val="bg1"/>
                </a:solidFill>
                <a:latin typeface="Courier New" pitchFamily="49" charset="0"/>
                <a:cs typeface="Courier New" pitchFamily="49" charset="0"/>
              </a:rPr>
              <a:t>       * Activated Disk:           Original Disk (/dev/disk/disk7</a:t>
            </a:r>
            <a:r>
              <a:rPr lang="en-US" sz="1100" dirty="0" smtClean="0">
                <a:solidFill>
                  <a:schemeClr val="bg1"/>
                </a:solidFill>
                <a:latin typeface="Courier New" pitchFamily="49" charset="0"/>
                <a:cs typeface="Courier New" pitchFamily="49" charset="0"/>
              </a:rPr>
              <a:t>)</a:t>
            </a:r>
            <a:r>
              <a:rPr lang="en-US" sz="1100" dirty="0">
                <a:solidFill>
                  <a:schemeClr val="bg1"/>
                </a:solidFill>
                <a:latin typeface="Courier New" pitchFamily="49" charset="0"/>
                <a:cs typeface="Courier New" pitchFamily="49" charset="0"/>
              </a:rPr>
              <a:t> </a:t>
            </a:r>
          </a:p>
          <a:p>
            <a:pPr marL="0" indent="0">
              <a:buNone/>
            </a:pPr>
            <a:r>
              <a:rPr lang="en-US" sz="1100" dirty="0">
                <a:solidFill>
                  <a:schemeClr val="bg1"/>
                </a:solidFill>
                <a:latin typeface="Courier New" pitchFamily="49" charset="0"/>
                <a:cs typeface="Courier New" pitchFamily="49" charset="0"/>
              </a:rPr>
              <a:t>=======  03/04/13 15:03:40 EDT  END Displaying DRD Clone Image Information</a:t>
            </a:r>
          </a:p>
          <a:p>
            <a:pPr marL="0" indent="0">
              <a:buNone/>
            </a:pPr>
            <a:r>
              <a:rPr lang="en-US" sz="1100" dirty="0">
                <a:solidFill>
                  <a:schemeClr val="bg1"/>
                </a:solidFill>
                <a:latin typeface="Courier New" pitchFamily="49" charset="0"/>
                <a:cs typeface="Courier New" pitchFamily="49" charset="0"/>
              </a:rPr>
              <a:t>         succeeded. (user=root)  (</a:t>
            </a:r>
            <a:r>
              <a:rPr lang="en-US" sz="1100" dirty="0" err="1">
                <a:solidFill>
                  <a:schemeClr val="bg1"/>
                </a:solidFill>
                <a:latin typeface="Courier New" pitchFamily="49" charset="0"/>
                <a:cs typeface="Courier New" pitchFamily="49" charset="0"/>
              </a:rPr>
              <a:t>jobid</a:t>
            </a:r>
            <a:r>
              <a:rPr lang="en-US" sz="1100" dirty="0">
                <a:solidFill>
                  <a:schemeClr val="bg1"/>
                </a:solidFill>
                <a:latin typeface="Courier New" pitchFamily="49" charset="0"/>
                <a:cs typeface="Courier New" pitchFamily="49" charset="0"/>
              </a:rPr>
              <a:t>=ia643</a:t>
            </a:r>
            <a:r>
              <a:rPr lang="en-US" sz="1100" dirty="0" smtClean="0">
                <a:solidFill>
                  <a:schemeClr val="bg1"/>
                </a:solidFill>
                <a:latin typeface="Courier New" pitchFamily="49" charset="0"/>
                <a:cs typeface="Courier New" pitchFamily="49" charset="0"/>
              </a:rPr>
              <a:t>)</a:t>
            </a:r>
            <a:endParaRPr lang="en-US" sz="1100" dirty="0">
              <a:solidFill>
                <a:schemeClr val="bg1"/>
              </a:solidFill>
              <a:latin typeface="Courier New" pitchFamily="49" charset="0"/>
              <a:cs typeface="Courier New" pitchFamily="49" charset="0"/>
            </a:endParaRPr>
          </a:p>
        </p:txBody>
      </p:sp>
    </p:spTree>
    <p:extLst>
      <p:ext uri="{BB962C8B-B14F-4D97-AF65-F5344CB8AC3E}">
        <p14:creationId xmlns:p14="http://schemas.microsoft.com/office/powerpoint/2010/main" val="145079780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75</a:t>
            </a:fld>
            <a:endParaRPr lang="en-US" dirty="0" smtClean="0"/>
          </a:p>
        </p:txBody>
      </p:sp>
      <p:sp>
        <p:nvSpPr>
          <p:cNvPr id="63492" name="Rectangle 2"/>
          <p:cNvSpPr>
            <a:spLocks noGrp="1" noChangeArrowheads="1"/>
          </p:cNvSpPr>
          <p:nvPr>
            <p:ph type="title"/>
          </p:nvPr>
        </p:nvSpPr>
        <p:spPr>
          <a:xfrm>
            <a:off x="428625" y="114300"/>
            <a:ext cx="7629525" cy="917666"/>
          </a:xfrm>
        </p:spPr>
        <p:txBody>
          <a:bodyPr/>
          <a:lstStyle/>
          <a:p>
            <a:pPr eaLnBrk="1" hangingPunct="1"/>
            <a:r>
              <a:rPr lang="en-US" sz="3200" dirty="0" smtClean="0">
                <a:solidFill>
                  <a:schemeClr val="bg1">
                    <a:lumMod val="95000"/>
                  </a:schemeClr>
                </a:solidFill>
              </a:rPr>
              <a:t>HP-UX DRD Multiple Copies of Targets </a:t>
            </a:r>
            <a:br>
              <a:rPr lang="en-US" sz="3200" dirty="0" smtClean="0">
                <a:solidFill>
                  <a:schemeClr val="bg1">
                    <a:lumMod val="95000"/>
                  </a:schemeClr>
                </a:solidFill>
              </a:rPr>
            </a:br>
            <a:r>
              <a:rPr lang="en-US" sz="3200" dirty="0" smtClean="0">
                <a:solidFill>
                  <a:schemeClr val="bg1">
                    <a:lumMod val="95000"/>
                  </a:schemeClr>
                </a:solidFill>
              </a:rPr>
              <a:t>11 of 11</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295547" y="991518"/>
            <a:ext cx="8743950" cy="5563518"/>
          </a:xfrm>
        </p:spPr>
        <p:txBody>
          <a:bodyPr/>
          <a:lstStyle/>
          <a:p>
            <a:pPr marL="0" indent="0">
              <a:buNone/>
            </a:pPr>
            <a:r>
              <a:rPr lang="en-AU" sz="2000" dirty="0" smtClean="0">
                <a:solidFill>
                  <a:schemeClr val="bg1"/>
                </a:solidFill>
                <a:cs typeface="Courier New" pitchFamily="49" charset="0"/>
              </a:rPr>
              <a:t>Final reboot to go back to the original disk:</a:t>
            </a:r>
          </a:p>
          <a:p>
            <a:pPr marL="0" indent="0">
              <a:buNone/>
            </a:pPr>
            <a:endParaRPr lang="en-US" sz="1400" dirty="0" smtClean="0">
              <a:solidFill>
                <a:schemeClr val="bg1"/>
              </a:solidFill>
              <a:latin typeface="Courier New" pitchFamily="49" charset="0"/>
              <a:cs typeface="Courier New" pitchFamily="49" charset="0"/>
            </a:endParaRPr>
          </a:p>
          <a:p>
            <a:pPr marL="0" indent="0">
              <a:buNone/>
            </a:pPr>
            <a:r>
              <a:rPr lang="en-US" sz="1400" dirty="0" smtClean="0">
                <a:solidFill>
                  <a:schemeClr val="bg1"/>
                </a:solidFill>
                <a:latin typeface="Courier New" pitchFamily="49" charset="0"/>
                <a:cs typeface="Courier New" pitchFamily="49" charset="0"/>
              </a:rPr>
              <a:t># </a:t>
            </a:r>
            <a:r>
              <a:rPr lang="en-US" sz="1400" dirty="0">
                <a:solidFill>
                  <a:schemeClr val="bg1"/>
                </a:solidFill>
                <a:latin typeface="Courier New" pitchFamily="49" charset="0"/>
                <a:cs typeface="Courier New" pitchFamily="49" charset="0"/>
              </a:rPr>
              <a:t>/usr/</a:t>
            </a:r>
            <a:r>
              <a:rPr lang="en-US" sz="1400" dirty="0" err="1">
                <a:solidFill>
                  <a:schemeClr val="bg1"/>
                </a:solidFill>
                <a:latin typeface="Courier New" pitchFamily="49" charset="0"/>
                <a:cs typeface="Courier New" pitchFamily="49" charset="0"/>
              </a:rPr>
              <a:t>lbin</a:t>
            </a:r>
            <a:r>
              <a:rPr lang="en-US" sz="1400" dirty="0">
                <a:solidFill>
                  <a:schemeClr val="bg1"/>
                </a:solidFill>
                <a:latin typeface="Courier New" pitchFamily="49" charset="0"/>
                <a:cs typeface="Courier New" pitchFamily="49" charset="0"/>
              </a:rPr>
              <a:t>/bootpath</a:t>
            </a:r>
          </a:p>
          <a:p>
            <a:pPr marL="0" indent="0">
              <a:buNone/>
            </a:pPr>
            <a:r>
              <a:rPr lang="en-US" sz="1400" dirty="0">
                <a:solidFill>
                  <a:schemeClr val="bg1"/>
                </a:solidFill>
                <a:latin typeface="Courier New" pitchFamily="49" charset="0"/>
                <a:cs typeface="Courier New" pitchFamily="49" charset="0"/>
              </a:rPr>
              <a:t>/</a:t>
            </a:r>
            <a:r>
              <a:rPr lang="en-US" sz="1400" dirty="0" smtClean="0">
                <a:solidFill>
                  <a:schemeClr val="bg1"/>
                </a:solidFill>
                <a:latin typeface="Courier New" pitchFamily="49" charset="0"/>
                <a:cs typeface="Courier New" pitchFamily="49" charset="0"/>
              </a:rPr>
              <a:t>dev/disk/disk7</a:t>
            </a:r>
          </a:p>
          <a:p>
            <a:pPr marL="0" indent="0">
              <a:buNone/>
            </a:pPr>
            <a:endParaRPr lang="en-AU" sz="1400" dirty="0">
              <a:solidFill>
                <a:schemeClr val="bg1"/>
              </a:solidFill>
              <a:latin typeface="Courier New" pitchFamily="49" charset="0"/>
              <a:cs typeface="Courier New" pitchFamily="49" charset="0"/>
            </a:endParaRPr>
          </a:p>
          <a:p>
            <a:pPr marL="0" indent="0">
              <a:buNone/>
            </a:pPr>
            <a:r>
              <a:rPr lang="en-US" sz="1400" dirty="0">
                <a:solidFill>
                  <a:schemeClr val="bg1"/>
                </a:solidFill>
                <a:latin typeface="Courier New" pitchFamily="49" charset="0"/>
                <a:cs typeface="Courier New" pitchFamily="49" charset="0"/>
              </a:rPr>
              <a:t># drd </a:t>
            </a:r>
            <a:r>
              <a:rPr lang="en-US" sz="1400" dirty="0" smtClean="0">
                <a:solidFill>
                  <a:schemeClr val="bg1"/>
                </a:solidFill>
                <a:latin typeface="Courier New" pitchFamily="49" charset="0"/>
                <a:cs typeface="Courier New" pitchFamily="49" charset="0"/>
              </a:rPr>
              <a:t>status</a:t>
            </a:r>
            <a:endParaRPr lang="en-US" sz="1400" dirty="0">
              <a:solidFill>
                <a:schemeClr val="bg1"/>
              </a:solidFill>
              <a:latin typeface="Courier New" pitchFamily="49" charset="0"/>
              <a:cs typeface="Courier New" pitchFamily="49" charset="0"/>
            </a:endParaRPr>
          </a:p>
          <a:p>
            <a:pPr marL="0" indent="0">
              <a:buNone/>
            </a:pPr>
            <a:r>
              <a:rPr lang="en-AU" sz="1200" dirty="0">
                <a:solidFill>
                  <a:schemeClr val="bg1"/>
                </a:solidFill>
                <a:latin typeface="Courier New" pitchFamily="49" charset="0"/>
                <a:cs typeface="Courier New" pitchFamily="49" charset="0"/>
              </a:rPr>
              <a:t>=======  03/11/13 16:41:35 EDT  BEGIN Displaying DRD Clone Image Information</a:t>
            </a:r>
          </a:p>
          <a:p>
            <a:pPr marL="0" indent="0">
              <a:buNone/>
            </a:pPr>
            <a:r>
              <a:rPr lang="en-AU" sz="1200" dirty="0">
                <a:solidFill>
                  <a:schemeClr val="bg1"/>
                </a:solidFill>
                <a:latin typeface="Courier New" pitchFamily="49" charset="0"/>
                <a:cs typeface="Courier New" pitchFamily="49" charset="0"/>
              </a:rPr>
              <a:t>         (user=root)  (</a:t>
            </a:r>
            <a:r>
              <a:rPr lang="en-AU" sz="1200" dirty="0" err="1">
                <a:solidFill>
                  <a:schemeClr val="bg1"/>
                </a:solidFill>
                <a:latin typeface="Courier New" pitchFamily="49" charset="0"/>
                <a:cs typeface="Courier New" pitchFamily="49" charset="0"/>
              </a:rPr>
              <a:t>jobid</a:t>
            </a:r>
            <a:r>
              <a:rPr lang="en-AU" sz="1200" dirty="0">
                <a:solidFill>
                  <a:schemeClr val="bg1"/>
                </a:solidFill>
                <a:latin typeface="Courier New" pitchFamily="49" charset="0"/>
                <a:cs typeface="Courier New" pitchFamily="49" charset="0"/>
              </a:rPr>
              <a:t>=ia643</a:t>
            </a:r>
            <a:r>
              <a:rPr lang="en-AU" sz="1200" dirty="0" smtClean="0">
                <a:solidFill>
                  <a:schemeClr val="bg1"/>
                </a:solidFill>
                <a:latin typeface="Courier New" pitchFamily="49" charset="0"/>
                <a:cs typeface="Courier New" pitchFamily="49" charset="0"/>
              </a:rPr>
              <a:t>)</a:t>
            </a:r>
            <a:endParaRPr lang="en-AU" sz="1200" dirty="0">
              <a:solidFill>
                <a:schemeClr val="bg1"/>
              </a:solidFill>
              <a:latin typeface="Courier New" pitchFamily="49" charset="0"/>
              <a:cs typeface="Courier New" pitchFamily="49" charset="0"/>
            </a:endParaRPr>
          </a:p>
          <a:p>
            <a:pPr marL="0" indent="0">
              <a:buNone/>
            </a:pPr>
            <a:r>
              <a:rPr lang="en-AU" sz="1200" dirty="0">
                <a:solidFill>
                  <a:schemeClr val="bg1"/>
                </a:solidFill>
                <a:latin typeface="Courier New" pitchFamily="49" charset="0"/>
                <a:cs typeface="Courier New" pitchFamily="49" charset="0"/>
              </a:rPr>
              <a:t>       * Clone Disk:               /dev/disk/disk6</a:t>
            </a:r>
          </a:p>
          <a:p>
            <a:pPr marL="0" indent="0">
              <a:buNone/>
            </a:pPr>
            <a:r>
              <a:rPr lang="en-AU" sz="1200" dirty="0">
                <a:solidFill>
                  <a:schemeClr val="bg1"/>
                </a:solidFill>
                <a:latin typeface="Courier New" pitchFamily="49" charset="0"/>
                <a:cs typeface="Courier New" pitchFamily="49" charset="0"/>
              </a:rPr>
              <a:t>       * Clone EFI Partition:      AUTO file present, Boot loader present</a:t>
            </a:r>
          </a:p>
          <a:p>
            <a:pPr marL="0" indent="0">
              <a:buNone/>
            </a:pPr>
            <a:r>
              <a:rPr lang="en-AU" sz="1200" dirty="0">
                <a:solidFill>
                  <a:schemeClr val="bg1"/>
                </a:solidFill>
                <a:latin typeface="Courier New" pitchFamily="49" charset="0"/>
                <a:cs typeface="Courier New" pitchFamily="49" charset="0"/>
              </a:rPr>
              <a:t>       * Clone Rehost Status:      SYSINFO.TXT not present</a:t>
            </a:r>
          </a:p>
          <a:p>
            <a:pPr marL="0" indent="0">
              <a:buNone/>
            </a:pPr>
            <a:r>
              <a:rPr lang="en-AU" sz="1200" dirty="0">
                <a:solidFill>
                  <a:schemeClr val="bg1"/>
                </a:solidFill>
                <a:latin typeface="Courier New" pitchFamily="49" charset="0"/>
                <a:cs typeface="Courier New" pitchFamily="49" charset="0"/>
              </a:rPr>
              <a:t>       * Clone Creation Date:      03/04/13 11:46:37 EDT</a:t>
            </a:r>
          </a:p>
          <a:p>
            <a:pPr marL="0" indent="0">
              <a:buNone/>
            </a:pPr>
            <a:r>
              <a:rPr lang="en-AU" sz="1200" dirty="0">
                <a:solidFill>
                  <a:schemeClr val="bg1"/>
                </a:solidFill>
                <a:latin typeface="Courier New" pitchFamily="49" charset="0"/>
                <a:cs typeface="Courier New" pitchFamily="49" charset="0"/>
              </a:rPr>
              <a:t>       * Last Sync Date:           None</a:t>
            </a:r>
          </a:p>
          <a:p>
            <a:pPr marL="0" indent="0">
              <a:buNone/>
            </a:pPr>
            <a:r>
              <a:rPr lang="en-AU" sz="1200" dirty="0">
                <a:solidFill>
                  <a:schemeClr val="bg1"/>
                </a:solidFill>
                <a:latin typeface="Courier New" pitchFamily="49" charset="0"/>
                <a:cs typeface="Courier New" pitchFamily="49" charset="0"/>
              </a:rPr>
              <a:t>       * Clone Mirror Disk:        None</a:t>
            </a:r>
          </a:p>
          <a:p>
            <a:pPr marL="0" indent="0">
              <a:buNone/>
            </a:pPr>
            <a:r>
              <a:rPr lang="en-AU" sz="1200" dirty="0">
                <a:solidFill>
                  <a:schemeClr val="bg1"/>
                </a:solidFill>
                <a:latin typeface="Courier New" pitchFamily="49" charset="0"/>
                <a:cs typeface="Courier New" pitchFamily="49" charset="0"/>
              </a:rPr>
              <a:t>       * Mirror EFI Partition:     None</a:t>
            </a:r>
          </a:p>
          <a:p>
            <a:pPr marL="0" indent="0">
              <a:buNone/>
            </a:pPr>
            <a:r>
              <a:rPr lang="en-AU" sz="1200" dirty="0">
                <a:solidFill>
                  <a:schemeClr val="bg1"/>
                </a:solidFill>
                <a:latin typeface="Courier New" pitchFamily="49" charset="0"/>
                <a:cs typeface="Courier New" pitchFamily="49" charset="0"/>
              </a:rPr>
              <a:t>       * Original Disk:            /dev/disk/disk7</a:t>
            </a:r>
          </a:p>
          <a:p>
            <a:pPr marL="0" indent="0">
              <a:buNone/>
            </a:pPr>
            <a:r>
              <a:rPr lang="en-AU" sz="1200" dirty="0">
                <a:solidFill>
                  <a:schemeClr val="bg1"/>
                </a:solidFill>
                <a:latin typeface="Courier New" pitchFamily="49" charset="0"/>
                <a:cs typeface="Courier New" pitchFamily="49" charset="0"/>
              </a:rPr>
              <a:t>       * Original EFI Partition:   AUTO file present, Boot loader present</a:t>
            </a:r>
          </a:p>
          <a:p>
            <a:pPr marL="0" indent="0">
              <a:buNone/>
            </a:pPr>
            <a:r>
              <a:rPr lang="en-AU" sz="1200" dirty="0">
                <a:solidFill>
                  <a:schemeClr val="bg1"/>
                </a:solidFill>
                <a:latin typeface="Courier New" pitchFamily="49" charset="0"/>
                <a:cs typeface="Courier New" pitchFamily="49" charset="0"/>
              </a:rPr>
              <a:t>       * Original Rehost Status:   SYSINFO.TXT not present</a:t>
            </a:r>
          </a:p>
          <a:p>
            <a:pPr marL="0" indent="0">
              <a:buNone/>
            </a:pPr>
            <a:r>
              <a:rPr lang="en-AU" sz="1200" dirty="0">
                <a:solidFill>
                  <a:schemeClr val="bg1"/>
                </a:solidFill>
                <a:latin typeface="Courier New" pitchFamily="49" charset="0"/>
                <a:cs typeface="Courier New" pitchFamily="49" charset="0"/>
              </a:rPr>
              <a:t>       * Booted Disk:              Original Disk (/dev/disk/disk7)</a:t>
            </a:r>
          </a:p>
          <a:p>
            <a:pPr marL="0" indent="0">
              <a:buNone/>
            </a:pPr>
            <a:r>
              <a:rPr lang="en-AU" sz="1200" dirty="0">
                <a:solidFill>
                  <a:schemeClr val="bg1"/>
                </a:solidFill>
                <a:latin typeface="Courier New" pitchFamily="49" charset="0"/>
                <a:cs typeface="Courier New" pitchFamily="49" charset="0"/>
              </a:rPr>
              <a:t>       * Activated Disk:           Original Disk (/dev/disk/disk7</a:t>
            </a:r>
            <a:r>
              <a:rPr lang="en-AU" sz="1200" dirty="0" smtClean="0">
                <a:solidFill>
                  <a:schemeClr val="bg1"/>
                </a:solidFill>
                <a:latin typeface="Courier New" pitchFamily="49" charset="0"/>
                <a:cs typeface="Courier New" pitchFamily="49" charset="0"/>
              </a:rPr>
              <a:t>)</a:t>
            </a:r>
            <a:endParaRPr lang="en-AU" sz="1200" dirty="0">
              <a:solidFill>
                <a:schemeClr val="bg1"/>
              </a:solidFill>
              <a:latin typeface="Courier New" pitchFamily="49" charset="0"/>
              <a:cs typeface="Courier New" pitchFamily="49" charset="0"/>
            </a:endParaRPr>
          </a:p>
          <a:p>
            <a:pPr marL="0" indent="0">
              <a:buNone/>
            </a:pPr>
            <a:r>
              <a:rPr lang="en-AU" sz="1200" dirty="0">
                <a:solidFill>
                  <a:schemeClr val="bg1"/>
                </a:solidFill>
                <a:latin typeface="Courier New" pitchFamily="49" charset="0"/>
                <a:cs typeface="Courier New" pitchFamily="49" charset="0"/>
              </a:rPr>
              <a:t>=======  03/11/13 16:41:54 EDT  END Displaying DRD Clone Image Information</a:t>
            </a:r>
          </a:p>
          <a:p>
            <a:pPr marL="0" indent="0">
              <a:buNone/>
            </a:pPr>
            <a:r>
              <a:rPr lang="en-AU" sz="1200" dirty="0">
                <a:solidFill>
                  <a:schemeClr val="bg1"/>
                </a:solidFill>
                <a:latin typeface="Courier New" pitchFamily="49" charset="0"/>
                <a:cs typeface="Courier New" pitchFamily="49" charset="0"/>
              </a:rPr>
              <a:t>         succeeded. (user=root)  (</a:t>
            </a:r>
            <a:r>
              <a:rPr lang="en-AU" sz="1200" dirty="0" err="1">
                <a:solidFill>
                  <a:schemeClr val="bg1"/>
                </a:solidFill>
                <a:latin typeface="Courier New" pitchFamily="49" charset="0"/>
                <a:cs typeface="Courier New" pitchFamily="49" charset="0"/>
              </a:rPr>
              <a:t>jobid</a:t>
            </a:r>
            <a:r>
              <a:rPr lang="en-AU" sz="1200" dirty="0">
                <a:solidFill>
                  <a:schemeClr val="bg1"/>
                </a:solidFill>
                <a:latin typeface="Courier New" pitchFamily="49" charset="0"/>
                <a:cs typeface="Courier New" pitchFamily="49" charset="0"/>
              </a:rPr>
              <a:t>=ia643)</a:t>
            </a:r>
          </a:p>
          <a:p>
            <a:pPr marL="0" indent="0">
              <a:buNone/>
            </a:pPr>
            <a:endParaRPr lang="en-AU" sz="1200" dirty="0">
              <a:solidFill>
                <a:schemeClr val="bg1"/>
              </a:solidFill>
              <a:latin typeface="Courier New" pitchFamily="49" charset="0"/>
              <a:cs typeface="Courier New" pitchFamily="49" charset="0"/>
            </a:endParaRPr>
          </a:p>
          <a:p>
            <a:pPr marL="0" indent="0">
              <a:buNone/>
            </a:pPr>
            <a:endParaRPr lang="en-US" sz="1400" dirty="0">
              <a:solidFill>
                <a:schemeClr val="bg1"/>
              </a:solidFill>
              <a:latin typeface="Courier New" pitchFamily="49" charset="0"/>
              <a:cs typeface="Courier New" pitchFamily="49" charset="0"/>
            </a:endParaRPr>
          </a:p>
        </p:txBody>
      </p:sp>
    </p:spTree>
    <p:extLst>
      <p:ext uri="{BB962C8B-B14F-4D97-AF65-F5344CB8AC3E}">
        <p14:creationId xmlns:p14="http://schemas.microsoft.com/office/powerpoint/2010/main" val="115482090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lide Number Placeholder 5"/>
          <p:cNvSpPr>
            <a:spLocks noGrp="1"/>
          </p:cNvSpPr>
          <p:nvPr>
            <p:ph type="sldNum" sz="quarter" idx="12"/>
          </p:nvPr>
        </p:nvSpPr>
        <p:spPr>
          <a:noFill/>
        </p:spPr>
        <p:txBody>
          <a:bodyPr/>
          <a:lstStyle/>
          <a:p>
            <a:fld id="{4E213DCD-CD57-404E-90D2-617789FC4C31}" type="slidenum">
              <a:rPr lang="en-US" smtClean="0"/>
              <a:pPr/>
              <a:t>76</a:t>
            </a:fld>
            <a:endParaRPr lang="en-US" dirty="0" smtClean="0"/>
          </a:p>
        </p:txBody>
      </p:sp>
      <p:sp>
        <p:nvSpPr>
          <p:cNvPr id="63492" name="Rectangle 2"/>
          <p:cNvSpPr>
            <a:spLocks noGrp="1" noChangeArrowheads="1"/>
          </p:cNvSpPr>
          <p:nvPr>
            <p:ph type="title"/>
          </p:nvPr>
        </p:nvSpPr>
        <p:spPr>
          <a:xfrm>
            <a:off x="428625" y="114300"/>
            <a:ext cx="7629525" cy="800100"/>
          </a:xfrm>
        </p:spPr>
        <p:txBody>
          <a:bodyPr/>
          <a:lstStyle/>
          <a:p>
            <a:pPr eaLnBrk="1" hangingPunct="1"/>
            <a:r>
              <a:rPr lang="en-US" sz="3200" dirty="0" smtClean="0">
                <a:solidFill>
                  <a:schemeClr val="bg1">
                    <a:lumMod val="95000"/>
                  </a:schemeClr>
                </a:solidFill>
              </a:rPr>
              <a:t>HP-UX DRD Wishlist</a:t>
            </a:r>
            <a:endParaRPr lang="en-AU" sz="3200" dirty="0" smtClean="0">
              <a:solidFill>
                <a:schemeClr val="bg1">
                  <a:lumMod val="95000"/>
                </a:schemeClr>
              </a:solidFill>
            </a:endParaRPr>
          </a:p>
        </p:txBody>
      </p:sp>
      <p:sp>
        <p:nvSpPr>
          <p:cNvPr id="63493" name="Rectangle 3"/>
          <p:cNvSpPr>
            <a:spLocks noGrp="1" noChangeArrowheads="1"/>
          </p:cNvSpPr>
          <p:nvPr>
            <p:ph type="body" idx="1"/>
          </p:nvPr>
        </p:nvSpPr>
        <p:spPr>
          <a:xfrm>
            <a:off x="295547" y="903383"/>
            <a:ext cx="8743950" cy="5651653"/>
          </a:xfrm>
        </p:spPr>
        <p:txBody>
          <a:bodyPr/>
          <a:lstStyle/>
          <a:p>
            <a:r>
              <a:rPr lang="en-US" sz="1800" dirty="0">
                <a:solidFill>
                  <a:schemeClr val="bg1"/>
                </a:solidFill>
              </a:rPr>
              <a:t>Here are some other DRD features I would like to see in the future:</a:t>
            </a:r>
          </a:p>
          <a:p>
            <a:pPr marL="0" indent="0">
              <a:buNone/>
            </a:pPr>
            <a:r>
              <a:rPr lang="en-US" sz="1800" dirty="0">
                <a:solidFill>
                  <a:schemeClr val="bg1"/>
                </a:solidFill>
              </a:rPr>
              <a:t> </a:t>
            </a:r>
          </a:p>
          <a:p>
            <a:r>
              <a:rPr lang="en-US" sz="1800" dirty="0">
                <a:solidFill>
                  <a:schemeClr val="bg1"/>
                </a:solidFill>
              </a:rPr>
              <a:t>Command to cancel DRD cloning process (like Solaris lucancel).</a:t>
            </a:r>
          </a:p>
          <a:p>
            <a:pPr marL="0" indent="0">
              <a:buNone/>
            </a:pPr>
            <a:r>
              <a:rPr lang="en-US" sz="1800" dirty="0">
                <a:solidFill>
                  <a:schemeClr val="bg1"/>
                </a:solidFill>
              </a:rPr>
              <a:t> </a:t>
            </a:r>
          </a:p>
          <a:p>
            <a:r>
              <a:rPr lang="en-US" sz="1800" dirty="0">
                <a:solidFill>
                  <a:schemeClr val="bg1"/>
                </a:solidFill>
              </a:rPr>
              <a:t>More comprehensive comparison of files (like Solaris lucompare</a:t>
            </a:r>
            <a:r>
              <a:rPr lang="en-US" sz="1800" dirty="0" smtClean="0">
                <a:solidFill>
                  <a:schemeClr val="bg1"/>
                </a:solidFill>
              </a:rPr>
              <a:t>). Yes</a:t>
            </a:r>
            <a:r>
              <a:rPr lang="en-US" sz="1800" dirty="0">
                <a:solidFill>
                  <a:schemeClr val="bg1"/>
                </a:solidFill>
              </a:rPr>
              <a:t>, we have "drd sync –p" but it is not as good.</a:t>
            </a:r>
          </a:p>
          <a:p>
            <a:endParaRPr lang="en-US" sz="1800" dirty="0">
              <a:solidFill>
                <a:schemeClr val="bg1"/>
              </a:solidFill>
            </a:endParaRPr>
          </a:p>
          <a:p>
            <a:r>
              <a:rPr lang="en-US" sz="1800" dirty="0">
                <a:solidFill>
                  <a:schemeClr val="bg1"/>
                </a:solidFill>
              </a:rPr>
              <a:t>Command to delete DRD clone (like Solaris ludelete).</a:t>
            </a:r>
          </a:p>
          <a:p>
            <a:pPr marL="0" indent="0">
              <a:buNone/>
            </a:pPr>
            <a:r>
              <a:rPr lang="en-US" sz="1800" dirty="0">
                <a:solidFill>
                  <a:schemeClr val="bg1"/>
                </a:solidFill>
              </a:rPr>
              <a:t> </a:t>
            </a:r>
          </a:p>
          <a:p>
            <a:r>
              <a:rPr lang="en-US" sz="1800" dirty="0">
                <a:solidFill>
                  <a:schemeClr val="bg1"/>
                </a:solidFill>
              </a:rPr>
              <a:t>Command to set or display useful description for clones and boot environments (like Solaris ludesc).</a:t>
            </a:r>
          </a:p>
          <a:p>
            <a:pPr marL="0" indent="0">
              <a:buNone/>
            </a:pPr>
            <a:r>
              <a:rPr lang="en-US" sz="1800" dirty="0">
                <a:solidFill>
                  <a:schemeClr val="bg1"/>
                </a:solidFill>
              </a:rPr>
              <a:t> </a:t>
            </a:r>
          </a:p>
          <a:p>
            <a:r>
              <a:rPr lang="en-US" sz="1800" dirty="0">
                <a:solidFill>
                  <a:schemeClr val="bg1"/>
                </a:solidFill>
              </a:rPr>
              <a:t>Terminal user interface (like Solaris lu).</a:t>
            </a:r>
          </a:p>
          <a:p>
            <a:pPr marL="0" indent="0">
              <a:buNone/>
            </a:pPr>
            <a:r>
              <a:rPr lang="en-US" sz="1800" dirty="0">
                <a:solidFill>
                  <a:schemeClr val="bg1"/>
                </a:solidFill>
              </a:rPr>
              <a:t> </a:t>
            </a:r>
          </a:p>
          <a:p>
            <a:r>
              <a:rPr lang="en-US" sz="1800" dirty="0">
                <a:solidFill>
                  <a:schemeClr val="bg1"/>
                </a:solidFill>
              </a:rPr>
              <a:t>Multiple target disks for cloning (currently DRD supports one target and its mirror only</a:t>
            </a:r>
            <a:r>
              <a:rPr lang="en-US" sz="1800" dirty="0" smtClean="0">
                <a:solidFill>
                  <a:schemeClr val="bg1"/>
                </a:solidFill>
              </a:rPr>
              <a:t>).</a:t>
            </a:r>
            <a:endParaRPr lang="en-US" sz="1800" dirty="0">
              <a:solidFill>
                <a:schemeClr val="bg1"/>
              </a:solidFill>
            </a:endParaRPr>
          </a:p>
        </p:txBody>
      </p:sp>
    </p:spTree>
    <p:extLst>
      <p:ext uri="{BB962C8B-B14F-4D97-AF65-F5344CB8AC3E}">
        <p14:creationId xmlns:p14="http://schemas.microsoft.com/office/powerpoint/2010/main" val="257719998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ctrTitle"/>
          </p:nvPr>
        </p:nvSpPr>
        <p:spPr>
          <a:xfrm>
            <a:off x="254360" y="2341582"/>
            <a:ext cx="8272695" cy="3059113"/>
          </a:xfrm>
        </p:spPr>
        <p:txBody>
          <a:bodyPr/>
          <a:lstStyle/>
          <a:p>
            <a:r>
              <a:rPr lang="en-AU" sz="4000" dirty="0" smtClean="0"/>
              <a:t/>
            </a:r>
            <a:br>
              <a:rPr lang="en-AU" sz="4000" dirty="0" smtClean="0"/>
            </a:br>
            <a:r>
              <a:rPr lang="en-AU" sz="4000" dirty="0"/>
              <a:t/>
            </a:r>
            <a:br>
              <a:rPr lang="en-AU" sz="4000" dirty="0"/>
            </a:br>
            <a:r>
              <a:rPr lang="en-AU" sz="2800" dirty="0" smtClean="0"/>
              <a:t>Thank You!</a:t>
            </a:r>
            <a:br>
              <a:rPr lang="en-AU" sz="2800" dirty="0" smtClean="0"/>
            </a:br>
            <a:r>
              <a:rPr lang="en-AU" sz="2800" dirty="0" smtClean="0"/>
              <a:t/>
            </a:r>
            <a:br>
              <a:rPr lang="en-AU" sz="2800" dirty="0" smtClean="0"/>
            </a:br>
            <a:r>
              <a:rPr lang="en-AU" sz="1600" dirty="0" smtClean="0"/>
              <a:t/>
            </a:r>
            <a:br>
              <a:rPr lang="en-AU" sz="1600" dirty="0" smtClean="0"/>
            </a:br>
            <a:r>
              <a:rPr lang="en-AU" sz="1600" dirty="0"/>
              <a:t/>
            </a:r>
            <a:br>
              <a:rPr lang="en-AU" sz="1600" dirty="0"/>
            </a:br>
            <a:endParaRPr lang="en-US" sz="1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HP_Standard_Light">
  <a:themeElements>
    <a:clrScheme name="HP_Standard_Light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fontScheme name="HP_Standard_Light">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clrMap bg1="dk2" tx1="lt1" bg2="dk1" tx2="lt2" accent1="accent1" accent2="accent2" accent3="accent3" accent4="accent4" accent5="accent5" accent6="accent6" hlink="hlink" folHlink="folHlink"/>
    </a:extraClrScheme>
    <a:extraClrScheme>
      <a:clrScheme name="HP_Standard_Light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themeOverride>
</file>

<file path=ppt/theme/themeOverride2.xml><?xml version="1.0" encoding="utf-8"?>
<a:themeOverride xmlns:a="http://schemas.openxmlformats.org/drawingml/2006/main">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themeOverride>
</file>

<file path=docProps/app.xml><?xml version="1.0" encoding="utf-8"?>
<Properties xmlns="http://schemas.openxmlformats.org/officeDocument/2006/extended-properties" xmlns:vt="http://schemas.openxmlformats.org/officeDocument/2006/docPropsVTypes">
  <Template/>
  <TotalTime>13891</TotalTime>
  <Words>7309</Words>
  <Application>Microsoft Office PowerPoint</Application>
  <PresentationFormat>On-screen Show (4:3)</PresentationFormat>
  <Paragraphs>1163</Paragraphs>
  <Slides>77</Slides>
  <Notes>76</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HP_Standard_Light</vt:lpstr>
      <vt:lpstr>HP-UX Dynamic Root Disk  Boot Disk Cloning Benefits and Use Cases  Dusan Baljevic 2013 </vt:lpstr>
      <vt:lpstr>Acknowledgements</vt:lpstr>
      <vt:lpstr>What Kind of Use Cases?</vt:lpstr>
      <vt:lpstr>Bootable System Images in Unix/Linux</vt:lpstr>
      <vt:lpstr>Why Boot Disk Cloning is Critical Today?</vt:lpstr>
      <vt:lpstr>Dynamic Root Disk Mission *</vt:lpstr>
      <vt:lpstr>Dynamic Root Disk Cycles</vt:lpstr>
      <vt:lpstr>HP-UX Dynamic Root Disk Features 1 of 4</vt:lpstr>
      <vt:lpstr>HP-UX Dynamic Root Disk Features 2 of 4</vt:lpstr>
      <vt:lpstr>HP-UX Dynamic Root Disk Features 3 of 4</vt:lpstr>
      <vt:lpstr>HP-UX Dynamic Root Disk Features 4 of 4</vt:lpstr>
      <vt:lpstr>HP-UX Dynamic Root Disk versus Ignite-UX</vt:lpstr>
      <vt:lpstr>DRD and update-ux Practices</vt:lpstr>
      <vt:lpstr>HP-UX Patching Versus Update-UX 1 of 2</vt:lpstr>
      <vt:lpstr>HP-UX Patching Versus Update-UX 2 of 2</vt:lpstr>
      <vt:lpstr>DRD is Minimizing Downtime</vt:lpstr>
      <vt:lpstr>HP-UX DRD: Minimizing Planned Downtime</vt:lpstr>
      <vt:lpstr>DRD Clones Minimize Unplanned Downtime</vt:lpstr>
      <vt:lpstr>DRD Clones Minimize Planned Downtime</vt:lpstr>
      <vt:lpstr>DRD – Pros and Cons</vt:lpstr>
      <vt:lpstr>HP-UX DRD Pros 1 of 2</vt:lpstr>
      <vt:lpstr>HP-UX DRD Pros 2 of 2</vt:lpstr>
      <vt:lpstr>HP-UX DRD Cons 1 of 4</vt:lpstr>
      <vt:lpstr>HP-UX DRD Cons 2 of 4</vt:lpstr>
      <vt:lpstr>HP-UX DRD Cons 3 of 4</vt:lpstr>
      <vt:lpstr>HP-UX DRD Cons 4 of 4</vt:lpstr>
      <vt:lpstr>Supported Versions of DRD</vt:lpstr>
      <vt:lpstr>DRD – Installation and Commands</vt:lpstr>
      <vt:lpstr>Installing DRD</vt:lpstr>
      <vt:lpstr>DRD Commands</vt:lpstr>
      <vt:lpstr>DRD – Some Restrictions</vt:lpstr>
      <vt:lpstr>HP-UX DRD Restrictions on update-ux and sw* Commands Invoked by drd runcmd</vt:lpstr>
      <vt:lpstr>HP-UX Issue when DRD versions different in booted and cloned environment 1 of 2</vt:lpstr>
      <vt:lpstr>HP-UX Issue when DRD versions different in booted and cloned environment 2 of 2</vt:lpstr>
      <vt:lpstr>HP-UX DRD Updates from multiple-DVD media</vt:lpstr>
      <vt:lpstr>DRD – Usage Scenarios</vt:lpstr>
      <vt:lpstr>Creating and Updating DRD Clone</vt:lpstr>
      <vt:lpstr>Verifying DRD Clone Status</vt:lpstr>
      <vt:lpstr>DRD-Safe Commands</vt:lpstr>
      <vt:lpstr>Managing Patches with DRD-Safe Commands</vt:lpstr>
      <vt:lpstr>Accessing DRD Inactive Images</vt:lpstr>
      <vt:lpstr>Activating and Deactivating Inactive DRD Image</vt:lpstr>
      <vt:lpstr>DRD Inactive Image Synchronization</vt:lpstr>
      <vt:lpstr>drd sync</vt:lpstr>
      <vt:lpstr>drd sync</vt:lpstr>
      <vt:lpstr>HP-UX DRD Examples for Different  O/S Releases</vt:lpstr>
      <vt:lpstr>HP-UX 11i v2 To v3  Upgrade with DRD  1 of 3</vt:lpstr>
      <vt:lpstr>HP-UX 11i v2 To v3  Upgrade with DRD  2 of 3</vt:lpstr>
      <vt:lpstr>HP-UX 11i v2 To v3  Upgrade with DRD  3 of 3</vt:lpstr>
      <vt:lpstr>HP-UX How to Interrupt DRD processes</vt:lpstr>
      <vt:lpstr>HP-UX DRD Examples How to Select Software</vt:lpstr>
      <vt:lpstr>HP-UX DRD Rehost Cookbook 1 of 2</vt:lpstr>
      <vt:lpstr>HP-UX DRD Rehost Cookbook 2 of 2</vt:lpstr>
      <vt:lpstr>HP-UX Expand Root File System with DRD  1 of 3</vt:lpstr>
      <vt:lpstr>HP-UX Expand Root File System with DRD  2 of 3</vt:lpstr>
      <vt:lpstr>HP-UX Expand Root File System with DRD  3 of 3</vt:lpstr>
      <vt:lpstr>HP-UX DRD Update-ux with Single Reboot</vt:lpstr>
      <vt:lpstr>HP-UX DRD Debug Session *</vt:lpstr>
      <vt:lpstr>HP-UX DRD Serial Patch Installation</vt:lpstr>
      <vt:lpstr>HP-UX DRD with SWA 1 of 3</vt:lpstr>
      <vt:lpstr>HP-UX DRD with SWA 2 of 3</vt:lpstr>
      <vt:lpstr>HP-UX DRD with SWA 3 of 3</vt:lpstr>
      <vt:lpstr>HP-UX 11i V2 to V3 Upgrade via DRD</vt:lpstr>
      <vt:lpstr>HP-UX Using DRD to Change  Volume Manager</vt:lpstr>
      <vt:lpstr>HP-UX DRD Multiple Copies of Targets  1 of 11 *</vt:lpstr>
      <vt:lpstr>HP-UX DRD Multiple Copies of Targets  2 of 11</vt:lpstr>
      <vt:lpstr>HP-UX DRD Multiple Copies of Targets  3 of 11</vt:lpstr>
      <vt:lpstr>HP-UX DRD Multiple Copies of Targets  4 of 11</vt:lpstr>
      <vt:lpstr>HP-UX DRD Multiple Copies of Targets  5 of 11</vt:lpstr>
      <vt:lpstr>HP-UX DRD Multiple Copies of Targets  6 of 11</vt:lpstr>
      <vt:lpstr>HP-UX DRD Multiple Copies of Targets  7 of 11</vt:lpstr>
      <vt:lpstr>HP-UX DRD Multiple Copies of Targets  8 of 11</vt:lpstr>
      <vt:lpstr>HP-UX DRD Multiple Copies of Targets  9 of 11</vt:lpstr>
      <vt:lpstr>HP-UX DRD Multiple Copies of Targets  10 of 11</vt:lpstr>
      <vt:lpstr>HP-UX DRD Multiple Copies of Targets  11 of 11</vt:lpstr>
      <vt:lpstr>HP-UX DRD Wishlist</vt:lpstr>
      <vt:lpstr>  Thank You!    </vt:lpstr>
    </vt:vector>
  </TitlesOfParts>
  <Company>Hewlett 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Unix Profession Webcast October 2007</dc:title>
  <dc:creator>Dusan Baljevic</dc:creator>
  <cp:lastModifiedBy>Dusan Baljevic</cp:lastModifiedBy>
  <cp:revision>848</cp:revision>
  <dcterms:created xsi:type="dcterms:W3CDTF">2003-10-28T19:03:39Z</dcterms:created>
  <dcterms:modified xsi:type="dcterms:W3CDTF">2013-05-24T00:47:36Z</dcterms:modified>
  <cp:category>Template</cp:category>
</cp:coreProperties>
</file>