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82"/>
  </p:notesMasterIdLst>
  <p:handoutMasterIdLst>
    <p:handoutMasterId r:id="rId83"/>
  </p:handoutMasterIdLst>
  <p:sldIdLst>
    <p:sldId id="478" r:id="rId2"/>
    <p:sldId id="656" r:id="rId3"/>
    <p:sldId id="728" r:id="rId4"/>
    <p:sldId id="695" r:id="rId5"/>
    <p:sldId id="686" r:id="rId6"/>
    <p:sldId id="687" r:id="rId7"/>
    <p:sldId id="774" r:id="rId8"/>
    <p:sldId id="773" r:id="rId9"/>
    <p:sldId id="769" r:id="rId10"/>
    <p:sldId id="775" r:id="rId11"/>
    <p:sldId id="705" r:id="rId12"/>
    <p:sldId id="750" r:id="rId13"/>
    <p:sldId id="751" r:id="rId14"/>
    <p:sldId id="749" r:id="rId15"/>
    <p:sldId id="752" r:id="rId16"/>
    <p:sldId id="692" r:id="rId17"/>
    <p:sldId id="702" r:id="rId18"/>
    <p:sldId id="740" r:id="rId19"/>
    <p:sldId id="703" r:id="rId20"/>
    <p:sldId id="688" r:id="rId21"/>
    <p:sldId id="689" r:id="rId22"/>
    <p:sldId id="694" r:id="rId23"/>
    <p:sldId id="731" r:id="rId24"/>
    <p:sldId id="644" r:id="rId25"/>
    <p:sldId id="706" r:id="rId26"/>
    <p:sldId id="707" r:id="rId27"/>
    <p:sldId id="736" r:id="rId28"/>
    <p:sldId id="753" r:id="rId29"/>
    <p:sldId id="754" r:id="rId30"/>
    <p:sldId id="726" r:id="rId31"/>
    <p:sldId id="723" r:id="rId32"/>
    <p:sldId id="737" r:id="rId33"/>
    <p:sldId id="748" r:id="rId34"/>
    <p:sldId id="738" r:id="rId35"/>
    <p:sldId id="708" r:id="rId36"/>
    <p:sldId id="735" r:id="rId37"/>
    <p:sldId id="709" r:id="rId38"/>
    <p:sldId id="710" r:id="rId39"/>
    <p:sldId id="729" r:id="rId40"/>
    <p:sldId id="759" r:id="rId41"/>
    <p:sldId id="733" r:id="rId42"/>
    <p:sldId id="758" r:id="rId43"/>
    <p:sldId id="711" r:id="rId44"/>
    <p:sldId id="730" r:id="rId45"/>
    <p:sldId id="713" r:id="rId46"/>
    <p:sldId id="712" r:id="rId47"/>
    <p:sldId id="744" r:id="rId48"/>
    <p:sldId id="714" r:id="rId49"/>
    <p:sldId id="717" r:id="rId50"/>
    <p:sldId id="721" r:id="rId51"/>
    <p:sldId id="745" r:id="rId52"/>
    <p:sldId id="746" r:id="rId53"/>
    <p:sldId id="715" r:id="rId54"/>
    <p:sldId id="768" r:id="rId55"/>
    <p:sldId id="716" r:id="rId56"/>
    <p:sldId id="718" r:id="rId57"/>
    <p:sldId id="722" r:id="rId58"/>
    <p:sldId id="727" r:id="rId59"/>
    <p:sldId id="757" r:id="rId60"/>
    <p:sldId id="734" r:id="rId61"/>
    <p:sldId id="743" r:id="rId62"/>
    <p:sldId id="760" r:id="rId63"/>
    <p:sldId id="755" r:id="rId64"/>
    <p:sldId id="747" r:id="rId65"/>
    <p:sldId id="719" r:id="rId66"/>
    <p:sldId id="720" r:id="rId67"/>
    <p:sldId id="732" r:id="rId68"/>
    <p:sldId id="741" r:id="rId69"/>
    <p:sldId id="761" r:id="rId70"/>
    <p:sldId id="762" r:id="rId71"/>
    <p:sldId id="763" r:id="rId72"/>
    <p:sldId id="764" r:id="rId73"/>
    <p:sldId id="765" r:id="rId74"/>
    <p:sldId id="766" r:id="rId75"/>
    <p:sldId id="767" r:id="rId76"/>
    <p:sldId id="742" r:id="rId77"/>
    <p:sldId id="724" r:id="rId78"/>
    <p:sldId id="739" r:id="rId79"/>
    <p:sldId id="756" r:id="rId80"/>
    <p:sldId id="725" r:id="rId81"/>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Futura Bk" pitchFamily="34" charset="0"/>
        <a:ea typeface="+mn-ea"/>
        <a:cs typeface="+mn-cs"/>
      </a:defRPr>
    </a:lvl1pPr>
    <a:lvl2pPr marL="457200" algn="l" rtl="0" fontAlgn="base">
      <a:spcBef>
        <a:spcPct val="0"/>
      </a:spcBef>
      <a:spcAft>
        <a:spcPct val="0"/>
      </a:spcAft>
      <a:defRPr kern="1200">
        <a:solidFill>
          <a:schemeClr val="tx1"/>
        </a:solidFill>
        <a:latin typeface="Futura Bk" pitchFamily="34" charset="0"/>
        <a:ea typeface="+mn-ea"/>
        <a:cs typeface="+mn-cs"/>
      </a:defRPr>
    </a:lvl2pPr>
    <a:lvl3pPr marL="914400" algn="l" rtl="0" fontAlgn="base">
      <a:spcBef>
        <a:spcPct val="0"/>
      </a:spcBef>
      <a:spcAft>
        <a:spcPct val="0"/>
      </a:spcAft>
      <a:defRPr kern="1200">
        <a:solidFill>
          <a:schemeClr val="tx1"/>
        </a:solidFill>
        <a:latin typeface="Futura Bk" pitchFamily="34" charset="0"/>
        <a:ea typeface="+mn-ea"/>
        <a:cs typeface="+mn-cs"/>
      </a:defRPr>
    </a:lvl3pPr>
    <a:lvl4pPr marL="1371600" algn="l" rtl="0" fontAlgn="base">
      <a:spcBef>
        <a:spcPct val="0"/>
      </a:spcBef>
      <a:spcAft>
        <a:spcPct val="0"/>
      </a:spcAft>
      <a:defRPr kern="1200">
        <a:solidFill>
          <a:schemeClr val="tx1"/>
        </a:solidFill>
        <a:latin typeface="Futura Bk" pitchFamily="34" charset="0"/>
        <a:ea typeface="+mn-ea"/>
        <a:cs typeface="+mn-cs"/>
      </a:defRPr>
    </a:lvl4pPr>
    <a:lvl5pPr marL="1828800" algn="l" rtl="0" fontAlgn="base">
      <a:spcBef>
        <a:spcPct val="0"/>
      </a:spcBef>
      <a:spcAft>
        <a:spcPct val="0"/>
      </a:spcAft>
      <a:defRPr kern="1200">
        <a:solidFill>
          <a:schemeClr val="tx1"/>
        </a:solidFill>
        <a:latin typeface="Futura Bk" pitchFamily="34" charset="0"/>
        <a:ea typeface="+mn-ea"/>
        <a:cs typeface="+mn-cs"/>
      </a:defRPr>
    </a:lvl5pPr>
    <a:lvl6pPr marL="2286000" algn="l" defTabSz="914400" rtl="0" eaLnBrk="1" latinLnBrk="0" hangingPunct="1">
      <a:defRPr kern="1200">
        <a:solidFill>
          <a:schemeClr val="tx1"/>
        </a:solidFill>
        <a:latin typeface="Futura Bk" pitchFamily="34" charset="0"/>
        <a:ea typeface="+mn-ea"/>
        <a:cs typeface="+mn-cs"/>
      </a:defRPr>
    </a:lvl6pPr>
    <a:lvl7pPr marL="2743200" algn="l" defTabSz="914400" rtl="0" eaLnBrk="1" latinLnBrk="0" hangingPunct="1">
      <a:defRPr kern="1200">
        <a:solidFill>
          <a:schemeClr val="tx1"/>
        </a:solidFill>
        <a:latin typeface="Futura Bk" pitchFamily="34" charset="0"/>
        <a:ea typeface="+mn-ea"/>
        <a:cs typeface="+mn-cs"/>
      </a:defRPr>
    </a:lvl7pPr>
    <a:lvl8pPr marL="3200400" algn="l" defTabSz="914400" rtl="0" eaLnBrk="1" latinLnBrk="0" hangingPunct="1">
      <a:defRPr kern="1200">
        <a:solidFill>
          <a:schemeClr val="tx1"/>
        </a:solidFill>
        <a:latin typeface="Futura Bk" pitchFamily="34" charset="0"/>
        <a:ea typeface="+mn-ea"/>
        <a:cs typeface="+mn-cs"/>
      </a:defRPr>
    </a:lvl8pPr>
    <a:lvl9pPr marL="3657600" algn="l" defTabSz="914400" rtl="0" eaLnBrk="1" latinLnBrk="0" hangingPunct="1">
      <a:defRPr kern="1200">
        <a:solidFill>
          <a:schemeClr val="tx1"/>
        </a:solidFill>
        <a:latin typeface="Futura B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558E"/>
    <a:srgbClr val="2990CA"/>
    <a:srgbClr val="0000FF"/>
    <a:srgbClr val="0071B5"/>
    <a:srgbClr val="51AEDD"/>
    <a:srgbClr val="79C1E5"/>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2" autoAdjust="0"/>
    <p:restoredTop sz="94684" autoAdjust="0"/>
  </p:normalViewPr>
  <p:slideViewPr>
    <p:cSldViewPr snapToGrid="0">
      <p:cViewPr varScale="1">
        <p:scale>
          <a:sx n="60" d="100"/>
          <a:sy n="60" d="100"/>
        </p:scale>
        <p:origin x="-92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370"/>
    </p:cViewPr>
  </p:sorterViewPr>
  <p:notesViewPr>
    <p:cSldViewPr snapToGrid="0">
      <p:cViewPr varScale="1">
        <p:scale>
          <a:sx n="61" d="100"/>
          <a:sy n="61" d="100"/>
        </p:scale>
        <p:origin x="-634" y="-82"/>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9" name="Line 7"/>
          <p:cNvSpPr>
            <a:spLocks noChangeShapeType="1"/>
          </p:cNvSpPr>
          <p:nvPr/>
        </p:nvSpPr>
        <p:spPr bwMode="auto">
          <a:xfrm>
            <a:off x="492125" y="6867525"/>
            <a:ext cx="8340725" cy="0"/>
          </a:xfrm>
          <a:prstGeom prst="line">
            <a:avLst/>
          </a:prstGeom>
          <a:noFill/>
          <a:ln w="6350">
            <a:solidFill>
              <a:schemeClr val="tx1"/>
            </a:solidFill>
            <a:round/>
            <a:headEnd/>
            <a:tailEnd/>
          </a:ln>
          <a:effectLst/>
        </p:spPr>
        <p:txBody>
          <a:bodyPr/>
          <a:lstStyle/>
          <a:p>
            <a:pPr>
              <a:defRPr/>
            </a:pPr>
            <a:endParaRPr lang="en-US" dirty="0"/>
          </a:p>
        </p:txBody>
      </p:sp>
      <p:sp>
        <p:nvSpPr>
          <p:cNvPr id="79880" name="Rectangle 8"/>
          <p:cNvSpPr>
            <a:spLocks noGrp="1" noChangeArrowheads="1"/>
          </p:cNvSpPr>
          <p:nvPr>
            <p:ph type="sldNum" sz="quarter" idx="3"/>
          </p:nvPr>
        </p:nvSpPr>
        <p:spPr bwMode="auto">
          <a:xfrm>
            <a:off x="8424863" y="6853238"/>
            <a:ext cx="52070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a:lvl1pPr>
          </a:lstStyle>
          <a:p>
            <a:pPr>
              <a:defRPr/>
            </a:pPr>
            <a:fld id="{40F3606B-BC90-4DA3-BD0B-CD64A6A376DF}" type="slidenum">
              <a:rPr lang="en-US"/>
              <a:pPr>
                <a:defRPr/>
              </a:pPr>
              <a:t>‹#›</a:t>
            </a:fld>
            <a:endParaRPr lang="en-US" dirty="0"/>
          </a:p>
        </p:txBody>
      </p:sp>
      <p:sp>
        <p:nvSpPr>
          <p:cNvPr id="79881" name="Rectangle 9"/>
          <p:cNvSpPr>
            <a:spLocks noGrp="1" noChangeArrowheads="1"/>
          </p:cNvSpPr>
          <p:nvPr>
            <p:ph type="ftr" sz="quarter" idx="2"/>
          </p:nvPr>
        </p:nvSpPr>
        <p:spPr bwMode="auto">
          <a:xfrm>
            <a:off x="369888" y="6853238"/>
            <a:ext cx="786765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a:latin typeface="Futura Hv" pitchFamily="34" charset="0"/>
              </a:defRPr>
            </a:lvl1pPr>
          </a:lstStyle>
          <a:p>
            <a:pPr>
              <a:defRPr/>
            </a:pPr>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4"/>
          <p:cNvSpPr>
            <a:spLocks noGrp="1" noRot="1" noChangeAspect="1" noChangeArrowheads="1" noTextEdit="1"/>
          </p:cNvSpPr>
          <p:nvPr>
            <p:ph type="sldImg" idx="2"/>
          </p:nvPr>
        </p:nvSpPr>
        <p:spPr bwMode="auto">
          <a:xfrm>
            <a:off x="5013325" y="173038"/>
            <a:ext cx="2794000" cy="2095500"/>
          </a:xfrm>
          <a:prstGeom prst="rect">
            <a:avLst/>
          </a:prstGeom>
          <a:noFill/>
          <a:ln w="9525">
            <a:solidFill>
              <a:srgbClr val="000000"/>
            </a:solidFill>
            <a:miter lim="800000"/>
            <a:headEnd/>
            <a:tailEnd/>
          </a:ln>
        </p:spPr>
      </p:sp>
      <p:sp>
        <p:nvSpPr>
          <p:cNvPr id="11273" name="Rectangle 9"/>
          <p:cNvSpPr>
            <a:spLocks noGrp="1" noChangeArrowheads="1"/>
          </p:cNvSpPr>
          <p:nvPr>
            <p:ph type="body" sz="quarter" idx="3"/>
          </p:nvPr>
        </p:nvSpPr>
        <p:spPr bwMode="auto">
          <a:xfrm>
            <a:off x="341313" y="2454275"/>
            <a:ext cx="8529637" cy="4310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4" name="Rectangle 10"/>
          <p:cNvSpPr>
            <a:spLocks noGrp="1" noChangeArrowheads="1"/>
          </p:cNvSpPr>
          <p:nvPr>
            <p:ph type="ftr" sz="quarter" idx="4"/>
          </p:nvPr>
        </p:nvSpPr>
        <p:spPr bwMode="auto">
          <a:xfrm>
            <a:off x="374650" y="6837363"/>
            <a:ext cx="7870825" cy="1730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a:latin typeface="Futura Hv" pitchFamily="34" charset="0"/>
              </a:defRPr>
            </a:lvl1pPr>
          </a:lstStyle>
          <a:p>
            <a:pPr>
              <a:defRPr/>
            </a:pPr>
            <a:endParaRPr lang="en-US" dirty="0"/>
          </a:p>
        </p:txBody>
      </p:sp>
      <p:sp>
        <p:nvSpPr>
          <p:cNvPr id="11275" name="Rectangle 11"/>
          <p:cNvSpPr>
            <a:spLocks noGrp="1" noChangeArrowheads="1"/>
          </p:cNvSpPr>
          <p:nvPr>
            <p:ph type="sldNum" sz="quarter" idx="5"/>
          </p:nvPr>
        </p:nvSpPr>
        <p:spPr bwMode="auto">
          <a:xfrm>
            <a:off x="8413750" y="6846888"/>
            <a:ext cx="519113" cy="1635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a:lvl1pPr>
          </a:lstStyle>
          <a:p>
            <a:pPr>
              <a:defRPr/>
            </a:pPr>
            <a:fld id="{08AFF91B-E638-4903-B1BE-9E5FD1338DFA}" type="slidenum">
              <a:rPr lang="en-US"/>
              <a:pPr>
                <a:defRPr/>
              </a:pPr>
              <a:t>‹#›</a:t>
            </a:fld>
            <a:endParaRPr lang="en-US" dirty="0"/>
          </a:p>
        </p:txBody>
      </p:sp>
    </p:spTree>
  </p:cSld>
  <p:clrMap bg1="lt1" tx1="dk1" bg2="lt2" tx2="dk2" accent1="accent1" accent2="accent2" accent3="accent3" accent4="accent4" accent5="accent5" accent6="accent6" hlink="hlink" folHlink="folHlink"/>
  <p:hf ftr="0" dt="0"/>
  <p:notesStyle>
    <a:lvl1pPr marL="119063" indent="-119063" algn="l" rtl="0" eaLnBrk="0" fontAlgn="base" hangingPunct="0">
      <a:spcBef>
        <a:spcPct val="30000"/>
      </a:spcBef>
      <a:spcAft>
        <a:spcPct val="0"/>
      </a:spcAft>
      <a:buChar char="•"/>
      <a:defRPr sz="1200" kern="1200">
        <a:solidFill>
          <a:schemeClr val="tx1"/>
        </a:solidFill>
        <a:latin typeface="Futura Bk" pitchFamily="34" charset="0"/>
        <a:ea typeface="+mn-ea"/>
        <a:cs typeface="+mn-cs"/>
      </a:defRPr>
    </a:lvl1pPr>
    <a:lvl2pPr marL="344488" indent="-111125" algn="l" rtl="0" eaLnBrk="0" fontAlgn="base" hangingPunct="0">
      <a:spcBef>
        <a:spcPct val="30000"/>
      </a:spcBef>
      <a:spcAft>
        <a:spcPct val="0"/>
      </a:spcAft>
      <a:buChar char="•"/>
      <a:defRPr sz="1000" kern="1200">
        <a:solidFill>
          <a:schemeClr val="tx1"/>
        </a:solidFill>
        <a:latin typeface="Futura Bk" pitchFamily="34" charset="0"/>
        <a:ea typeface="+mn-ea"/>
        <a:cs typeface="+mn-cs"/>
      </a:defRPr>
    </a:lvl2pPr>
    <a:lvl3pPr marL="569913" indent="-1063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3pPr>
    <a:lvl4pPr marL="795338" indent="-1063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4pPr>
    <a:lvl5pPr marL="1033463" indent="-1190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oracle.com/technology/software/tech/orion/index.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8" Type="http://schemas.openxmlformats.org/officeDocument/2006/relationships/hyperlink" Target="http://www.tux.org/~mayer/linux/bmark.html" TargetMode="External"/><Relationship Id="rId3" Type="http://schemas.openxmlformats.org/officeDocument/2006/relationships/hyperlink" Target="http://www.coker.com.au/bonnie++/" TargetMode="External"/><Relationship Id="rId7" Type="http://schemas.openxmlformats.org/officeDocument/2006/relationships/hyperlink" Target="http://www.acnc.com/benchmarks/bonnie.tar.gz" TargetMode="External"/><Relationship Id="rId2" Type="http://schemas.openxmlformats.org/officeDocument/2006/relationships/slide" Target="../slides/slide77.xml"/><Relationship Id="rId1" Type="http://schemas.openxmlformats.org/officeDocument/2006/relationships/notesMaster" Target="../notesMasters/notesMaster1.xml"/><Relationship Id="rId6" Type="http://schemas.openxmlformats.org/officeDocument/2006/relationships/hyperlink" Target="http://www.acnc.com/benchmarks/iobench.tar.Z" TargetMode="External"/><Relationship Id="rId11" Type="http://schemas.openxmlformats.org/officeDocument/2006/relationships/hyperlink" Target="http://ltp.sourceforge.net/" TargetMode="External"/><Relationship Id="rId5" Type="http://schemas.openxmlformats.org/officeDocument/2006/relationships/hyperlink" Target="http://www.acnc.com/benchmarks/iostone.zip" TargetMode="External"/><Relationship Id="rId10" Type="http://schemas.openxmlformats.org/officeDocument/2006/relationships/hyperlink" Target="http://www.opensourcetesting.org/performance.php" TargetMode="External"/><Relationship Id="rId4" Type="http://schemas.openxmlformats.org/officeDocument/2006/relationships/hyperlink" Target="http://www.iozone.org/" TargetMode="External"/><Relationship Id="rId9" Type="http://schemas.openxmlformats.org/officeDocument/2006/relationships/hyperlink" Target="http://www.hp.com/go/dspp" TargetMode="Externa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11"/>
          <p:cNvSpPr>
            <a:spLocks noGrp="1" noChangeArrowheads="1"/>
          </p:cNvSpPr>
          <p:nvPr>
            <p:ph type="sldNum" sz="quarter" idx="5"/>
          </p:nvPr>
        </p:nvSpPr>
        <p:spPr>
          <a:noFill/>
        </p:spPr>
        <p:txBody>
          <a:bodyPr/>
          <a:lstStyle/>
          <a:p>
            <a:fld id="{CFC5F6B1-D287-4328-93DA-7C29107DA6CD}" type="slidenum">
              <a:rPr lang="en-US" smtClean="0"/>
              <a:pPr/>
              <a:t>1</a:t>
            </a:fld>
            <a:endParaRPr lang="en-US" dirty="0" smtClean="0"/>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p:spPr>
        <p:txBody>
          <a:bodyPr/>
          <a:lstStyle/>
          <a:p>
            <a:pPr eaLnBrk="1" hangingPunct="1">
              <a:buFontTx/>
              <a:buNone/>
            </a:pPr>
            <a:r>
              <a:rPr lang="en-AU" dirty="0" smtClean="0"/>
              <a:t>My humble attempt to summarise well-tested HP-UX 11i v3 most critical design principles</a:t>
            </a:r>
          </a:p>
          <a:p>
            <a:pPr eaLnBrk="1" hangingPunct="1">
              <a:buFontTx/>
              <a:buNone/>
            </a:pPr>
            <a:r>
              <a:rPr lang="en-AU" dirty="0" smtClean="0"/>
              <a:t>at the present time. Even after 25 years of Unix experience I cannot claim</a:t>
            </a:r>
          </a:p>
          <a:p>
            <a:pPr eaLnBrk="1" hangingPunct="1">
              <a:buFontTx/>
              <a:buNone/>
            </a:pPr>
            <a:r>
              <a:rPr lang="en-AU" dirty="0" smtClean="0"/>
              <a:t>I know everything!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2</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 typeface="Arial" charset="0"/>
              <a:buNone/>
            </a:pPr>
            <a:r>
              <a:rPr lang="en-AU" dirty="0" smtClean="0">
                <a:solidFill>
                  <a:schemeClr val="bg1"/>
                </a:solidFill>
              </a:rPr>
              <a:t>* There</a:t>
            </a:r>
            <a:r>
              <a:rPr lang="en-AU" baseline="0" dirty="0" smtClean="0">
                <a:solidFill>
                  <a:schemeClr val="bg1"/>
                </a:solidFill>
              </a:rPr>
              <a:t> are so many other issues to discuss, but my aim is to list</a:t>
            </a:r>
          </a:p>
          <a:p>
            <a:pPr eaLnBrk="1" hangingPunct="1">
              <a:buFont typeface="Arial" charset="0"/>
              <a:buNone/>
            </a:pPr>
            <a:r>
              <a:rPr lang="en-AU" baseline="0" dirty="0" smtClean="0">
                <a:solidFill>
                  <a:schemeClr val="bg1"/>
                </a:solidFill>
              </a:rPr>
              <a:t>most critical ones that affect all HP-UX server in general.</a:t>
            </a: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3</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Tx/>
              <a:buNone/>
            </a:pP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11"/>
          <p:cNvSpPr>
            <a:spLocks noGrp="1" noChangeArrowheads="1"/>
          </p:cNvSpPr>
          <p:nvPr>
            <p:ph type="sldNum" sz="quarter" idx="5"/>
          </p:nvPr>
        </p:nvSpPr>
        <p:spPr>
          <a:noFill/>
        </p:spPr>
        <p:txBody>
          <a:bodyPr/>
          <a:lstStyle/>
          <a:p>
            <a:fld id="{96FB6C91-8376-43A2-9EB1-343191C9F619}" type="slidenum">
              <a:rPr lang="en-US" smtClean="0"/>
              <a:pPr/>
              <a:t>4</a:t>
            </a:fld>
            <a:endParaRPr lang="en-US" dirty="0" smtClean="0"/>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1"/>
          <p:cNvSpPr>
            <a:spLocks noGrp="1" noChangeArrowheads="1"/>
          </p:cNvSpPr>
          <p:nvPr>
            <p:ph type="sldNum" sz="quarter" idx="5"/>
          </p:nvPr>
        </p:nvSpPr>
        <p:spPr>
          <a:noFill/>
        </p:spPr>
        <p:txBody>
          <a:bodyPr/>
          <a:lstStyle/>
          <a:p>
            <a:fld id="{2376EE09-2DE6-48A7-8A05-180BF0484CD2}" type="slidenum">
              <a:rPr lang="en-US" smtClean="0"/>
              <a:pPr/>
              <a:t>5</a:t>
            </a:fld>
            <a:endParaRPr lang="en-US" dirty="0" smtClean="0"/>
          </a:p>
        </p:txBody>
      </p:sp>
      <p:sp>
        <p:nvSpPr>
          <p:cNvPr id="27652" name="Rectangle 2"/>
          <p:cNvSpPr>
            <a:spLocks noGrp="1" noRot="1" noChangeAspect="1" noChangeArrowheads="1" noTextEdit="1"/>
          </p:cNvSpPr>
          <p:nvPr>
            <p:ph type="sldImg"/>
          </p:nvPr>
        </p:nvSpPr>
        <p:spPr>
          <a:ln/>
        </p:spPr>
      </p:sp>
      <p:sp>
        <p:nvSpPr>
          <p:cNvPr id="2765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6</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a:buFont typeface="Arial" charset="0"/>
              <a:buNone/>
            </a:pPr>
            <a:r>
              <a:rPr lang="en-US" sz="1200" kern="1200" dirty="0" smtClean="0">
                <a:solidFill>
                  <a:schemeClr val="tx1"/>
                </a:solidFill>
                <a:latin typeface="Futura Bk" pitchFamily="34" charset="0"/>
                <a:ea typeface="+mn-ea"/>
                <a:cs typeface="+mn-cs"/>
              </a:rPr>
              <a:t>* To</a:t>
            </a:r>
            <a:r>
              <a:rPr lang="en-US" sz="1200" kern="1200" baseline="0" dirty="0" smtClean="0">
                <a:solidFill>
                  <a:schemeClr val="tx1"/>
                </a:solidFill>
                <a:latin typeface="Futura Bk" pitchFamily="34" charset="0"/>
                <a:ea typeface="+mn-ea"/>
                <a:cs typeface="+mn-cs"/>
              </a:rPr>
              <a:t> make things more complex, Oracle actually prefers large LUNs. Same applies to Thin Provisioning.</a:t>
            </a:r>
          </a:p>
          <a:p>
            <a:pPr>
              <a:buFont typeface="Arial" charset="0"/>
              <a:buNone/>
            </a:pPr>
            <a:r>
              <a:rPr lang="en-AU" sz="1200" kern="1200" dirty="0" smtClean="0">
                <a:solidFill>
                  <a:schemeClr val="tx1"/>
                </a:solidFill>
                <a:latin typeface="Futura Bk" pitchFamily="34" charset="0"/>
                <a:ea typeface="+mn-ea"/>
                <a:cs typeface="+mn-cs"/>
              </a:rPr>
              <a:t>Of course, everyone should test solutions</a:t>
            </a:r>
            <a:r>
              <a:rPr lang="en-AU" sz="1200" kern="1200" baseline="0" dirty="0" smtClean="0">
                <a:solidFill>
                  <a:schemeClr val="tx1"/>
                </a:solidFill>
                <a:latin typeface="Futura Bk" pitchFamily="34" charset="0"/>
                <a:ea typeface="+mn-ea"/>
                <a:cs typeface="+mn-cs"/>
              </a:rPr>
              <a:t> before making a final decision.</a:t>
            </a:r>
            <a:endParaRPr lang="en-US" sz="1200" kern="1200" dirty="0" smtClean="0">
              <a:solidFill>
                <a:schemeClr val="tx1"/>
              </a:solidFill>
              <a:latin typeface="Futura Bk" pitchFamily="34" charset="0"/>
              <a:ea typeface="+mn-ea"/>
              <a:cs typeface="+mn-cs"/>
            </a:endParaRPr>
          </a:p>
          <a:p>
            <a:pPr>
              <a:buFont typeface="Arial" charset="0"/>
              <a:buNone/>
            </a:pPr>
            <a:endParaRPr lang="en-US" sz="1200" kern="1200" dirty="0" smtClean="0">
              <a:solidFill>
                <a:schemeClr val="tx1"/>
              </a:solidFill>
              <a:latin typeface="Futura Bk" pitchFamily="34" charset="0"/>
              <a:ea typeface="+mn-ea"/>
              <a:cs typeface="+mn-cs"/>
            </a:endParaRPr>
          </a:p>
          <a:p>
            <a:pPr>
              <a:buFont typeface="Arial" charset="0"/>
              <a:buNone/>
            </a:pPr>
            <a:r>
              <a:rPr lang="en-US" sz="1200" kern="1200" dirty="0" smtClean="0">
                <a:solidFill>
                  <a:schemeClr val="tx1"/>
                </a:solidFill>
                <a:latin typeface="Futura Bk" pitchFamily="34" charset="0"/>
                <a:ea typeface="+mn-ea"/>
                <a:cs typeface="+mn-cs"/>
              </a:rPr>
              <a:t>** Another problem to consider is that, for example, number of LUNs might be dictated by other </a:t>
            </a:r>
          </a:p>
          <a:p>
            <a:pPr>
              <a:buFont typeface="Arial" charset="0"/>
              <a:buNone/>
            </a:pPr>
            <a:r>
              <a:rPr lang="en-US" sz="1200" kern="1200" dirty="0" smtClean="0">
                <a:solidFill>
                  <a:schemeClr val="tx1"/>
                </a:solidFill>
                <a:latin typeface="Futura Bk" pitchFamily="34" charset="0"/>
                <a:ea typeface="+mn-ea"/>
                <a:cs typeface="+mn-cs"/>
              </a:rPr>
              <a:t>solutions like Continuous Access EVA:</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"HP Continuous Access EVA requires that all LUNs within a DR group be owned by the same </a:t>
            </a:r>
          </a:p>
          <a:p>
            <a:pPr>
              <a:buNone/>
            </a:pPr>
            <a:r>
              <a:rPr lang="en-US" sz="1200" kern="1200" dirty="0" smtClean="0">
                <a:solidFill>
                  <a:schemeClr val="tx1"/>
                </a:solidFill>
                <a:latin typeface="Futura Bk" pitchFamily="34" charset="0"/>
                <a:ea typeface="+mn-ea"/>
                <a:cs typeface="+mn-cs"/>
              </a:rPr>
              <a:t>controller. Load balancing is performed at the DR group level and not the individual LUN.</a:t>
            </a:r>
          </a:p>
          <a:p>
            <a:pPr>
              <a:buNone/>
            </a:pPr>
            <a:r>
              <a:rPr lang="en-US" sz="1200" kern="1200" dirty="0" smtClean="0">
                <a:solidFill>
                  <a:schemeClr val="tx1"/>
                </a:solidFill>
                <a:latin typeface="Futura Bk" pitchFamily="34" charset="0"/>
                <a:ea typeface="+mn-ea"/>
                <a:cs typeface="+mn-cs"/>
              </a:rPr>
              <a:t>Additional configuration information can be found in the HP StorageWorks Continuous Access</a:t>
            </a:r>
          </a:p>
          <a:p>
            <a:pPr>
              <a:buNone/>
            </a:pPr>
            <a:r>
              <a:rPr lang="en-US" sz="1200" kern="1200" dirty="0" smtClean="0">
                <a:solidFill>
                  <a:schemeClr val="tx1"/>
                </a:solidFill>
                <a:latin typeface="Futura Bk" pitchFamily="34" charset="0"/>
                <a:ea typeface="+mn-ea"/>
                <a:cs typeface="+mn-cs"/>
              </a:rPr>
              <a:t>EVA implementation guide."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ORION (Oracle I/O Calibration Tool) is a standalone tool for calibrating the I/O performance for </a:t>
            </a:r>
          </a:p>
          <a:p>
            <a:pPr>
              <a:buNone/>
            </a:pPr>
            <a:r>
              <a:rPr lang="en-US" sz="1200" kern="1200" dirty="0" smtClean="0">
                <a:solidFill>
                  <a:schemeClr val="tx1"/>
                </a:solidFill>
                <a:latin typeface="Futura Bk" pitchFamily="34" charset="0"/>
                <a:ea typeface="+mn-ea"/>
                <a:cs typeface="+mn-cs"/>
              </a:rPr>
              <a:t>storage systems that are intended to be used for Oracle databases.</a:t>
            </a:r>
          </a:p>
          <a:p>
            <a:pPr>
              <a:buNone/>
            </a:pPr>
            <a:r>
              <a:rPr lang="en-US" sz="1200" kern="1200" dirty="0" smtClean="0">
                <a:solidFill>
                  <a:schemeClr val="tx1"/>
                </a:solidFill>
                <a:latin typeface="Futura Bk" pitchFamily="34" charset="0"/>
                <a:ea typeface="+mn-ea"/>
                <a:cs typeface="+mn-cs"/>
              </a:rPr>
              <a:t>The calibration results are useful for understanding the performance capabilities of a storage </a:t>
            </a:r>
          </a:p>
          <a:p>
            <a:pPr>
              <a:buNone/>
            </a:pPr>
            <a:r>
              <a:rPr lang="en-US" sz="1200" kern="1200" dirty="0" smtClean="0">
                <a:solidFill>
                  <a:schemeClr val="tx1"/>
                </a:solidFill>
                <a:latin typeface="Futura Bk" pitchFamily="34" charset="0"/>
                <a:ea typeface="+mn-ea"/>
                <a:cs typeface="+mn-cs"/>
              </a:rPr>
              <a:t>system, either to uncover issues that would impact the performance of an Oracle database or </a:t>
            </a:r>
          </a:p>
          <a:p>
            <a:pPr>
              <a:buNone/>
            </a:pPr>
            <a:r>
              <a:rPr lang="en-US" sz="1200" kern="1200" dirty="0" smtClean="0">
                <a:solidFill>
                  <a:schemeClr val="tx1"/>
                </a:solidFill>
                <a:latin typeface="Futura Bk" pitchFamily="34" charset="0"/>
                <a:ea typeface="+mn-ea"/>
                <a:cs typeface="+mn-cs"/>
              </a:rPr>
              <a:t>to size a new database installation. Since ORION is a standalone tool, the user is not required </a:t>
            </a:r>
          </a:p>
          <a:p>
            <a:pPr>
              <a:buNone/>
            </a:pPr>
            <a:r>
              <a:rPr lang="en-US" sz="1200" kern="1200" dirty="0" smtClean="0">
                <a:solidFill>
                  <a:schemeClr val="tx1"/>
                </a:solidFill>
                <a:latin typeface="Futura Bk" pitchFamily="34" charset="0"/>
                <a:ea typeface="+mn-ea"/>
                <a:cs typeface="+mn-cs"/>
              </a:rPr>
              <a:t>to create and run an Oracle database.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With the goal of closely mimicking the Oracle database, ORION generates a synthetic I/O </a:t>
            </a:r>
          </a:p>
          <a:p>
            <a:pPr>
              <a:buNone/>
            </a:pPr>
            <a:r>
              <a:rPr lang="en-US" sz="1200" kern="1200" dirty="0" smtClean="0">
                <a:solidFill>
                  <a:schemeClr val="tx1"/>
                </a:solidFill>
                <a:latin typeface="Futura Bk" pitchFamily="34" charset="0"/>
                <a:ea typeface="+mn-ea"/>
                <a:cs typeface="+mn-cs"/>
              </a:rPr>
              <a:t>workload, using the same I/O software stack as Oracle. ORION can be configured to generate a </a:t>
            </a:r>
          </a:p>
          <a:p>
            <a:pPr>
              <a:buNone/>
            </a:pPr>
            <a:r>
              <a:rPr lang="en-US" sz="1200" kern="1200" dirty="0" smtClean="0">
                <a:solidFill>
                  <a:schemeClr val="tx1"/>
                </a:solidFill>
                <a:latin typeface="Futura Bk" pitchFamily="34" charset="0"/>
                <a:ea typeface="+mn-ea"/>
                <a:cs typeface="+mn-cs"/>
              </a:rPr>
              <a:t>wide range of I/O workloads, including ones that simulate OLTP and data warehouse </a:t>
            </a:r>
          </a:p>
          <a:p>
            <a:pPr>
              <a:buNone/>
            </a:pPr>
            <a:r>
              <a:rPr lang="en-US" sz="1200" kern="1200" dirty="0" smtClean="0">
                <a:solidFill>
                  <a:schemeClr val="tx1"/>
                </a:solidFill>
                <a:latin typeface="Futura Bk" pitchFamily="34" charset="0"/>
                <a:ea typeface="+mn-ea"/>
                <a:cs typeface="+mn-cs"/>
              </a:rPr>
              <a:t>workloads.</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3"/>
              </a:rPr>
              <a:t>http://www.oracle.com/technology/software/tech/orion/index.html</a:t>
            </a:r>
            <a:endParaRPr lang="en-US" sz="1200" u="sng" kern="1200" dirty="0" smtClean="0">
              <a:solidFill>
                <a:schemeClr val="tx1"/>
              </a:solidFill>
              <a:latin typeface="Futura Bk" pitchFamily="34" charset="0"/>
              <a:ea typeface="+mn-ea"/>
              <a:cs typeface="+mn-cs"/>
            </a:endParaRPr>
          </a:p>
          <a:p>
            <a:pPr>
              <a:buNone/>
            </a:pPr>
            <a:endParaRPr lang="en-AU" sz="1200" u="sng" kern="1200" dirty="0" smtClean="0">
              <a:solidFill>
                <a:schemeClr val="tx1"/>
              </a:solidFill>
              <a:latin typeface="Futura Bk" pitchFamily="34" charset="0"/>
              <a:ea typeface="+mn-ea"/>
              <a:cs typeface="+mn-cs"/>
            </a:endParaRPr>
          </a:p>
          <a:p>
            <a:pPr>
              <a:buNone/>
            </a:pPr>
            <a:endParaRPr lang="en-AU"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7</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a:buFont typeface="Arial" charset="0"/>
              <a:buNone/>
            </a:pPr>
            <a:endParaRPr lang="en-AU"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8</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a:buNone/>
            </a:pPr>
            <a:endParaRPr lang="en-AU"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9</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a:buNone/>
            </a:pPr>
            <a:endParaRPr lang="en-AU"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10</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a:buNone/>
            </a:pPr>
            <a:endParaRPr lang="en-AU"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dirty="0" smtClean="0"/>
              <a:t>* The slide assumes minimum boot disk size 72 GB. Today, one cannot even</a:t>
            </a:r>
          </a:p>
          <a:p>
            <a:pPr>
              <a:buNone/>
            </a:pPr>
            <a:r>
              <a:rPr lang="en-AU" dirty="0" smtClean="0"/>
              <a:t>get</a:t>
            </a:r>
            <a:r>
              <a:rPr lang="en-AU" baseline="0" dirty="0" smtClean="0"/>
              <a:t> smaller disks, so space is not an issue any more.</a:t>
            </a:r>
          </a:p>
          <a:p>
            <a:pPr>
              <a:buNone/>
            </a:pPr>
            <a:endParaRPr lang="en-AU" baseline="0" dirty="0" smtClean="0"/>
          </a:p>
          <a:p>
            <a:pPr>
              <a:buNone/>
            </a:pPr>
            <a:r>
              <a:rPr lang="en-AU" baseline="0" dirty="0" smtClean="0"/>
              <a:t>At the present time, HP-UX cannot be installed on boot disks larger than 1 TB.</a:t>
            </a:r>
          </a:p>
          <a:p>
            <a:pPr>
              <a:buNone/>
            </a:pPr>
            <a:endParaRPr lang="en-AU" dirty="0" smtClean="0"/>
          </a:p>
          <a:p>
            <a:pPr>
              <a:buNone/>
            </a:pPr>
            <a:r>
              <a:rPr lang="en-AU" dirty="0" smtClean="0"/>
              <a:t>** </a:t>
            </a:r>
            <a:r>
              <a:rPr lang="en-US" sz="1200" kern="1200" dirty="0" smtClean="0">
                <a:solidFill>
                  <a:schemeClr val="tx1"/>
                </a:solidFill>
                <a:latin typeface="Futura Bk" pitchFamily="34" charset="0"/>
                <a:ea typeface="+mn-ea"/>
                <a:cs typeface="+mn-cs"/>
              </a:rPr>
              <a:t>If OpenView used for monitoring,</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I also add two other small file systems</a:t>
            </a:r>
          </a:p>
          <a:p>
            <a:pPr>
              <a:buNone/>
            </a:pPr>
            <a:endParaRPr lang="en-AU"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 If RAM &lt;= 24 GB.</a:t>
            </a:r>
            <a:r>
              <a:rPr lang="en-AU" sz="1200" kern="1200" baseline="0" dirty="0" smtClean="0">
                <a:solidFill>
                  <a:schemeClr val="tx1"/>
                </a:solidFill>
                <a:latin typeface="Futura Bk" pitchFamily="34" charset="0"/>
                <a:ea typeface="+mn-ea"/>
                <a:cs typeface="+mn-cs"/>
              </a:rPr>
              <a:t> Otherwise, I create a separate crashdump logical volume</a:t>
            </a:r>
          </a:p>
          <a:p>
            <a:pPr>
              <a:buNone/>
            </a:pPr>
            <a:r>
              <a:rPr lang="en-AU" sz="1200" kern="1200" baseline="0" dirty="0" smtClean="0">
                <a:solidFill>
                  <a:schemeClr val="tx1"/>
                </a:solidFill>
                <a:latin typeface="Futura Bk" pitchFamily="34" charset="0"/>
                <a:ea typeface="+mn-ea"/>
                <a:cs typeface="+mn-cs"/>
              </a:rPr>
              <a:t>outside the root volume group</a:t>
            </a:r>
          </a:p>
          <a:p>
            <a:pPr>
              <a:buNone/>
            </a:pPr>
            <a:endParaRPr lang="en-AU" sz="1200" kern="1200" baseline="0" dirty="0" smtClean="0">
              <a:solidFill>
                <a:schemeClr val="tx1"/>
              </a:solidFill>
              <a:latin typeface="Futura Bk" pitchFamily="34" charset="0"/>
              <a:ea typeface="+mn-ea"/>
              <a:cs typeface="+mn-cs"/>
            </a:endParaRPr>
          </a:p>
          <a:p>
            <a:pPr>
              <a:buNone/>
            </a:pPr>
            <a:r>
              <a:rPr lang="en-AU" sz="1200" kern="1200" baseline="0" dirty="0" smtClean="0">
                <a:solidFill>
                  <a:schemeClr val="tx1"/>
                </a:solidFill>
                <a:latin typeface="Futura Bk" pitchFamily="34" charset="0"/>
                <a:ea typeface="+mn-ea"/>
                <a:cs typeface="+mn-cs"/>
              </a:rPr>
              <a:t>The requirement for /tmp being at least 2 GB is also recommended by EDS</a:t>
            </a:r>
          </a:p>
          <a:p>
            <a:pPr>
              <a:buNone/>
            </a:pPr>
            <a:r>
              <a:rPr lang="en-AU" sz="1200" kern="1200" dirty="0" smtClean="0">
                <a:solidFill>
                  <a:schemeClr val="tx1"/>
                </a:solidFill>
                <a:latin typeface="Futura Bk" pitchFamily="34" charset="0"/>
                <a:ea typeface="+mn-ea"/>
                <a:cs typeface="+mn-cs"/>
              </a:rPr>
              <a:t>when</a:t>
            </a:r>
            <a:r>
              <a:rPr lang="en-AU" sz="1200" kern="1200" baseline="0" dirty="0" smtClean="0">
                <a:solidFill>
                  <a:schemeClr val="tx1"/>
                </a:solidFill>
                <a:latin typeface="Futura Bk" pitchFamily="34" charset="0"/>
                <a:ea typeface="+mn-ea"/>
                <a:cs typeface="+mn-cs"/>
              </a:rPr>
              <a:t> Oracle DB is installed. For more details refer to EDS V.A.L.U.E.:</a:t>
            </a:r>
          </a:p>
          <a:p>
            <a:pPr>
              <a:buNone/>
            </a:pPr>
            <a:endParaRPr lang="en-AU" sz="1200" kern="1200" baseline="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http://value.eng.eds.com/Value/Main/default.aspx</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12</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Tx/>
              <a:buNone/>
            </a:pP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13</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Tx/>
              <a:buNone/>
            </a:pP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14</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Tx/>
              <a:buNone/>
            </a:pP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15</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Tx/>
              <a:buNone/>
            </a:pP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a:buFontTx/>
              <a:buNone/>
            </a:pPr>
            <a:r>
              <a:rPr lang="en-AU" dirty="0" smtClean="0"/>
              <a:t>*</a:t>
            </a:r>
            <a:r>
              <a:rPr lang="en-AU" baseline="0" dirty="0" smtClean="0"/>
              <a:t> </a:t>
            </a:r>
            <a:r>
              <a:rPr lang="en-AU" dirty="0" smtClean="0"/>
              <a:t>I strongly believe this is a better design.</a:t>
            </a:r>
          </a:p>
          <a:p>
            <a:pPr>
              <a:buFontTx/>
              <a:buNone/>
            </a:pPr>
            <a:endParaRPr lang="en-AU" dirty="0" smtClean="0"/>
          </a:p>
          <a:p>
            <a:pPr>
              <a:buFont typeface="Arial" charset="0"/>
              <a:buNone/>
            </a:pPr>
            <a:r>
              <a:rPr lang="en-AU" dirty="0" smtClean="0"/>
              <a:t>** I prefer</a:t>
            </a:r>
            <a:r>
              <a:rPr lang="en-AU" baseline="0" dirty="0" smtClean="0"/>
              <a:t> not to have large amount of swap initially and only through testing</a:t>
            </a:r>
          </a:p>
          <a:p>
            <a:pPr>
              <a:buFont typeface="Arial" charset="0"/>
              <a:buNone/>
            </a:pPr>
            <a:r>
              <a:rPr lang="en-AU" baseline="0" dirty="0" smtClean="0"/>
              <a:t>evaluate the need to have something like 1xRAM in total (or, in case of Oracle,</a:t>
            </a:r>
          </a:p>
          <a:p>
            <a:pPr>
              <a:buFont typeface="Arial" charset="0"/>
              <a:buNone/>
            </a:pPr>
            <a:r>
              <a:rPr lang="en-AU" baseline="0" dirty="0" smtClean="0"/>
              <a:t>total swap should match SGA size at a minimum).</a:t>
            </a:r>
            <a:endParaRPr lang="en-US" dirty="0" smtClean="0"/>
          </a:p>
        </p:txBody>
      </p:sp>
      <p:sp>
        <p:nvSpPr>
          <p:cNvPr id="36869" name="Slide Number Placeholder 4"/>
          <p:cNvSpPr>
            <a:spLocks noGrp="1"/>
          </p:cNvSpPr>
          <p:nvPr>
            <p:ph type="sldNum" sz="quarter" idx="5"/>
          </p:nvPr>
        </p:nvSpPr>
        <p:spPr>
          <a:noFill/>
        </p:spPr>
        <p:txBody>
          <a:bodyPr/>
          <a:lstStyle/>
          <a:p>
            <a:fld id="{AC8242D7-E99A-4EEB-90A2-65B8F7666577}" type="slidenum">
              <a:rPr lang="en-US" smtClean="0"/>
              <a:pPr/>
              <a:t>16</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a:buFontTx/>
              <a:buNone/>
            </a:pPr>
            <a:r>
              <a:rPr lang="en-AU" dirty="0" smtClean="0"/>
              <a:t>*</a:t>
            </a:r>
            <a:r>
              <a:rPr lang="en-AU" baseline="0" dirty="0" smtClean="0"/>
              <a:t> </a:t>
            </a:r>
            <a:r>
              <a:rPr lang="en-AU" dirty="0" smtClean="0"/>
              <a:t>I strongly believe this is a better design.</a:t>
            </a:r>
          </a:p>
          <a:p>
            <a:pPr>
              <a:buFontTx/>
              <a:buNone/>
            </a:pPr>
            <a:endParaRPr lang="en-AU" dirty="0" smtClean="0"/>
          </a:p>
          <a:p>
            <a:pPr>
              <a:buFont typeface="Arial" charset="0"/>
              <a:buNone/>
            </a:pPr>
            <a:r>
              <a:rPr lang="en-AU" dirty="0" smtClean="0"/>
              <a:t>** I prefer</a:t>
            </a:r>
            <a:r>
              <a:rPr lang="en-AU" baseline="0" dirty="0" smtClean="0"/>
              <a:t> not to have large amount of swap initially and only through testing</a:t>
            </a:r>
          </a:p>
          <a:p>
            <a:pPr>
              <a:buFont typeface="Arial" charset="0"/>
              <a:buNone/>
            </a:pPr>
            <a:r>
              <a:rPr lang="en-AU" baseline="0" dirty="0" smtClean="0"/>
              <a:t>evaluate the need to have something like 1xRAM in total (or, in case of Oracle,</a:t>
            </a:r>
          </a:p>
          <a:p>
            <a:pPr>
              <a:buFont typeface="Arial" charset="0"/>
              <a:buNone/>
            </a:pPr>
            <a:r>
              <a:rPr lang="en-AU" baseline="0" dirty="0" smtClean="0"/>
              <a:t>total swap should match SGA size at a minimum).</a:t>
            </a:r>
            <a:endParaRPr lang="en-US" dirty="0" smtClean="0"/>
          </a:p>
        </p:txBody>
      </p:sp>
      <p:sp>
        <p:nvSpPr>
          <p:cNvPr id="36869" name="Slide Number Placeholder 4"/>
          <p:cNvSpPr>
            <a:spLocks noGrp="1"/>
          </p:cNvSpPr>
          <p:nvPr>
            <p:ph type="sldNum" sz="quarter" idx="5"/>
          </p:nvPr>
        </p:nvSpPr>
        <p:spPr>
          <a:noFill/>
        </p:spPr>
        <p:txBody>
          <a:bodyPr/>
          <a:lstStyle/>
          <a:p>
            <a:fld id="{AC8242D7-E99A-4EEB-90A2-65B8F7666577}" type="slidenum">
              <a:rPr lang="en-US" smtClean="0"/>
              <a:pPr/>
              <a:t>17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18</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a:noFill/>
        </p:spPr>
        <p:txBody>
          <a:bodyPr/>
          <a:lstStyle/>
          <a:p>
            <a:fld id="{868EF72D-14F2-4DC4-B28B-BA162D646BAA}" type="slidenum">
              <a:rPr lang="en-US" smtClean="0"/>
              <a:pPr/>
              <a:t>19</a:t>
            </a:fld>
            <a:endParaRPr lang="en-US" dirty="0" smtClean="0"/>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11"/>
          <p:cNvSpPr>
            <a:spLocks noGrp="1" noChangeArrowheads="1"/>
          </p:cNvSpPr>
          <p:nvPr>
            <p:ph type="sldNum" sz="quarter" idx="5"/>
          </p:nvPr>
        </p:nvSpPr>
        <p:spPr>
          <a:noFill/>
        </p:spPr>
        <p:txBody>
          <a:bodyPr/>
          <a:lstStyle/>
          <a:p>
            <a:fld id="{CCE4B7E9-161B-4EAF-BF0D-41EC4B60302F}" type="slidenum">
              <a:rPr lang="en-US" smtClean="0"/>
              <a:pPr/>
              <a:t>20</a:t>
            </a:fld>
            <a:endParaRPr lang="en-US" dirty="0" smtClean="0"/>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11"/>
          <p:cNvSpPr>
            <a:spLocks noGrp="1" noChangeArrowheads="1"/>
          </p:cNvSpPr>
          <p:nvPr>
            <p:ph type="sldNum" sz="quarter" idx="5"/>
          </p:nvPr>
        </p:nvSpPr>
        <p:spPr>
          <a:noFill/>
        </p:spPr>
        <p:txBody>
          <a:bodyPr/>
          <a:lstStyle/>
          <a:p>
            <a:fld id="{E15DF173-D79F-4BEE-A548-26CD8C494FD8}" type="slidenum">
              <a:rPr lang="en-US" smtClean="0"/>
              <a:pPr/>
              <a:t>21</a:t>
            </a:fld>
            <a:endParaRPr lang="en-US" dirty="0" smtClean="0"/>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p:cNvSpPr>
            <a:spLocks noGrp="1" noChangeArrowheads="1"/>
          </p:cNvSpPr>
          <p:nvPr>
            <p:ph type="sldNum" sz="quarter" idx="5"/>
          </p:nvPr>
        </p:nvSpPr>
        <p:spPr>
          <a:noFill/>
        </p:spPr>
        <p:txBody>
          <a:bodyPr/>
          <a:lstStyle/>
          <a:p>
            <a:fld id="{94FC1A43-5030-43C0-9856-7354BCB6D29E}" type="slidenum">
              <a:rPr lang="en-US" smtClean="0"/>
              <a:pPr/>
              <a:t>22</a:t>
            </a:fld>
            <a:endParaRPr lang="en-US" dirty="0" smtClean="0"/>
          </a:p>
        </p:txBody>
      </p:sp>
      <p:sp>
        <p:nvSpPr>
          <p:cNvPr id="40964" name="Rectangle 2"/>
          <p:cNvSpPr>
            <a:spLocks noGrp="1" noRot="1" noChangeAspect="1" noChangeArrowheads="1" noTextEdit="1"/>
          </p:cNvSpPr>
          <p:nvPr>
            <p:ph type="sldImg"/>
          </p:nvPr>
        </p:nvSpPr>
        <p:spPr>
          <a:ln/>
        </p:spPr>
      </p:sp>
      <p:sp>
        <p:nvSpPr>
          <p:cNvPr id="40965"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p:cNvSpPr>
            <a:spLocks noGrp="1" noChangeArrowheads="1"/>
          </p:cNvSpPr>
          <p:nvPr>
            <p:ph type="sldNum" sz="quarter" idx="5"/>
          </p:nvPr>
        </p:nvSpPr>
        <p:spPr>
          <a:noFill/>
        </p:spPr>
        <p:txBody>
          <a:bodyPr/>
          <a:lstStyle/>
          <a:p>
            <a:fld id="{94FC1A43-5030-43C0-9856-7354BCB6D29E}" type="slidenum">
              <a:rPr lang="en-US" smtClean="0"/>
              <a:pPr/>
              <a:t>23</a:t>
            </a:fld>
            <a:endParaRPr lang="en-US" dirty="0" smtClean="0"/>
          </a:p>
        </p:txBody>
      </p:sp>
      <p:sp>
        <p:nvSpPr>
          <p:cNvPr id="40964" name="Rectangle 2"/>
          <p:cNvSpPr>
            <a:spLocks noGrp="1" noRot="1" noChangeAspect="1" noChangeArrowheads="1" noTextEdit="1"/>
          </p:cNvSpPr>
          <p:nvPr>
            <p:ph type="sldImg"/>
          </p:nvPr>
        </p:nvSpPr>
        <p:spPr>
          <a:ln/>
        </p:spPr>
      </p:sp>
      <p:sp>
        <p:nvSpPr>
          <p:cNvPr id="40965" name="Rectangle 3"/>
          <p:cNvSpPr>
            <a:spLocks noGrp="1" noChangeArrowheads="1"/>
          </p:cNvSpPr>
          <p:nvPr>
            <p:ph type="body" idx="1"/>
          </p:nvPr>
        </p:nvSpPr>
        <p:spPr>
          <a:noFill/>
          <a:ln/>
        </p:spPr>
        <p:txBody>
          <a:bodyPr/>
          <a:lstStyle/>
          <a:p>
            <a:pPr>
              <a:buNone/>
            </a:pPr>
            <a:r>
              <a:rPr lang="en-AU" dirty="0" smtClean="0"/>
              <a:t>* </a:t>
            </a:r>
            <a:r>
              <a:rPr lang="en-US" sz="1200" kern="1200" dirty="0" smtClean="0">
                <a:solidFill>
                  <a:schemeClr val="tx1"/>
                </a:solidFill>
                <a:latin typeface="Futura Bk" pitchFamily="34" charset="0"/>
                <a:ea typeface="+mn-ea"/>
                <a:cs typeface="+mn-cs"/>
              </a:rPr>
              <a:t>From the latest HP-UX 11.31 crashconf patch:</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PHCO_38958 11.31 crashconf(1M) cumulative patch</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Defect ( QX:QXCR1000847727 )</a:t>
            </a:r>
          </a:p>
          <a:p>
            <a:pPr>
              <a:buNone/>
            </a:pPr>
            <a:r>
              <a:rPr lang="en-US" sz="1200" kern="1200" dirty="0" smtClean="0">
                <a:solidFill>
                  <a:schemeClr val="tx1"/>
                </a:solidFill>
                <a:latin typeface="Futura Bk" pitchFamily="34" charset="0"/>
                <a:ea typeface="+mn-ea"/>
                <a:cs typeface="+mn-cs"/>
              </a:rPr>
              <a:t>crashconf (1M) man page does not contain the information</a:t>
            </a:r>
          </a:p>
          <a:p>
            <a:pPr>
              <a:buNone/>
            </a:pPr>
            <a:r>
              <a:rPr lang="en-US" sz="1200" kern="1200" dirty="0" smtClean="0">
                <a:solidFill>
                  <a:schemeClr val="tx1"/>
                </a:solidFill>
                <a:latin typeface="Futura Bk" pitchFamily="34" charset="0"/>
                <a:ea typeface="+mn-ea"/>
                <a:cs typeface="+mn-cs"/>
              </a:rPr>
              <a:t>"The logical volumes which are not part of the root volume</a:t>
            </a:r>
          </a:p>
          <a:p>
            <a:pPr>
              <a:buNone/>
            </a:pPr>
            <a:r>
              <a:rPr lang="en-US" sz="1200" kern="1200" dirty="0" smtClean="0">
                <a:solidFill>
                  <a:schemeClr val="tx1"/>
                </a:solidFill>
                <a:latin typeface="Futura Bk" pitchFamily="34" charset="0"/>
                <a:ea typeface="+mn-ea"/>
                <a:cs typeface="+mn-cs"/>
              </a:rPr>
              <a:t>group cannot be configured as persistent dump devices".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Resolution:</a:t>
            </a:r>
          </a:p>
          <a:p>
            <a:pPr>
              <a:buNone/>
            </a:pPr>
            <a:r>
              <a:rPr lang="en-US" sz="1200" kern="1200" dirty="0" smtClean="0">
                <a:solidFill>
                  <a:schemeClr val="tx1"/>
                </a:solidFill>
                <a:latin typeface="Futura Bk" pitchFamily="34" charset="0"/>
                <a:ea typeface="+mn-ea"/>
                <a:cs typeface="+mn-cs"/>
              </a:rPr>
              <a:t>crashconf (1M) man page is updated with the below information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logical volumes which are not part of the root volume</a:t>
            </a:r>
          </a:p>
          <a:p>
            <a:pPr>
              <a:buNone/>
            </a:pPr>
            <a:r>
              <a:rPr lang="en-US" sz="1200" kern="1200" dirty="0" smtClean="0">
                <a:solidFill>
                  <a:schemeClr val="tx1"/>
                </a:solidFill>
                <a:latin typeface="Futura Bk" pitchFamily="34" charset="0"/>
                <a:ea typeface="+mn-ea"/>
                <a:cs typeface="+mn-cs"/>
              </a:rPr>
              <a:t>group in LVM cannot be configured as persistent dump devices".</a:t>
            </a:r>
          </a:p>
          <a:p>
            <a:pPr eaLnBrk="1" hangingPunct="1">
              <a:buFontTx/>
              <a:buNone/>
            </a:pPr>
            <a:endParaRPr lang="en-AU" dirty="0" smtClean="0"/>
          </a:p>
          <a:p>
            <a:pPr eaLnBrk="1" hangingPunct="1">
              <a:buFontTx/>
              <a:buNone/>
            </a:pPr>
            <a:r>
              <a:rPr lang="en-AU" dirty="0" smtClean="0"/>
              <a:t>** An example for VxVM:</a:t>
            </a:r>
          </a:p>
          <a:p>
            <a:pPr eaLnBrk="1" hangingPunct="1">
              <a:buFontTx/>
              <a:buNone/>
            </a:pPr>
            <a:r>
              <a:rPr lang="en-US" dirty="0" smtClean="0"/>
              <a:t># crashconf -v</a:t>
            </a:r>
            <a:br>
              <a:rPr lang="en-US" dirty="0" smtClean="0"/>
            </a:br>
            <a:r>
              <a:rPr lang="en-US" dirty="0" smtClean="0"/>
              <a:t>Crash dump configuration has been changed since boot.</a:t>
            </a:r>
            <a:br>
              <a:rPr lang="en-US" dirty="0" smtClean="0"/>
            </a:br>
            <a:r>
              <a:rPr lang="en-US" dirty="0" smtClean="0"/>
              <a:t/>
            </a:r>
            <a:br>
              <a:rPr lang="en-US" dirty="0" smtClean="0"/>
            </a:br>
            <a:r>
              <a:rPr lang="en-US" dirty="0" smtClean="0"/>
              <a:t>CLASS PAGES INCLUDED IN DUMP DESCRIPTION</a:t>
            </a:r>
            <a:br>
              <a:rPr lang="en-US" dirty="0" smtClean="0"/>
            </a:br>
            <a:r>
              <a:rPr lang="en-US" dirty="0" smtClean="0"/>
              <a:t>-------- ---------- ---------------- -------------------------------------</a:t>
            </a:r>
            <a:br>
              <a:rPr lang="en-US" dirty="0" smtClean="0"/>
            </a:br>
            <a:r>
              <a:rPr lang="en-US" dirty="0" smtClean="0"/>
              <a:t>UNUSED 1638412 no, by default unused pages</a:t>
            </a:r>
            <a:br>
              <a:rPr lang="en-US" dirty="0" smtClean="0"/>
            </a:br>
            <a:r>
              <a:rPr lang="en-US" dirty="0" smtClean="0"/>
              <a:t>USERPG 145921 no, by default user process pages</a:t>
            </a:r>
            <a:br>
              <a:rPr lang="en-US" dirty="0" smtClean="0"/>
            </a:br>
            <a:r>
              <a:rPr lang="en-US" dirty="0" smtClean="0"/>
              <a:t>BCACHE 19943 no, by default buffer cache pages</a:t>
            </a:r>
            <a:br>
              <a:rPr lang="en-US" dirty="0" smtClean="0"/>
            </a:br>
            <a:r>
              <a:rPr lang="en-US" dirty="0" smtClean="0"/>
              <a:t>KCODE 11204 no, by default kernel code pages</a:t>
            </a:r>
            <a:br>
              <a:rPr lang="en-US" dirty="0" smtClean="0"/>
            </a:br>
            <a:r>
              <a:rPr lang="en-US" dirty="0" smtClean="0"/>
              <a:t>USTACK 1004 yes, by default user process stacks</a:t>
            </a:r>
            <a:br>
              <a:rPr lang="en-US" dirty="0" smtClean="0"/>
            </a:br>
            <a:r>
              <a:rPr lang="en-US" dirty="0" smtClean="0"/>
              <a:t>FSDATA 14 yes, by default file system metadata</a:t>
            </a:r>
            <a:br>
              <a:rPr lang="en-US" dirty="0" smtClean="0"/>
            </a:br>
            <a:r>
              <a:rPr lang="en-US" dirty="0" smtClean="0"/>
              <a:t>KDDATA 262472 yes, by default kernel dynamic data</a:t>
            </a:r>
            <a:br>
              <a:rPr lang="en-US" dirty="0" smtClean="0"/>
            </a:br>
            <a:r>
              <a:rPr lang="en-US" dirty="0" smtClean="0"/>
              <a:t>KSDATA 7955 yes, by default kernel static data</a:t>
            </a:r>
            <a:br>
              <a:rPr lang="en-US" dirty="0" smtClean="0"/>
            </a:br>
            <a:r>
              <a:rPr lang="en-US" dirty="0" smtClean="0"/>
              <a:t>SUPERPG 4744 no, by default unused kernel super pages</a:t>
            </a:r>
            <a:br>
              <a:rPr lang="en-US" dirty="0" smtClean="0"/>
            </a:br>
            <a:r>
              <a:rPr lang="en-US" dirty="0" smtClean="0"/>
              <a:t/>
            </a:r>
            <a:br>
              <a:rPr lang="en-US" dirty="0" smtClean="0"/>
            </a:br>
            <a:r>
              <a:rPr lang="en-US" dirty="0" smtClean="0"/>
              <a:t>Total pages on system: 2091669</a:t>
            </a:r>
            <a:br>
              <a:rPr lang="en-US" dirty="0" smtClean="0"/>
            </a:br>
            <a:r>
              <a:rPr lang="en-US" dirty="0" smtClean="0"/>
              <a:t>Total pages included in dump: 271445</a:t>
            </a:r>
            <a:br>
              <a:rPr lang="en-US" dirty="0" smtClean="0"/>
            </a:br>
            <a:r>
              <a:rPr lang="en-US" dirty="0" smtClean="0"/>
              <a:t/>
            </a:r>
            <a:br>
              <a:rPr lang="en-US" dirty="0" smtClean="0"/>
            </a:br>
            <a:r>
              <a:rPr lang="en-US" dirty="0" smtClean="0"/>
              <a:t>Dump compressed: ON</a:t>
            </a:r>
            <a:br>
              <a:rPr lang="en-US" dirty="0" smtClean="0"/>
            </a:br>
            <a:r>
              <a:rPr lang="en-US" dirty="0" smtClean="0"/>
              <a:t>Dump Parallel: ON</a:t>
            </a:r>
            <a:br>
              <a:rPr lang="en-US" dirty="0" smtClean="0"/>
            </a:br>
            <a:r>
              <a:rPr lang="en-US" dirty="0" smtClean="0"/>
              <a:t/>
            </a:r>
            <a:br>
              <a:rPr lang="en-US" dirty="0" smtClean="0"/>
            </a:br>
            <a:r>
              <a:rPr lang="en-US" dirty="0" smtClean="0"/>
              <a:t>DEVICE OFFSET(kB) SIZE (kB) LOGICAL VOL. NAME</a:t>
            </a:r>
            <a:br>
              <a:rPr lang="en-US" dirty="0" smtClean="0"/>
            </a:br>
            <a:r>
              <a:rPr lang="en-US" dirty="0" smtClean="0"/>
              <a:t>------------ ------------ ------------ ------------ -------------------------</a:t>
            </a:r>
            <a:br>
              <a:rPr lang="en-US" dirty="0" smtClean="0"/>
            </a:br>
            <a:r>
              <a:rPr lang="en-US" dirty="0" smtClean="0"/>
              <a:t>1:0x00000c 2350176 4194304 2:0x000001 /dev/</a:t>
            </a:r>
            <a:r>
              <a:rPr lang="en-US" dirty="0" err="1" smtClean="0"/>
              <a:t>vx</a:t>
            </a:r>
            <a:r>
              <a:rPr lang="en-US" dirty="0" smtClean="0"/>
              <a:t>/</a:t>
            </a:r>
            <a:r>
              <a:rPr lang="en-US" dirty="0" err="1" smtClean="0"/>
              <a:t>dsk</a:t>
            </a:r>
            <a:r>
              <a:rPr lang="en-US" dirty="0" smtClean="0"/>
              <a:t>/</a:t>
            </a:r>
            <a:r>
              <a:rPr lang="en-US" dirty="0" err="1" smtClean="0"/>
              <a:t>rootdg</a:t>
            </a:r>
            <a:r>
              <a:rPr lang="en-US" dirty="0" smtClean="0"/>
              <a:t>/</a:t>
            </a:r>
            <a:r>
              <a:rPr lang="en-US" dirty="0" err="1" smtClean="0"/>
              <a:t>swapvol</a:t>
            </a:r>
            <a:r>
              <a:rPr lang="en-US" dirty="0" smtClean="0"/>
              <a:t/>
            </a:r>
            <a:br>
              <a:rPr lang="en-US" dirty="0" smtClean="0"/>
            </a:br>
            <a:r>
              <a:rPr lang="en-US" dirty="0" smtClean="0"/>
              <a:t>1:0x000048 515168 8388608 2:0x2892b8 /dev/</a:t>
            </a:r>
            <a:r>
              <a:rPr lang="en-US" dirty="0" err="1" smtClean="0"/>
              <a:t>vx</a:t>
            </a:r>
            <a:r>
              <a:rPr lang="en-US" dirty="0" smtClean="0"/>
              <a:t>/</a:t>
            </a:r>
            <a:r>
              <a:rPr lang="en-US" dirty="0" err="1" smtClean="0"/>
              <a:t>dsk</a:t>
            </a:r>
            <a:r>
              <a:rPr lang="en-US" dirty="0" smtClean="0"/>
              <a:t>/</a:t>
            </a:r>
            <a:r>
              <a:rPr lang="en-US" dirty="0" err="1" smtClean="0"/>
              <a:t>secdumpswapdg</a:t>
            </a:r>
            <a:r>
              <a:rPr lang="en-US" dirty="0" smtClean="0"/>
              <a:t>/</a:t>
            </a:r>
            <a:r>
              <a:rPr lang="en-US" dirty="0" err="1" smtClean="0"/>
              <a:t>secdumpswapvol</a:t>
            </a:r>
            <a:r>
              <a:rPr lang="en-US" dirty="0" smtClean="0"/>
              <a:t/>
            </a:r>
            <a:br>
              <a:rPr lang="en-US" dirty="0" smtClean="0"/>
            </a:br>
            <a:r>
              <a:rPr lang="en-US" dirty="0" smtClean="0"/>
              <a:t>------------</a:t>
            </a:r>
            <a:br>
              <a:rPr lang="en-US" dirty="0" smtClean="0"/>
            </a:br>
            <a:r>
              <a:rPr lang="en-US" dirty="0" smtClean="0"/>
              <a:t>12582912</a:t>
            </a:r>
            <a:br>
              <a:rPr lang="en-US" dirty="0" smtClean="0"/>
            </a:br>
            <a:r>
              <a:rPr lang="en-US" dirty="0" smtClean="0"/>
              <a:t>Persistent dump device list:</a:t>
            </a:r>
            <a:br>
              <a:rPr lang="en-US" dirty="0" smtClean="0"/>
            </a:br>
            <a:r>
              <a:rPr lang="en-US" dirty="0" smtClean="0"/>
              <a:t>/dev/</a:t>
            </a:r>
            <a:r>
              <a:rPr lang="en-US" dirty="0" err="1" smtClean="0"/>
              <a:t>vx</a:t>
            </a:r>
            <a:r>
              <a:rPr lang="en-US" dirty="0" smtClean="0"/>
              <a:t>/</a:t>
            </a:r>
            <a:r>
              <a:rPr lang="en-US" dirty="0" err="1" smtClean="0"/>
              <a:t>dsk</a:t>
            </a:r>
            <a:r>
              <a:rPr lang="en-US" dirty="0" smtClean="0"/>
              <a:t>/</a:t>
            </a:r>
            <a:r>
              <a:rPr lang="en-US" dirty="0" err="1" smtClean="0"/>
              <a:t>secdumpswapdg</a:t>
            </a:r>
            <a:r>
              <a:rPr lang="en-US" dirty="0" smtClean="0"/>
              <a:t>/</a:t>
            </a:r>
            <a:r>
              <a:rPr lang="en-US" dirty="0" err="1" smtClean="0"/>
              <a:t>secdumpswapvol</a:t>
            </a:r>
            <a:r>
              <a:rPr lang="en-US" dirty="0" smtClean="0"/>
              <a:t> </a:t>
            </a:r>
            <a:endParaRPr lang="en-AU"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11"/>
          <p:cNvSpPr>
            <a:spLocks noGrp="1" noChangeArrowheads="1"/>
          </p:cNvSpPr>
          <p:nvPr>
            <p:ph type="sldNum" sz="quarter" idx="5"/>
          </p:nvPr>
        </p:nvSpPr>
        <p:spPr>
          <a:noFill/>
        </p:spPr>
        <p:txBody>
          <a:bodyPr/>
          <a:lstStyle/>
          <a:p>
            <a:fld id="{E7E9364A-FE3C-416E-9D45-C928809C2D3E}" type="slidenum">
              <a:rPr lang="en-US" smtClean="0"/>
              <a:pPr/>
              <a:t>24</a:t>
            </a:fld>
            <a:endParaRPr lang="en-US" dirty="0" smtClean="0"/>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Char char="•"/>
            </a:pPr>
            <a:r>
              <a:rPr lang="en-AU" sz="1200" kern="1200" dirty="0" smtClean="0">
                <a:solidFill>
                  <a:schemeClr val="tx1"/>
                </a:solidFill>
                <a:latin typeface="Futura Bk" pitchFamily="34" charset="0"/>
                <a:ea typeface="+mn-ea"/>
                <a:cs typeface="+mn-cs"/>
              </a:rPr>
              <a:t>This LAN is to be used for management-type protocols like:</a:t>
            </a:r>
          </a:p>
          <a:p>
            <a:pPr>
              <a:buFont typeface="Arial" charset="0"/>
              <a:buChar char="•"/>
            </a:pPr>
            <a:endParaRPr lang="en-AU"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   Ignite backups and recovery (make_net_recovery)</a:t>
            </a:r>
          </a:p>
          <a:p>
            <a:pPr>
              <a:buNone/>
            </a:pPr>
            <a:r>
              <a:rPr lang="en-AU" sz="1200" kern="1200" baseline="0" dirty="0" smtClean="0">
                <a:solidFill>
                  <a:schemeClr val="tx1"/>
                </a:solidFill>
                <a:latin typeface="Futura Bk" pitchFamily="34" charset="0"/>
                <a:ea typeface="+mn-ea"/>
                <a:cs typeface="+mn-cs"/>
              </a:rPr>
              <a:t>   NTP</a:t>
            </a:r>
          </a:p>
          <a:p>
            <a:pPr>
              <a:buNone/>
            </a:pPr>
            <a:r>
              <a:rPr lang="en-AU" sz="1200" kern="1200" baseline="0" dirty="0" smtClean="0">
                <a:solidFill>
                  <a:schemeClr val="tx1"/>
                </a:solidFill>
                <a:latin typeface="Futura Bk" pitchFamily="34" charset="0"/>
                <a:ea typeface="+mn-ea"/>
                <a:cs typeface="+mn-cs"/>
              </a:rPr>
              <a:t>   DNS and similar host resolution protocols</a:t>
            </a:r>
          </a:p>
          <a:p>
            <a:pPr>
              <a:buNone/>
            </a:pPr>
            <a:r>
              <a:rPr lang="en-AU" sz="1200" kern="1200" baseline="0" dirty="0" smtClean="0">
                <a:solidFill>
                  <a:schemeClr val="tx1"/>
                </a:solidFill>
                <a:latin typeface="Futura Bk" pitchFamily="34" charset="0"/>
                <a:ea typeface="+mn-ea"/>
                <a:cs typeface="+mn-cs"/>
              </a:rPr>
              <a:t>   Server monitoring</a:t>
            </a:r>
          </a:p>
          <a:p>
            <a:pPr>
              <a:buNone/>
            </a:pPr>
            <a:r>
              <a:rPr lang="en-AU" sz="1200" kern="1200" baseline="0" dirty="0" smtClean="0">
                <a:solidFill>
                  <a:schemeClr val="tx1"/>
                </a:solidFill>
                <a:latin typeface="Futura Bk" pitchFamily="34" charset="0"/>
                <a:ea typeface="+mn-ea"/>
                <a:cs typeface="+mn-cs"/>
              </a:rPr>
              <a:t>   gWLM and other monitoring tools</a:t>
            </a:r>
          </a:p>
          <a:p>
            <a:pPr>
              <a:buNone/>
            </a:pPr>
            <a:r>
              <a:rPr lang="en-AU" sz="1200" kern="1200" baseline="0" dirty="0" smtClean="0">
                <a:solidFill>
                  <a:schemeClr val="tx1"/>
                </a:solidFill>
                <a:latin typeface="Futura Bk" pitchFamily="34" charset="0"/>
                <a:ea typeface="+mn-ea"/>
                <a:cs typeface="+mn-cs"/>
              </a:rPr>
              <a:t>   and so on.</a:t>
            </a:r>
          </a:p>
          <a:p>
            <a:pPr>
              <a:buNone/>
            </a:pPr>
            <a:endParaRPr lang="en-AU" sz="1200" kern="1200" baseline="0" dirty="0" smtClean="0">
              <a:solidFill>
                <a:schemeClr val="tx1"/>
              </a:solidFill>
              <a:latin typeface="Futura Bk" pitchFamily="34" charset="0"/>
              <a:ea typeface="+mn-ea"/>
              <a:cs typeface="+mn-cs"/>
            </a:endParaRPr>
          </a:p>
          <a:p>
            <a:pPr>
              <a:buNone/>
            </a:pPr>
            <a:r>
              <a:rPr lang="en-AU" sz="1200" kern="1200" baseline="0" dirty="0" smtClean="0">
                <a:solidFill>
                  <a:schemeClr val="tx1"/>
                </a:solidFill>
                <a:latin typeface="Futura Bk" pitchFamily="34" charset="0"/>
                <a:ea typeface="+mn-ea"/>
                <a:cs typeface="+mn-cs"/>
              </a:rPr>
              <a:t>In other words, the confined LAN is sued for services that are</a:t>
            </a:r>
          </a:p>
          <a:p>
            <a:pPr>
              <a:buNone/>
            </a:pPr>
            <a:r>
              <a:rPr lang="en-AU" sz="1200" kern="1200" dirty="0" smtClean="0">
                <a:solidFill>
                  <a:schemeClr val="tx1"/>
                </a:solidFill>
                <a:latin typeface="Futura Bk" pitchFamily="34" charset="0"/>
                <a:ea typeface="+mn-ea"/>
                <a:cs typeface="+mn-cs"/>
              </a:rPr>
              <a:t>crucial to proper run of the server but we do not want them</a:t>
            </a:r>
          </a:p>
          <a:p>
            <a:pPr>
              <a:buNone/>
            </a:pPr>
            <a:r>
              <a:rPr lang="en-AU" sz="1200" kern="1200" dirty="0" smtClean="0">
                <a:solidFill>
                  <a:schemeClr val="tx1"/>
                </a:solidFill>
                <a:latin typeface="Futura Bk" pitchFamily="34" charset="0"/>
                <a:ea typeface="+mn-ea"/>
                <a:cs typeface="+mn-cs"/>
              </a:rPr>
              <a:t>To run on the customer LAN(s).</a:t>
            </a:r>
          </a:p>
          <a:p>
            <a:pPr>
              <a:buNone/>
            </a:pPr>
            <a:endParaRPr lang="en-AU"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 </a:t>
            </a:r>
            <a:r>
              <a:rPr lang="en-AU" sz="1200" kern="1200" dirty="0" smtClean="0">
                <a:solidFill>
                  <a:schemeClr val="bg1"/>
                </a:solidFill>
                <a:latin typeface="Futura Bk" pitchFamily="34" charset="0"/>
                <a:ea typeface="+mn-ea"/>
                <a:cs typeface="+mn-cs"/>
              </a:rPr>
              <a:t>F</a:t>
            </a:r>
            <a:r>
              <a:rPr lang="en-AU" sz="1200" dirty="0" smtClean="0">
                <a:solidFill>
                  <a:schemeClr val="bg1"/>
                </a:solidFill>
              </a:rPr>
              <a:t>or Gb cards, that is the only option anyway.</a:t>
            </a: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buFont typeface="Arial" charset="0"/>
              <a:buNone/>
            </a:pPr>
            <a:r>
              <a:rPr lang="en-US" sz="1200" kern="1200" dirty="0" smtClean="0">
                <a:solidFill>
                  <a:schemeClr val="tx1"/>
                </a:solidFill>
                <a:latin typeface="Futura Bk" pitchFamily="34" charset="0"/>
                <a:ea typeface="+mn-ea"/>
                <a:cs typeface="+mn-cs"/>
              </a:rPr>
              <a:t>* Build a customized system start up script as follows to fix the MAC/IP address pair in</a:t>
            </a:r>
          </a:p>
          <a:p>
            <a:pPr>
              <a:buFont typeface="Arial" charset="0"/>
              <a:buNone/>
            </a:pPr>
            <a:r>
              <a:rPr lang="en-US" sz="1200" kern="1200" dirty="0" smtClean="0">
                <a:solidFill>
                  <a:schemeClr val="tx1"/>
                </a:solidFill>
                <a:latin typeface="Futura Bk" pitchFamily="34" charset="0"/>
                <a:ea typeface="+mn-ea"/>
                <a:cs typeface="+mn-cs"/>
              </a:rPr>
              <a:t>ARP cache during system start up time.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For example, default gateway IP is 10.100.175.1.</a:t>
            </a:r>
          </a:p>
          <a:p>
            <a:pPr>
              <a:buNone/>
            </a:pPr>
            <a:r>
              <a:rPr lang="en-US" sz="1200" kern="1200" dirty="0" smtClean="0">
                <a:solidFill>
                  <a:schemeClr val="tx1"/>
                </a:solidFill>
                <a:latin typeface="Futura Bk" pitchFamily="34" charset="0"/>
                <a:ea typeface="+mn-ea"/>
                <a:cs typeface="+mn-cs"/>
              </a:rPr>
              <a:t>MAC of default gateway is 00:00:0c:07:ac:00.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1.  Set up GW IP address in /etc/rc.config.d/netconf as follows: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ROUTE_DESTINATION[0]="default"</a:t>
            </a:r>
          </a:p>
          <a:p>
            <a:pPr>
              <a:buNone/>
            </a:pPr>
            <a:r>
              <a:rPr lang="en-US" sz="1200" kern="1200" dirty="0" smtClean="0">
                <a:solidFill>
                  <a:schemeClr val="tx1"/>
                </a:solidFill>
                <a:latin typeface="Futura Bk" pitchFamily="34" charset="0"/>
                <a:ea typeface="+mn-ea"/>
                <a:cs typeface="+mn-cs"/>
              </a:rPr>
              <a:t>         ROUTE_MASK[0]=""</a:t>
            </a:r>
          </a:p>
          <a:p>
            <a:pPr>
              <a:buNone/>
            </a:pPr>
            <a:r>
              <a:rPr lang="en-US" sz="1200" kern="1200" dirty="0" smtClean="0">
                <a:solidFill>
                  <a:schemeClr val="tx1"/>
                </a:solidFill>
                <a:latin typeface="Futura Bk" pitchFamily="34" charset="0"/>
                <a:ea typeface="+mn-ea"/>
                <a:cs typeface="+mn-cs"/>
              </a:rPr>
              <a:t>         ROUTE_GATEWAY[0]="10.100.175.1"</a:t>
            </a:r>
          </a:p>
          <a:p>
            <a:pPr>
              <a:buNone/>
            </a:pPr>
            <a:r>
              <a:rPr lang="en-US" sz="1200" kern="1200" dirty="0" smtClean="0">
                <a:solidFill>
                  <a:schemeClr val="tx1"/>
                </a:solidFill>
                <a:latin typeface="Futura Bk" pitchFamily="34" charset="0"/>
                <a:ea typeface="+mn-ea"/>
                <a:cs typeface="+mn-cs"/>
              </a:rPr>
              <a:t>         ROUTE_COUNT[0]="1"</a:t>
            </a:r>
          </a:p>
          <a:p>
            <a:pPr>
              <a:buNone/>
            </a:pPr>
            <a:r>
              <a:rPr lang="en-US" sz="1200" kern="1200" dirty="0" smtClean="0">
                <a:solidFill>
                  <a:schemeClr val="tx1"/>
                </a:solidFill>
                <a:latin typeface="Futura Bk" pitchFamily="34" charset="0"/>
                <a:ea typeface="+mn-ea"/>
                <a:cs typeface="+mn-cs"/>
              </a:rPr>
              <a:t>         ROUTE_ARGS[0]=""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2.  Create a shell script as /sbin/init.d/arp :</a:t>
            </a:r>
          </a:p>
          <a:p>
            <a:pPr>
              <a:buNone/>
            </a:pPr>
            <a:r>
              <a:rPr lang="en-US" sz="1200" kern="1200" dirty="0" smtClean="0">
                <a:solidFill>
                  <a:schemeClr val="tx1"/>
                </a:solidFill>
                <a:latin typeface="Futura Bk" pitchFamily="34" charset="0"/>
                <a:ea typeface="+mn-ea"/>
                <a:cs typeface="+mn-cs"/>
              </a:rPr>
              <a:t> </a:t>
            </a:r>
          </a:p>
          <a:p>
            <a:pPr>
              <a:buNone/>
            </a:pP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#!/sbin/sh</a:t>
            </a:r>
          </a:p>
          <a:p>
            <a:pPr>
              <a:buNone/>
            </a:pPr>
            <a:r>
              <a:rPr lang="en-US" sz="1200" kern="1200" dirty="0" smtClean="0">
                <a:solidFill>
                  <a:schemeClr val="tx1"/>
                </a:solidFill>
                <a:latin typeface="Futura Bk" pitchFamily="34" charset="0"/>
                <a:ea typeface="+mn-ea"/>
                <a:cs typeface="+mn-cs"/>
              </a:rPr>
              <a:t>        /usr/sbin/arp -s 10.100.175.1 00:00:0c:07:ac:00</a:t>
            </a:r>
          </a:p>
          <a:p>
            <a:pPr>
              <a:buNone/>
            </a:pPr>
            <a:r>
              <a:rPr lang="en-US" sz="1200" kern="1200" dirty="0" smtClean="0">
                <a:solidFill>
                  <a:schemeClr val="tx1"/>
                </a:solidFill>
                <a:latin typeface="Futura Bk" pitchFamily="34" charset="0"/>
                <a:ea typeface="+mn-ea"/>
                <a:cs typeface="+mn-cs"/>
              </a:rPr>
              <a:t>        /usr/sbin/arp -an</a:t>
            </a:r>
          </a:p>
          <a:p>
            <a:pPr>
              <a:buNone/>
            </a:pPr>
            <a:r>
              <a:rPr lang="en-US" sz="1200" kern="1200" dirty="0" smtClean="0">
                <a:solidFill>
                  <a:schemeClr val="tx1"/>
                </a:solidFill>
                <a:latin typeface="Futura Bk" pitchFamily="34" charset="0"/>
                <a:ea typeface="+mn-ea"/>
                <a:cs typeface="+mn-cs"/>
              </a:rPr>
              <a:t>        exit 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3.  Create a symbolic link as /sbin/rc2.d/S990arp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 ln -s /sbin/init.d/arp /sbin/rc2.d/S990arp</a:t>
            </a:r>
          </a:p>
          <a:p>
            <a:pPr>
              <a:buNone/>
            </a:pPr>
            <a:r>
              <a:rPr lang="en-US" sz="1200" kern="1200" dirty="0" smtClean="0">
                <a:solidFill>
                  <a:schemeClr val="tx1"/>
                </a:solidFill>
                <a:latin typeface="Futura Bk" pitchFamily="34" charset="0"/>
                <a:ea typeface="+mn-ea"/>
                <a:cs typeface="+mn-cs"/>
              </a:rPr>
              <a:t>        # ll /sbin/rc2.d/S990arp</a:t>
            </a:r>
          </a:p>
          <a:p>
            <a:pPr>
              <a:buNone/>
            </a:pPr>
            <a:r>
              <a:rPr lang="en-US" sz="1200" kern="1200" dirty="0" smtClean="0">
                <a:solidFill>
                  <a:schemeClr val="tx1"/>
                </a:solidFill>
                <a:latin typeface="Futura Bk" pitchFamily="34" charset="0"/>
                <a:ea typeface="+mn-ea"/>
                <a:cs typeface="+mn-cs"/>
              </a:rPr>
              <a:t>        lrwxr-xr-x 1 root sys 16 Apr 21 15:41 /sbin/rc2.d/S990arp -&gt; /sbin/init.d/arp</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4.  The above symbolic link can be verified by:</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 uname -a</a:t>
            </a:r>
          </a:p>
          <a:p>
            <a:pPr>
              <a:buNone/>
            </a:pPr>
            <a:r>
              <a:rPr lang="en-US" sz="1200" kern="1200" dirty="0" smtClean="0">
                <a:solidFill>
                  <a:schemeClr val="tx1"/>
                </a:solidFill>
                <a:latin typeface="Futura Bk" pitchFamily="34" charset="0"/>
                <a:ea typeface="+mn-ea"/>
                <a:cs typeface="+mn-cs"/>
              </a:rPr>
              <a:t>         HP-UX myhost B.11i v3 U ia64 2249887032 unlimited-user license</a:t>
            </a:r>
          </a:p>
          <a:p>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 arp -an | grep "(10.100.175.1)"</a:t>
            </a:r>
          </a:p>
          <a:p>
            <a:pPr>
              <a:buNone/>
            </a:pPr>
            <a:r>
              <a:rPr lang="en-US" sz="1200" kern="1200" dirty="0" smtClean="0">
                <a:solidFill>
                  <a:schemeClr val="tx1"/>
                </a:solidFill>
                <a:latin typeface="Futura Bk" pitchFamily="34" charset="0"/>
                <a:ea typeface="+mn-ea"/>
                <a:cs typeface="+mn-cs"/>
              </a:rPr>
              <a:t>         (10.100.175.1) at 0:0:c:7:ac:0 ether permanent</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r>
              <a:rPr lang="en-AU" sz="1200" kern="1200" dirty="0" smtClean="0">
                <a:solidFill>
                  <a:schemeClr val="tx1"/>
                </a:solidFill>
                <a:latin typeface="Futura Bk" pitchFamily="34" charset="0"/>
                <a:ea typeface="+mn-ea"/>
                <a:cs typeface="+mn-cs"/>
              </a:rPr>
              <a:t>* Some others that might apply:</a:t>
            </a:r>
          </a:p>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endParaRPr lang="en-AU" sz="1200" kern="1200" dirty="0" smtClean="0">
              <a:solidFill>
                <a:schemeClr val="tx1"/>
              </a:solidFill>
              <a:latin typeface="Futura Bk" pitchFamily="34" charset="0"/>
              <a:ea typeface="+mn-ea"/>
              <a:cs typeface="+mn-cs"/>
            </a:endParaRP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dirty="0" smtClean="0">
                <a:solidFill>
                  <a:schemeClr val="tx1"/>
                </a:solidFill>
                <a:latin typeface="Futura Bk" pitchFamily="34" charset="0"/>
                <a:ea typeface="+mn-ea"/>
                <a:cs typeface="+mn-cs"/>
              </a:rPr>
              <a:t>   ip_check_subnet_addr</a:t>
            </a:r>
            <a:r>
              <a:rPr lang="en-AU" sz="1200" kern="1200" baseline="0" dirty="0" smtClean="0">
                <a:solidFill>
                  <a:schemeClr val="tx1"/>
                </a:solidFill>
                <a:latin typeface="Futura Bk" pitchFamily="34" charset="0"/>
                <a:ea typeface="+mn-ea"/>
                <a:cs typeface="+mn-cs"/>
              </a:rPr>
              <a:t> 1   (enforces RFC1122 – subnet cannot be all 0s or 1s)</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baseline="0" dirty="0" smtClean="0">
                <a:solidFill>
                  <a:schemeClr val="tx1"/>
                </a:solidFill>
                <a:latin typeface="Futura Bk" pitchFamily="34" charset="0"/>
                <a:ea typeface="+mn-ea"/>
                <a:cs typeface="+mn-cs"/>
              </a:rPr>
              <a:t>   tcp_isn_passphrase 1</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r>
              <a:rPr lang="en-US" sz="1200" dirty="0" smtClean="0"/>
              <a:t>* Recommended setting LOCKD_PORT to 4045 since that is the industry</a:t>
            </a:r>
          </a:p>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r>
              <a:rPr lang="en-US" sz="1200" dirty="0" smtClean="0"/>
              <a:t>standard port number for rpc.lockd. I would then set STATD_PORT to</a:t>
            </a:r>
          </a:p>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r>
              <a:rPr lang="en-US" sz="1200" dirty="0" smtClean="0"/>
              <a:t>4046 and rpc.mountd to 4047:</a:t>
            </a:r>
            <a:br>
              <a:rPr lang="en-US" sz="1200" dirty="0" smtClean="0"/>
            </a:br>
            <a:r>
              <a:rPr lang="en-US" sz="1200" dirty="0" smtClean="0"/>
              <a:t/>
            </a:r>
            <a:br>
              <a:rPr lang="en-US" sz="1200" dirty="0" smtClean="0"/>
            </a:br>
            <a:r>
              <a:rPr lang="en-US" sz="1200" dirty="0" smtClean="0"/>
              <a:t>LOCKD_PORT=4045</a:t>
            </a:r>
            <a:br>
              <a:rPr lang="en-US" sz="1200" dirty="0" smtClean="0"/>
            </a:br>
            <a:r>
              <a:rPr lang="en-US" sz="1200" dirty="0" smtClean="0"/>
              <a:t>STATD_PORT=4046</a:t>
            </a:r>
            <a:br>
              <a:rPr lang="en-US" sz="1200" dirty="0" smtClean="0"/>
            </a:br>
            <a:r>
              <a:rPr lang="en-US" sz="1200" dirty="0" smtClean="0"/>
              <a:t>MOUNTD_PORT=4047</a:t>
            </a:r>
            <a:endParaRPr lang="en-US" sz="1400" dirty="0" smtClean="0">
              <a:solidFill>
                <a:schemeClr val="bg1"/>
              </a:solidFill>
            </a:endParaRPr>
          </a:p>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endParaRPr lang="en-AU" sz="1400" kern="1200" dirty="0" smtClean="0">
              <a:solidFill>
                <a:schemeClr val="bg1"/>
              </a:solidFill>
              <a:latin typeface="Futura Bk" pitchFamily="34" charset="0"/>
              <a:ea typeface="+mn-ea"/>
              <a:cs typeface="+mn-cs"/>
            </a:endParaRPr>
          </a:p>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r>
              <a:rPr lang="en-AU" sz="1400" kern="1200" dirty="0" smtClean="0">
                <a:solidFill>
                  <a:schemeClr val="bg1"/>
                </a:solidFill>
                <a:latin typeface="Futura Bk" pitchFamily="34" charset="0"/>
                <a:ea typeface="+mn-ea"/>
                <a:cs typeface="+mn-cs"/>
              </a:rPr>
              <a:t>HP-UX 11i v3 supports them natively.</a:t>
            </a:r>
          </a:p>
          <a:p>
            <a:pPr>
              <a:buNone/>
            </a:pPr>
            <a:r>
              <a:rPr lang="en-US" sz="1200" kern="1200" dirty="0" smtClean="0">
                <a:solidFill>
                  <a:schemeClr val="tx1"/>
                </a:solidFill>
                <a:latin typeface="Futura Bk" pitchFamily="34" charset="0"/>
                <a:ea typeface="+mn-ea"/>
                <a:cs typeface="+mn-cs"/>
              </a:rPr>
              <a:t>HP-UX 11.23 systems with the NFS patch PHNE_34550 or a patch that supersedes it.</a:t>
            </a:r>
          </a:p>
          <a:p>
            <a:pPr>
              <a:buNone/>
            </a:pPr>
            <a:r>
              <a:rPr lang="en-US" sz="1200" kern="1200" dirty="0" smtClean="0">
                <a:solidFill>
                  <a:schemeClr val="tx1"/>
                </a:solidFill>
                <a:latin typeface="Futura Bk" pitchFamily="34" charset="0"/>
                <a:ea typeface="+mn-ea"/>
                <a:cs typeface="+mn-cs"/>
              </a:rPr>
              <a:t>HP-UX 11.11 systems with the NFS patch PHNE_34662 or a patch that supersedes it.</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charset="0"/>
              <a:buNone/>
              <a:tabLst/>
              <a:defRPr/>
            </a:pPr>
            <a:r>
              <a:rPr lang="en-US" sz="1200" dirty="0" smtClean="0"/>
              <a:t>* </a:t>
            </a:r>
            <a:r>
              <a:rPr lang="en-US" sz="1200" kern="1200" dirty="0" smtClean="0">
                <a:solidFill>
                  <a:schemeClr val="tx1"/>
                </a:solidFill>
                <a:latin typeface="Futura Bk" pitchFamily="34" charset="0"/>
                <a:ea typeface="+mn-ea"/>
                <a:cs typeface="+mn-cs"/>
              </a:rPr>
              <a:t>Officially, NFSv4 standard does not include UDP.</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If you look at section 3.1 of RFC 3530 "Ports and Transports" it says: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"Where an NFS version 4 implementation supports operation over the IP</a:t>
            </a:r>
          </a:p>
          <a:p>
            <a:pPr>
              <a:buNone/>
            </a:pPr>
            <a:r>
              <a:rPr lang="en-US" sz="1200" kern="1200" dirty="0" smtClean="0">
                <a:solidFill>
                  <a:schemeClr val="tx1"/>
                </a:solidFill>
                <a:latin typeface="Futura Bk" pitchFamily="34" charset="0"/>
                <a:ea typeface="+mn-ea"/>
                <a:cs typeface="+mn-cs"/>
              </a:rPr>
              <a:t>   network protocol, the supported transports between NFS and IP MUST be</a:t>
            </a:r>
          </a:p>
          <a:p>
            <a:pPr>
              <a:buNone/>
            </a:pPr>
            <a:r>
              <a:rPr lang="en-US" sz="1200" kern="1200" dirty="0" smtClean="0">
                <a:solidFill>
                  <a:schemeClr val="tx1"/>
                </a:solidFill>
                <a:latin typeface="Futura Bk" pitchFamily="34" charset="0"/>
                <a:ea typeface="+mn-ea"/>
                <a:cs typeface="+mn-cs"/>
              </a:rPr>
              <a:t>   among the IETF-approved congestion control transport protocols, which</a:t>
            </a:r>
          </a:p>
          <a:p>
            <a:pPr>
              <a:buNone/>
            </a:pPr>
            <a:r>
              <a:rPr lang="en-US" sz="1200" kern="1200" dirty="0" smtClean="0">
                <a:solidFill>
                  <a:schemeClr val="tx1"/>
                </a:solidFill>
                <a:latin typeface="Futura Bk" pitchFamily="34" charset="0"/>
                <a:ea typeface="+mn-ea"/>
                <a:cs typeface="+mn-cs"/>
              </a:rPr>
              <a:t>   include TCP and SCTP.  To enhance the possibilities for</a:t>
            </a:r>
          </a:p>
          <a:p>
            <a:pPr>
              <a:buNone/>
            </a:pPr>
            <a:r>
              <a:rPr lang="en-US" sz="1200" kern="1200" dirty="0" smtClean="0">
                <a:solidFill>
                  <a:schemeClr val="tx1"/>
                </a:solidFill>
                <a:latin typeface="Futura Bk" pitchFamily="34" charset="0"/>
                <a:ea typeface="+mn-ea"/>
                <a:cs typeface="+mn-cs"/>
              </a:rPr>
              <a:t>   interoperability, an NFS version 4 implementation MUST support</a:t>
            </a:r>
          </a:p>
          <a:p>
            <a:pPr>
              <a:buNone/>
            </a:pPr>
            <a:r>
              <a:rPr lang="en-US" sz="1200" kern="1200" dirty="0" smtClean="0">
                <a:solidFill>
                  <a:schemeClr val="tx1"/>
                </a:solidFill>
                <a:latin typeface="Futura Bk" pitchFamily="34" charset="0"/>
                <a:ea typeface="+mn-ea"/>
                <a:cs typeface="+mn-cs"/>
              </a:rPr>
              <a:t>   operation over the TCP transport protocol, at least until such time</a:t>
            </a:r>
          </a:p>
          <a:p>
            <a:pPr>
              <a:buNone/>
            </a:pPr>
            <a:r>
              <a:rPr lang="en-US" sz="1200" kern="1200" dirty="0" smtClean="0">
                <a:solidFill>
                  <a:schemeClr val="tx1"/>
                </a:solidFill>
                <a:latin typeface="Futura Bk" pitchFamily="34" charset="0"/>
                <a:ea typeface="+mn-ea"/>
                <a:cs typeface="+mn-cs"/>
              </a:rPr>
              <a:t>   as a standards track RFC revises this requirement to use a different</a:t>
            </a:r>
          </a:p>
          <a:p>
            <a:pPr>
              <a:buNone/>
            </a:pPr>
            <a:r>
              <a:rPr lang="en-US" sz="1200" kern="1200" dirty="0" smtClean="0">
                <a:solidFill>
                  <a:schemeClr val="tx1"/>
                </a:solidFill>
                <a:latin typeface="Futura Bk" pitchFamily="34" charset="0"/>
                <a:ea typeface="+mn-ea"/>
                <a:cs typeface="+mn-cs"/>
              </a:rPr>
              <a:t>   IETF-approved congestion control transport protocol.</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If TCP is used as the transport, the client and server SHOULD use</a:t>
            </a:r>
          </a:p>
          <a:p>
            <a:pPr>
              <a:buNone/>
            </a:pPr>
            <a:r>
              <a:rPr lang="en-US" sz="1200" kern="1200" dirty="0" smtClean="0">
                <a:solidFill>
                  <a:schemeClr val="tx1"/>
                </a:solidFill>
                <a:latin typeface="Futura Bk" pitchFamily="34" charset="0"/>
                <a:ea typeface="+mn-ea"/>
                <a:cs typeface="+mn-cs"/>
              </a:rPr>
              <a:t>   persistent connections.  This will prevent the weakening of TCP's</a:t>
            </a:r>
          </a:p>
          <a:p>
            <a:pPr>
              <a:buNone/>
            </a:pPr>
            <a:r>
              <a:rPr lang="en-US" sz="1200" kern="1200" dirty="0" smtClean="0">
                <a:solidFill>
                  <a:schemeClr val="tx1"/>
                </a:solidFill>
                <a:latin typeface="Futura Bk" pitchFamily="34" charset="0"/>
                <a:ea typeface="+mn-ea"/>
                <a:cs typeface="+mn-cs"/>
              </a:rPr>
              <a:t>   congestion control via short lived connections and will improve</a:t>
            </a:r>
          </a:p>
          <a:p>
            <a:pPr>
              <a:buNone/>
            </a:pPr>
            <a:r>
              <a:rPr lang="en-US" sz="1200" kern="1200" dirty="0" smtClean="0">
                <a:solidFill>
                  <a:schemeClr val="tx1"/>
                </a:solidFill>
                <a:latin typeface="Futura Bk" pitchFamily="34" charset="0"/>
                <a:ea typeface="+mn-ea"/>
                <a:cs typeface="+mn-cs"/>
              </a:rPr>
              <a:t>   performance for the WAN environment by eliminating the need for SYN</a:t>
            </a:r>
          </a:p>
          <a:p>
            <a:pPr>
              <a:buNone/>
            </a:pPr>
            <a:r>
              <a:rPr lang="en-US" sz="1200" kern="1200" dirty="0" smtClean="0">
                <a:solidFill>
                  <a:schemeClr val="tx1"/>
                </a:solidFill>
                <a:latin typeface="Futura Bk" pitchFamily="34" charset="0"/>
                <a:ea typeface="+mn-ea"/>
                <a:cs typeface="+mn-cs"/>
              </a:rPr>
              <a:t>   handshakes."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Running NFSv4 over UDP has little value. UDP's unreliability, lack of congestion control, limited </a:t>
            </a:r>
          </a:p>
          <a:p>
            <a:pPr>
              <a:buNone/>
            </a:pPr>
            <a:r>
              <a:rPr lang="en-US" sz="1200" kern="1200" dirty="0" smtClean="0">
                <a:solidFill>
                  <a:schemeClr val="tx1"/>
                </a:solidFill>
                <a:latin typeface="Futura Bk" pitchFamily="34" charset="0"/>
                <a:ea typeface="+mn-ea"/>
                <a:cs typeface="+mn-cs"/>
              </a:rPr>
              <a:t>message size, silent data corruption due to IP fragmentations at high data rates, limited </a:t>
            </a:r>
          </a:p>
          <a:p>
            <a:pPr>
              <a:buNone/>
            </a:pPr>
            <a:r>
              <a:rPr lang="en-US" sz="1200" kern="1200" dirty="0" smtClean="0">
                <a:solidFill>
                  <a:schemeClr val="tx1"/>
                </a:solidFill>
                <a:latin typeface="Futura Bk" pitchFamily="34" charset="0"/>
                <a:ea typeface="+mn-ea"/>
                <a:cs typeface="+mn-cs"/>
              </a:rPr>
              <a:t>security due to lack of long-lived association, and a whole bunch more are probably enough!</a:t>
            </a:r>
          </a:p>
          <a:p>
            <a:pPr>
              <a:buNone/>
            </a:pPr>
            <a:endParaRPr lang="en-US"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 </a:t>
            </a:r>
            <a:r>
              <a:rPr lang="en-US" sz="1200" i="0" u="none" kern="1200" baseline="0" dirty="0" smtClean="0">
                <a:solidFill>
                  <a:schemeClr val="tx1"/>
                </a:solidFill>
                <a:latin typeface="Futura Bk" pitchFamily="34" charset="0"/>
                <a:ea typeface="+mn-ea"/>
                <a:cs typeface="+mn-cs"/>
              </a:rPr>
              <a:t>With HP-UX 11i v3 ONCplus version B.11i v3.03, support was added for local file</a:t>
            </a:r>
          </a:p>
          <a:p>
            <a:pPr>
              <a:buNone/>
            </a:pPr>
            <a:r>
              <a:rPr lang="en-US" sz="1200" i="0" u="none" kern="1200" baseline="0" dirty="0" smtClean="0">
                <a:solidFill>
                  <a:schemeClr val="tx1"/>
                </a:solidFill>
                <a:latin typeface="Futura Bk" pitchFamily="34" charset="0"/>
                <a:ea typeface="+mn-ea"/>
                <a:cs typeface="+mn-cs"/>
              </a:rPr>
              <a:t>access with delegations through a file system stackable module called nfs4deleg. </a:t>
            </a:r>
          </a:p>
          <a:p>
            <a:pPr>
              <a:buNone/>
            </a:pPr>
            <a:r>
              <a:rPr lang="en-US" sz="1200" i="0" u="none" kern="1200" baseline="0" dirty="0" smtClean="0">
                <a:solidFill>
                  <a:schemeClr val="tx1"/>
                </a:solidFill>
                <a:latin typeface="Futura Bk" pitchFamily="34" charset="0"/>
                <a:ea typeface="+mn-ea"/>
                <a:cs typeface="+mn-cs"/>
              </a:rPr>
              <a:t>This module provides a way to recall delegations issued by the NFS server when a file is </a:t>
            </a:r>
          </a:p>
          <a:p>
            <a:pPr>
              <a:buNone/>
            </a:pPr>
            <a:r>
              <a:rPr lang="en-US" sz="1200" i="0" u="none" kern="1200" baseline="0" dirty="0" smtClean="0">
                <a:solidFill>
                  <a:schemeClr val="tx1"/>
                </a:solidFill>
                <a:latin typeface="Futura Bk" pitchFamily="34" charset="0"/>
                <a:ea typeface="+mn-ea"/>
                <a:cs typeface="+mn-cs"/>
              </a:rPr>
              <a:t>modified locally on a machine by intercepting the local operation which triggers a callback to </a:t>
            </a:r>
          </a:p>
          <a:p>
            <a:pPr>
              <a:buNone/>
            </a:pPr>
            <a:r>
              <a:rPr lang="en-US" sz="1200" i="0" u="none" kern="1200" baseline="0" dirty="0" smtClean="0">
                <a:solidFill>
                  <a:schemeClr val="tx1"/>
                </a:solidFill>
                <a:latin typeface="Futura Bk" pitchFamily="34" charset="0"/>
                <a:ea typeface="+mn-ea"/>
                <a:cs typeface="+mn-cs"/>
              </a:rPr>
              <a:t>recall the delegation from the NFS client.</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The NFS client will write out locally cached data to the server before returning the delegation.</a:t>
            </a:r>
          </a:p>
          <a:p>
            <a:pPr>
              <a:buNone/>
            </a:pPr>
            <a:r>
              <a:rPr lang="en-US" sz="1200" i="0" u="none" kern="1200" baseline="0" dirty="0" smtClean="0">
                <a:solidFill>
                  <a:schemeClr val="tx1"/>
                </a:solidFill>
                <a:latin typeface="Futura Bk" pitchFamily="34" charset="0"/>
                <a:ea typeface="+mn-ea"/>
                <a:cs typeface="+mn-cs"/>
              </a:rPr>
              <a:t>Using the nfs4deleg stackable module requires special configuration of the physical file system </a:t>
            </a:r>
          </a:p>
          <a:p>
            <a:pPr>
              <a:buNone/>
            </a:pPr>
            <a:r>
              <a:rPr lang="en-US" sz="1200" i="0" u="none" kern="1200" baseline="0" dirty="0" smtClean="0">
                <a:solidFill>
                  <a:schemeClr val="tx1"/>
                </a:solidFill>
                <a:latin typeface="Futura Bk" pitchFamily="34" charset="0"/>
                <a:ea typeface="+mn-ea"/>
                <a:cs typeface="+mn-cs"/>
              </a:rPr>
              <a:t>on the NFSv4 server.</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 Create a volume and new file system to mount the stackable module.</a:t>
            </a:r>
          </a:p>
          <a:p>
            <a:pPr>
              <a:buNone/>
            </a:pPr>
            <a:r>
              <a:rPr lang="en-US" sz="1200" i="0" u="none" kern="1200" baseline="0" dirty="0" smtClean="0">
                <a:solidFill>
                  <a:schemeClr val="tx1"/>
                </a:solidFill>
                <a:latin typeface="Futura Bk" pitchFamily="34" charset="0"/>
                <a:ea typeface="+mn-ea"/>
                <a:cs typeface="+mn-cs"/>
              </a:rPr>
              <a:t># lvcreate –L &lt;size&gt; &lt;volgrp&gt;</a:t>
            </a:r>
          </a:p>
          <a:p>
            <a:pPr>
              <a:buNone/>
            </a:pPr>
            <a:r>
              <a:rPr lang="en-US" sz="1200" i="0" u="none" kern="1200" baseline="0" dirty="0" smtClean="0">
                <a:solidFill>
                  <a:schemeClr val="tx1"/>
                </a:solidFill>
                <a:latin typeface="Futura Bk" pitchFamily="34" charset="0"/>
                <a:ea typeface="+mn-ea"/>
                <a:cs typeface="+mn-cs"/>
              </a:rPr>
              <a:t># mkfs –F vxfs &lt;volume created&gt;</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 Create a text file containing the nfs4deleg stackable module name.</a:t>
            </a:r>
          </a:p>
          <a:p>
            <a:pPr>
              <a:buNone/>
            </a:pPr>
            <a:r>
              <a:rPr lang="en-US" sz="1200" i="0" u="none" kern="1200" baseline="0" dirty="0" smtClean="0">
                <a:solidFill>
                  <a:schemeClr val="tx1"/>
                </a:solidFill>
                <a:latin typeface="Futura Bk" pitchFamily="34" charset="0"/>
                <a:ea typeface="+mn-ea"/>
                <a:cs typeface="+mn-cs"/>
              </a:rPr>
              <a:t># echo “nfs4deleg” &gt; &lt;filename&gt;</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 Create a stackable module template using fstadm(1M).</a:t>
            </a:r>
          </a:p>
          <a:p>
            <a:pPr>
              <a:buNone/>
            </a:pPr>
            <a:r>
              <a:rPr lang="pt-BR" sz="1200" i="0" u="none" kern="1200" baseline="0" dirty="0" smtClean="0">
                <a:solidFill>
                  <a:schemeClr val="tx1"/>
                </a:solidFill>
                <a:latin typeface="Futura Bk" pitchFamily="34" charset="0"/>
                <a:ea typeface="+mn-ea"/>
                <a:cs typeface="+mn-cs"/>
              </a:rPr>
              <a:t># fstadm create –f &lt;filename&gt; –n &lt;template&gt;</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This will create a template with the name &lt;template&gt;</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 Mount the newly created file system with the nfs4deleg stackable module.</a:t>
            </a:r>
          </a:p>
          <a:p>
            <a:pPr>
              <a:buNone/>
            </a:pPr>
            <a:r>
              <a:rPr lang="en-US" sz="1200" i="0" u="none" kern="1200" baseline="0" dirty="0" smtClean="0">
                <a:solidFill>
                  <a:schemeClr val="tx1"/>
                </a:solidFill>
                <a:latin typeface="Futura Bk" pitchFamily="34" charset="0"/>
                <a:ea typeface="+mn-ea"/>
                <a:cs typeface="+mn-cs"/>
              </a:rPr>
              <a:t># mount –F vxfs –o stackfs=&lt;template&gt; &lt;volume created&gt; &lt;directory&gt;</a:t>
            </a:r>
          </a:p>
          <a:p>
            <a:pPr>
              <a:buNone/>
            </a:pPr>
            <a:endParaRPr lang="en-US" sz="1200" i="0" u="none" kern="1200" baseline="0" dirty="0" smtClean="0">
              <a:solidFill>
                <a:schemeClr val="tx1"/>
              </a:solidFill>
              <a:latin typeface="Futura Bk" pitchFamily="34" charset="0"/>
              <a:ea typeface="+mn-ea"/>
              <a:cs typeface="+mn-cs"/>
            </a:endParaRPr>
          </a:p>
          <a:p>
            <a:pPr>
              <a:buNone/>
            </a:pPr>
            <a:r>
              <a:rPr lang="en-US" sz="1200" i="0" u="none" kern="1200" baseline="0" dirty="0" smtClean="0">
                <a:solidFill>
                  <a:schemeClr val="tx1"/>
                </a:solidFill>
                <a:latin typeface="Futura Bk" pitchFamily="34" charset="0"/>
                <a:ea typeface="+mn-ea"/>
                <a:cs typeface="+mn-cs"/>
              </a:rPr>
              <a:t>• Share the new file system that has been mounted with the nfs4deleg module.</a:t>
            </a:r>
          </a:p>
          <a:p>
            <a:pPr>
              <a:buNone/>
            </a:pPr>
            <a:r>
              <a:rPr lang="en-US" sz="1200" i="0" u="none" kern="1200" baseline="0" dirty="0" smtClean="0">
                <a:solidFill>
                  <a:schemeClr val="tx1"/>
                </a:solidFill>
                <a:latin typeface="Futura Bk" pitchFamily="34" charset="0"/>
                <a:ea typeface="+mn-ea"/>
                <a:cs typeface="+mn-cs"/>
              </a:rPr>
              <a:t># share &lt;directory&gt;</a:t>
            </a:r>
            <a:endParaRPr lang="en-US" sz="1200" i="0" u="none"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sz="1200" kern="1200" dirty="0" smtClean="0">
                <a:solidFill>
                  <a:schemeClr val="tx1"/>
                </a:solidFill>
                <a:latin typeface="Futura Bk" pitchFamily="34" charset="0"/>
                <a:ea typeface="+mn-ea"/>
                <a:cs typeface="+mn-cs"/>
              </a:rPr>
              <a:t>* </a:t>
            </a:r>
            <a:r>
              <a:rPr lang="en-AU" dirty="0" smtClean="0">
                <a:solidFill>
                  <a:schemeClr val="bg1"/>
                </a:solidFill>
              </a:rPr>
              <a:t>I often see hostnames with underscores, for example!</a:t>
            </a: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sz="1200" kern="1200" dirty="0" smtClean="0">
                <a:solidFill>
                  <a:schemeClr val="tx1"/>
                </a:solidFill>
                <a:latin typeface="Futura Bk" pitchFamily="34" charset="0"/>
                <a:ea typeface="+mn-ea"/>
                <a:cs typeface="+mn-cs"/>
              </a:rPr>
              <a:t>* </a:t>
            </a:r>
            <a:r>
              <a:rPr lang="en-AU" sz="1200" kern="1200" dirty="0" smtClean="0">
                <a:solidFill>
                  <a:schemeClr val="bg1"/>
                </a:solidFill>
                <a:latin typeface="Futura Bk" pitchFamily="34" charset="0"/>
                <a:ea typeface="+mn-ea"/>
                <a:cs typeface="+mn-cs"/>
              </a:rPr>
              <a:t>Unix</a:t>
            </a:r>
            <a:r>
              <a:rPr lang="en-AU" sz="1200" kern="1200" baseline="0" dirty="0" smtClean="0">
                <a:solidFill>
                  <a:schemeClr val="bg1"/>
                </a:solidFill>
                <a:latin typeface="Futura Bk" pitchFamily="34" charset="0"/>
                <a:ea typeface="+mn-ea"/>
                <a:cs typeface="+mn-cs"/>
              </a:rPr>
              <a:t> resolver can accept up to three nameservers only. More than three entries are ignored.</a:t>
            </a: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For example, to have a system wait 1 second for a reply and retry 1 time after</a:t>
            </a:r>
          </a:p>
          <a:p>
            <a:pPr>
              <a:buNone/>
            </a:pPr>
            <a:r>
              <a:rPr lang="en-US" sz="1200" kern="1200" dirty="0" smtClean="0">
                <a:solidFill>
                  <a:schemeClr val="tx1"/>
                </a:solidFill>
                <a:latin typeface="Futura Bk" pitchFamily="34" charset="0"/>
                <a:ea typeface="+mn-ea"/>
                <a:cs typeface="+mn-cs"/>
              </a:rPr>
              <a:t>a timeout, add the following in /etc/resolv.conf:</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retrans 1000</a:t>
            </a:r>
          </a:p>
          <a:p>
            <a:pPr>
              <a:buNone/>
            </a:pPr>
            <a:r>
              <a:rPr lang="en-US" sz="1200" kern="1200" dirty="0" smtClean="0">
                <a:solidFill>
                  <a:schemeClr val="tx1"/>
                </a:solidFill>
                <a:latin typeface="Futura Bk" pitchFamily="34" charset="0"/>
                <a:ea typeface="+mn-ea"/>
                <a:cs typeface="+mn-cs"/>
              </a:rPr>
              <a:t>retry 1</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Or these values can be set using environment variables: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RES_RETRANS</a:t>
            </a:r>
          </a:p>
          <a:p>
            <a:pPr>
              <a:buNone/>
            </a:pPr>
            <a:r>
              <a:rPr lang="en-US" sz="1200" kern="1200" dirty="0" smtClean="0">
                <a:solidFill>
                  <a:schemeClr val="tx1"/>
                </a:solidFill>
                <a:latin typeface="Futura Bk" pitchFamily="34" charset="0"/>
                <a:ea typeface="+mn-ea"/>
                <a:cs typeface="+mn-cs"/>
              </a:rPr>
              <a:t>RES_RETRY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environment variable or change to /etc/resolv.conf takes effect</a:t>
            </a:r>
          </a:p>
          <a:p>
            <a:pPr>
              <a:buNone/>
            </a:pPr>
            <a:r>
              <a:rPr lang="en-US" sz="1200" kern="1200" dirty="0" smtClean="0">
                <a:solidFill>
                  <a:schemeClr val="tx1"/>
                </a:solidFill>
                <a:latin typeface="Futura Bk" pitchFamily="34" charset="0"/>
                <a:ea typeface="+mn-ea"/>
                <a:cs typeface="+mn-cs"/>
              </a:rPr>
              <a:t>immediately, no reboot is required between changes.</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0" hangingPunct="0">
              <a:buFont typeface="Arial" charset="0"/>
              <a:buNone/>
            </a:pPr>
            <a:endParaRPr lang="en-US" sz="1200" dirty="0" smtClean="0">
              <a:latin typeface="Courier New" pitchFamily="49" charset="0"/>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0" hangingPunct="0">
              <a:buFont typeface="Arial" charset="0"/>
              <a:buNone/>
            </a:pPr>
            <a:endParaRPr lang="en-US" sz="1200" dirty="0" smtClean="0">
              <a:latin typeface="Courier New" pitchFamily="49" charset="0"/>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buNone/>
            </a:pPr>
            <a:r>
              <a:rPr lang="en-AU" sz="1200" kern="120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Where mirrors exist, /stand/bootconf MUST have its own line for each of the mirrors (LVM or VxVM).</a:t>
            </a:r>
          </a:p>
          <a:p>
            <a:pPr>
              <a:buNone/>
            </a:pP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/stand/bootconf is used by SD-UX and kernel control scripts to determine how and where to</a:t>
            </a:r>
          </a:p>
          <a:p>
            <a:pPr>
              <a:buNone/>
            </a:pPr>
            <a:r>
              <a:rPr lang="en-US" sz="1200" kern="1200" dirty="0" smtClean="0">
                <a:solidFill>
                  <a:schemeClr val="tx1"/>
                </a:solidFill>
                <a:latin typeface="Futura Bk" pitchFamily="34" charset="0"/>
                <a:ea typeface="+mn-ea"/>
                <a:cs typeface="+mn-cs"/>
              </a:rPr>
              <a:t>update the boot loader.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/stand/bootconf file contains the address and disk layout type of the system's boot </a:t>
            </a:r>
          </a:p>
          <a:p>
            <a:pPr>
              <a:buNone/>
            </a:pPr>
            <a:r>
              <a:rPr lang="en-US" sz="1200" kern="1200" dirty="0" smtClean="0">
                <a:solidFill>
                  <a:schemeClr val="tx1"/>
                </a:solidFill>
                <a:latin typeface="Futura Bk" pitchFamily="34" charset="0"/>
                <a:ea typeface="+mn-ea"/>
                <a:cs typeface="+mn-cs"/>
              </a:rPr>
              <a:t>devices. It is used by the HP-UX kernel control script (fileset OS-Core.KERN-RUN) to </a:t>
            </a:r>
          </a:p>
          <a:p>
            <a:pPr>
              <a:buNone/>
            </a:pPr>
            <a:r>
              <a:rPr lang="en-US" sz="1200" kern="1200" dirty="0" smtClean="0">
                <a:solidFill>
                  <a:schemeClr val="tx1"/>
                </a:solidFill>
                <a:latin typeface="Futura Bk" pitchFamily="34" charset="0"/>
                <a:ea typeface="+mn-ea"/>
                <a:cs typeface="+mn-cs"/>
              </a:rPr>
              <a:t>determine how and where to update the initial boot loader.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It is used only during software installation and has nothing to do with booting the system.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Where /stand/bootconf becomes “important“</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Here are real-life examples</a:t>
            </a:r>
          </a:p>
          <a:p>
            <a:pPr>
              <a:buNone/>
            </a:pPr>
            <a:r>
              <a:rPr lang="en-US" sz="1200" kern="1200" dirty="0" smtClean="0">
                <a:solidFill>
                  <a:schemeClr val="tx1"/>
                </a:solidFill>
                <a:latin typeface="Futura Bk" pitchFamily="34" charset="0"/>
                <a:ea typeface="+mn-ea"/>
                <a:cs typeface="+mn-cs"/>
              </a:rPr>
              <a:t>of problems and disasters: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 Ignite reports an error "not a LIF volume".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B) Patch upgrade or O/S upgrade (for example, from 11.00 to</a:t>
            </a:r>
          </a:p>
          <a:p>
            <a:pPr>
              <a:buNone/>
            </a:pPr>
            <a:r>
              <a:rPr lang="en-US" sz="1200" kern="1200" dirty="0" smtClean="0">
                <a:solidFill>
                  <a:schemeClr val="tx1"/>
                </a:solidFill>
                <a:latin typeface="Futura Bk" pitchFamily="34" charset="0"/>
                <a:ea typeface="+mn-ea"/>
                <a:cs typeface="+mn-cs"/>
              </a:rPr>
              <a:t>11.11) can leave the server unbootable: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preinstall script will read each line in the bootconf file, look at the device file specified,</a:t>
            </a:r>
          </a:p>
          <a:p>
            <a:pPr>
              <a:buNone/>
            </a:pPr>
            <a:r>
              <a:rPr lang="en-US" sz="1200" kern="1200" dirty="0" smtClean="0">
                <a:solidFill>
                  <a:schemeClr val="tx1"/>
                </a:solidFill>
                <a:latin typeface="Futura Bk" pitchFamily="34" charset="0"/>
                <a:ea typeface="+mn-ea"/>
                <a:cs typeface="+mn-cs"/>
              </a:rPr>
              <a:t>and verify that it is bootable. If it can't find a bootable disk in any of the entries in bootconf, </a:t>
            </a:r>
          </a:p>
          <a:p>
            <a:pPr>
              <a:buNone/>
            </a:pPr>
            <a:r>
              <a:rPr lang="en-US" sz="1200" kern="1200" dirty="0" smtClean="0">
                <a:solidFill>
                  <a:schemeClr val="tx1"/>
                </a:solidFill>
                <a:latin typeface="Futura Bk" pitchFamily="34" charset="0"/>
                <a:ea typeface="+mn-ea"/>
                <a:cs typeface="+mn-cs"/>
              </a:rPr>
              <a:t>the install of that fileset will fail. If it finds a bootable disk, the install will proceed. You can </a:t>
            </a:r>
          </a:p>
          <a:p>
            <a:pPr>
              <a:buNone/>
            </a:pPr>
            <a:r>
              <a:rPr lang="en-US" sz="1200" kern="1200" dirty="0" smtClean="0">
                <a:solidFill>
                  <a:schemeClr val="tx1"/>
                </a:solidFill>
                <a:latin typeface="Futura Bk" pitchFamily="34" charset="0"/>
                <a:ea typeface="+mn-ea"/>
                <a:cs typeface="+mn-cs"/>
              </a:rPr>
              <a:t>verify this by looking at the file /var/adm/sw/products/OS-Core/KERN-RUN/preinstall, as an </a:t>
            </a:r>
          </a:p>
          <a:p>
            <a:pPr>
              <a:buNone/>
            </a:pPr>
            <a:r>
              <a:rPr lang="en-US" sz="1200" kern="1200" dirty="0" smtClean="0">
                <a:solidFill>
                  <a:schemeClr val="tx1"/>
                </a:solidFill>
                <a:latin typeface="Futura Bk" pitchFamily="34" charset="0"/>
                <a:ea typeface="+mn-ea"/>
                <a:cs typeface="+mn-cs"/>
              </a:rPr>
              <a:t>example.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Let's say a single entry in /etc/bootconf file pointed to the wrong disk (it didn't point to a </a:t>
            </a:r>
          </a:p>
          <a:p>
            <a:pPr>
              <a:buNone/>
            </a:pPr>
            <a:r>
              <a:rPr lang="en-US" sz="1200" kern="1200" dirty="0" smtClean="0">
                <a:solidFill>
                  <a:schemeClr val="tx1"/>
                </a:solidFill>
                <a:latin typeface="Futura Bk" pitchFamily="34" charset="0"/>
                <a:ea typeface="+mn-ea"/>
                <a:cs typeface="+mn-cs"/>
              </a:rPr>
              <a:t>correct boot disk). The admin starts the upgrade from the command line, sees that XYZ </a:t>
            </a:r>
          </a:p>
          <a:p>
            <a:pPr>
              <a:buNone/>
            </a:pPr>
            <a:r>
              <a:rPr lang="en-US" sz="1200" kern="1200" dirty="0" smtClean="0">
                <a:solidFill>
                  <a:schemeClr val="tx1"/>
                </a:solidFill>
                <a:latin typeface="Futura Bk" pitchFamily="34" charset="0"/>
                <a:ea typeface="+mn-ea"/>
                <a:cs typeface="+mn-cs"/>
              </a:rPr>
              <a:t>filesets were going to be installed, and goes away. Of the XYZ filesets, number of them are </a:t>
            </a:r>
          </a:p>
          <a:p>
            <a:pPr>
              <a:buNone/>
            </a:pPr>
            <a:r>
              <a:rPr lang="en-US" sz="1200" kern="1200" dirty="0" smtClean="0">
                <a:solidFill>
                  <a:schemeClr val="tx1"/>
                </a:solidFill>
                <a:latin typeface="Futura Bk" pitchFamily="34" charset="0"/>
                <a:ea typeface="+mn-ea"/>
                <a:cs typeface="+mn-cs"/>
              </a:rPr>
              <a:t>kernel filesets. Since the bootconf file is incorrect, the analysis of the kernel filesets fails and </a:t>
            </a:r>
          </a:p>
          <a:p>
            <a:pPr>
              <a:buNone/>
            </a:pPr>
            <a:r>
              <a:rPr lang="en-US" sz="1200" kern="1200" dirty="0" smtClean="0">
                <a:solidFill>
                  <a:schemeClr val="tx1"/>
                </a:solidFill>
                <a:latin typeface="Futura Bk" pitchFamily="34" charset="0"/>
                <a:ea typeface="+mn-ea"/>
                <a:cs typeface="+mn-cs"/>
              </a:rPr>
              <a:t>they are not installed while the other non-kernel filesets are installed. This leaves the server </a:t>
            </a:r>
          </a:p>
          <a:p>
            <a:pPr>
              <a:buNone/>
            </a:pPr>
            <a:r>
              <a:rPr lang="en-US" sz="1200" kern="1200" dirty="0" smtClean="0">
                <a:solidFill>
                  <a:schemeClr val="tx1"/>
                </a:solidFill>
                <a:latin typeface="Futura Bk" pitchFamily="34" charset="0"/>
                <a:ea typeface="+mn-ea"/>
                <a:cs typeface="+mn-cs"/>
              </a:rPr>
              <a:t>with half its filesets 11.00 (the kernel filesets) and the other half 11.11 (non-kernel filesets), </a:t>
            </a:r>
          </a:p>
          <a:p>
            <a:pPr>
              <a:buNone/>
            </a:pPr>
            <a:r>
              <a:rPr lang="en-US" sz="1200" kern="1200" dirty="0" smtClean="0">
                <a:solidFill>
                  <a:schemeClr val="tx1"/>
                </a:solidFill>
                <a:latin typeface="Futura Bk" pitchFamily="34" charset="0"/>
                <a:ea typeface="+mn-ea"/>
                <a:cs typeface="+mn-cs"/>
              </a:rPr>
              <a:t>making it unusable!</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sz="1200" kern="1200" dirty="0" smtClean="0">
                <a:solidFill>
                  <a:schemeClr val="tx1"/>
                </a:solidFill>
                <a:latin typeface="Futura Bk" pitchFamily="34" charset="0"/>
                <a:ea typeface="+mn-ea"/>
                <a:cs typeface="+mn-cs"/>
              </a:rPr>
              <a:t>* It is not a performance improvement, but simplifies the addition</a:t>
            </a:r>
            <a:r>
              <a:rPr lang="en-AU" sz="1200" kern="1200" baseline="0" dirty="0" smtClean="0">
                <a:solidFill>
                  <a:schemeClr val="tx1"/>
                </a:solidFill>
                <a:latin typeface="Futura Bk" pitchFamily="34" charset="0"/>
                <a:ea typeface="+mn-ea"/>
                <a:cs typeface="+mn-cs"/>
              </a:rPr>
              <a:t> of larger disks into a VG in </a:t>
            </a:r>
          </a:p>
          <a:p>
            <a:pPr>
              <a:buNone/>
            </a:pPr>
            <a:r>
              <a:rPr lang="en-AU" sz="1200" kern="1200" baseline="0" dirty="0" smtClean="0">
                <a:solidFill>
                  <a:schemeClr val="tx1"/>
                </a:solidFill>
                <a:latin typeface="Futura Bk" pitchFamily="34" charset="0"/>
                <a:ea typeface="+mn-ea"/>
                <a:cs typeface="+mn-cs"/>
              </a:rPr>
              <a:t>the future.</a:t>
            </a:r>
            <a:endParaRPr lang="en-AU"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sz="1200" dirty="0" smtClean="0">
                <a:solidFill>
                  <a:schemeClr val="bg1"/>
                </a:solidFill>
                <a:latin typeface="Courier New" pitchFamily="49" charset="0"/>
                <a:cs typeface="Courier New" pitchFamily="49" charset="0"/>
              </a:rPr>
              <a:t>* EMC document emc58837 outlines the timeout parameters for HP-UX.</a:t>
            </a:r>
          </a:p>
          <a:p>
            <a:pPr>
              <a:buFont typeface="Arial" pitchFamily="34" charset="0"/>
              <a:buChar char="•"/>
            </a:pPr>
            <a:endParaRPr lang="en-US" sz="1200" dirty="0" smtClean="0">
              <a:solidFill>
                <a:schemeClr val="bg1"/>
              </a:solidFill>
              <a:latin typeface="Courier New" pitchFamily="49" charset="0"/>
              <a:cs typeface="Courier New" pitchFamily="49" charset="0"/>
            </a:endParaRPr>
          </a:p>
          <a:p>
            <a:pPr>
              <a:buFont typeface="Arial" pitchFamily="34" charset="0"/>
              <a:buNone/>
            </a:pPr>
            <a:r>
              <a:rPr lang="en-AU" sz="1200" kern="1200" dirty="0" smtClean="0">
                <a:solidFill>
                  <a:schemeClr val="bg1"/>
                </a:solidFill>
                <a:latin typeface="Courier New" pitchFamily="49" charset="0"/>
                <a:ea typeface="+mn-ea"/>
                <a:cs typeface="Courier New" pitchFamily="49" charset="0"/>
              </a:rPr>
              <a:t>** I wrote a Shell script to automate this process:</a:t>
            </a:r>
          </a:p>
          <a:p>
            <a:pPr>
              <a:buFont typeface="Arial" pitchFamily="34" charset="0"/>
              <a:buNone/>
            </a:pPr>
            <a:endParaRPr lang="en-AU" sz="1200" kern="1200" dirty="0" smtClean="0">
              <a:solidFill>
                <a:schemeClr val="bg1"/>
              </a:solidFill>
              <a:latin typeface="Courier New" pitchFamily="49" charset="0"/>
              <a:ea typeface="+mn-ea"/>
              <a:cs typeface="Courier New" pitchFamily="49" charset="0"/>
            </a:endParaRPr>
          </a:p>
          <a:p>
            <a:pPr>
              <a:buFont typeface="Arial" pitchFamily="34" charset="0"/>
              <a:buNone/>
            </a:pPr>
            <a:r>
              <a:rPr lang="en-AU" sz="1200" kern="1200" baseline="0" dirty="0" smtClean="0">
                <a:solidFill>
                  <a:schemeClr val="bg1"/>
                </a:solidFill>
                <a:latin typeface="Courier New" pitchFamily="49" charset="0"/>
                <a:ea typeface="+mn-ea"/>
                <a:cs typeface="Courier New" pitchFamily="49" charset="0"/>
              </a:rPr>
              <a:t> http://www.circlingcycle.com.au/Unix-sources/HP-UX-11x-LVM-mirroring.sh.txt</a:t>
            </a:r>
            <a:endParaRPr lang="en-AU"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r>
              <a:rPr lang="en-US" sz="1200" dirty="0" smtClean="0">
                <a:solidFill>
                  <a:schemeClr val="bg1"/>
                </a:solidFill>
                <a:latin typeface="Courier New" pitchFamily="49" charset="0"/>
                <a:cs typeface="Courier New" pitchFamily="49" charset="0"/>
              </a:rPr>
              <a:t>* Contrary</a:t>
            </a:r>
            <a:r>
              <a:rPr lang="en-US" sz="1200" baseline="0" dirty="0" smtClean="0">
                <a:solidFill>
                  <a:schemeClr val="bg1"/>
                </a:solidFill>
                <a:latin typeface="Courier New" pitchFamily="49" charset="0"/>
                <a:cs typeface="Courier New" pitchFamily="49" charset="0"/>
              </a:rPr>
              <a:t> to the popular belief, boot volume group does not have to be</a:t>
            </a:r>
          </a:p>
          <a:p>
            <a:pPr marL="119063" marR="0" indent="-119063" algn="l" defTabSz="914400" rtl="0" eaLnBrk="0" fontAlgn="base" latinLnBrk="0" hangingPunct="0">
              <a:lnSpc>
                <a:spcPct val="100000"/>
              </a:lnSpc>
              <a:spcBef>
                <a:spcPct val="30000"/>
              </a:spcBef>
              <a:spcAft>
                <a:spcPct val="0"/>
              </a:spcAft>
              <a:buClrTx/>
              <a:buSzTx/>
              <a:buFontTx/>
              <a:buNone/>
              <a:tabLst/>
              <a:defRPr/>
            </a:pPr>
            <a:r>
              <a:rPr lang="en-AU" sz="1200" baseline="0" dirty="0" smtClean="0">
                <a:solidFill>
                  <a:schemeClr val="bg1"/>
                </a:solidFill>
                <a:latin typeface="Courier New" pitchFamily="49" charset="0"/>
                <a:cs typeface="Courier New" pitchFamily="49" charset="0"/>
              </a:rPr>
              <a:t>named vg00 any more.</a:t>
            </a:r>
            <a:endParaRPr lang="en-US" sz="1200" dirty="0" smtClean="0">
              <a:solidFill>
                <a:schemeClr val="bg1"/>
              </a:solidFill>
              <a:latin typeface="Courier New" pitchFamily="49" charset="0"/>
              <a:cs typeface="Courier New" pitchFamily="49" charset="0"/>
            </a:endParaRPr>
          </a:p>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dirty="0" smtClean="0">
              <a:solidFill>
                <a:schemeClr val="bg1"/>
              </a:solidFill>
              <a:latin typeface="Courier New" pitchFamily="49" charset="0"/>
              <a:cs typeface="Courier New" pitchFamily="49" charset="0"/>
            </a:endParaRPr>
          </a:p>
          <a:p>
            <a:pPr marL="119063" marR="0" indent="-119063" algn="l" defTabSz="914400" rtl="0" eaLnBrk="0" fontAlgn="base" latinLnBrk="0" hangingPunct="0">
              <a:lnSpc>
                <a:spcPct val="100000"/>
              </a:lnSpc>
              <a:spcBef>
                <a:spcPct val="30000"/>
              </a:spcBef>
              <a:spcAft>
                <a:spcPct val="0"/>
              </a:spcAft>
              <a:buClrTx/>
              <a:buSzTx/>
              <a:buFontTx/>
              <a:buNone/>
              <a:tabLst/>
              <a:defRPr/>
            </a:pPr>
            <a:r>
              <a:rPr lang="en-US" sz="1200" dirty="0" smtClean="0">
                <a:solidFill>
                  <a:schemeClr val="bg1"/>
                </a:solidFill>
                <a:latin typeface="Courier New" pitchFamily="49" charset="0"/>
                <a:cs typeface="Courier New" pitchFamily="49" charset="0"/>
              </a:rPr>
              <a:t>** For example, first production volume group for Oracle </a:t>
            </a:r>
            <a:r>
              <a:rPr lang="en-US" sz="1400" dirty="0" smtClean="0">
                <a:solidFill>
                  <a:schemeClr val="bg1"/>
                </a:solidFill>
                <a:latin typeface="Courier New" pitchFamily="49" charset="0"/>
                <a:cs typeface="Courier New" pitchFamily="49" charset="0"/>
              </a:rPr>
              <a:t>database is named vgoraP01.</a:t>
            </a: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dirty="0" smtClean="0">
                <a:solidFill>
                  <a:schemeClr val="tx1"/>
                </a:solidFill>
                <a:latin typeface="Futura Bk" pitchFamily="34" charset="0"/>
                <a:ea typeface="+mn-ea"/>
                <a:cs typeface="+mn-cs"/>
              </a:rPr>
              <a:t>* puser</a:t>
            </a:r>
            <a:r>
              <a:rPr lang="en-AU" sz="1200" kern="1200" baseline="0" dirty="0" smtClean="0">
                <a:solidFill>
                  <a:schemeClr val="tx1"/>
                </a:solidFill>
                <a:latin typeface="Futura Bk" pitchFamily="34" charset="0"/>
                <a:ea typeface="+mn-ea"/>
                <a:cs typeface="+mn-cs"/>
              </a:rPr>
              <a:t> is Web proxyuser name</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baseline="0" dirty="0" smtClean="0">
                <a:solidFill>
                  <a:schemeClr val="tx1"/>
                </a:solidFill>
                <a:latin typeface="Futura Bk" pitchFamily="34" charset="0"/>
                <a:ea typeface="+mn-ea"/>
                <a:cs typeface="+mn-cs"/>
              </a:rPr>
              <a:t>   ppass is Web proxy password</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baseline="0" dirty="0" smtClean="0">
                <a:solidFill>
                  <a:schemeClr val="tx1"/>
                </a:solidFill>
                <a:latin typeface="Futura Bk" pitchFamily="34" charset="0"/>
                <a:ea typeface="+mn-ea"/>
                <a:cs typeface="+mn-cs"/>
              </a:rPr>
              <a:t>   psrv is web proxy IP address or hostname</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baseline="0" dirty="0" smtClean="0">
                <a:solidFill>
                  <a:schemeClr val="tx1"/>
                </a:solidFill>
                <a:latin typeface="Futura Bk" pitchFamily="34" charset="0"/>
                <a:ea typeface="+mn-ea"/>
                <a:cs typeface="+mn-cs"/>
              </a:rPr>
              <a:t>   pport is Web proxy port number</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baseline="0" dirty="0" smtClean="0">
                <a:solidFill>
                  <a:schemeClr val="tx1"/>
                </a:solidFill>
                <a:latin typeface="Futura Bk" pitchFamily="34" charset="0"/>
                <a:ea typeface="+mn-ea"/>
                <a:cs typeface="+mn-cs"/>
              </a:rPr>
              <a:t>   windom is Windows Active Directory domain</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AU" sz="1200" kern="1200" baseline="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The</a:t>
            </a:r>
            <a:r>
              <a:rPr lang="en-US" sz="1200" kern="1200" baseline="0" dirty="0" smtClean="0">
                <a:solidFill>
                  <a:schemeClr val="tx1"/>
                </a:solidFill>
                <a:latin typeface="Futura Bk" pitchFamily="34" charset="0"/>
                <a:ea typeface="+mn-ea"/>
                <a:cs typeface="+mn-cs"/>
              </a:rPr>
              <a:t> simplest way to set up SWA is to c</a:t>
            </a:r>
            <a:r>
              <a:rPr lang="en-US" sz="1200" kern="1200" dirty="0" smtClean="0">
                <a:solidFill>
                  <a:schemeClr val="tx1"/>
                </a:solidFill>
                <a:latin typeface="Futura Bk" pitchFamily="34" charset="0"/>
                <a:ea typeface="+mn-ea"/>
                <a:cs typeface="+mn-cs"/>
              </a:rPr>
              <a:t>opy template file:</a:t>
            </a:r>
          </a:p>
          <a:p>
            <a:pPr>
              <a:buNone/>
            </a:pP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cp /etc/opt/swa/swa.conf.template /etc/opt/swa/swa.conf</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Then</a:t>
            </a:r>
            <a:r>
              <a:rPr lang="en-US" sz="1200" kern="1200" baseline="0" dirty="0" smtClean="0">
                <a:solidFill>
                  <a:schemeClr val="tx1"/>
                </a:solidFill>
                <a:latin typeface="Futura Bk" pitchFamily="34" charset="0"/>
                <a:ea typeface="+mn-ea"/>
                <a:cs typeface="+mn-cs"/>
              </a:rPr>
              <a:t>, e</a:t>
            </a:r>
            <a:r>
              <a:rPr lang="en-US" sz="1200" kern="1200" dirty="0" smtClean="0">
                <a:solidFill>
                  <a:schemeClr val="tx1"/>
                </a:solidFill>
                <a:latin typeface="Futura Bk" pitchFamily="34" charset="0"/>
                <a:ea typeface="+mn-ea"/>
                <a:cs typeface="+mn-cs"/>
              </a:rPr>
              <a:t>dit /etc/opt/swa/swa.conf as above.</a:t>
            </a:r>
          </a:p>
          <a:p>
            <a:pPr>
              <a:buNone/>
            </a:pPr>
            <a:endParaRPr lang="en-AU"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I also have a fully automated</a:t>
            </a:r>
            <a:r>
              <a:rPr lang="en-AU" sz="1200" kern="1200" baseline="0" dirty="0" smtClean="0">
                <a:solidFill>
                  <a:schemeClr val="tx1"/>
                </a:solidFill>
                <a:latin typeface="Futura Bk" pitchFamily="34" charset="0"/>
                <a:ea typeface="+mn-ea"/>
                <a:cs typeface="+mn-cs"/>
              </a:rPr>
              <a:t> SWA Shell script to audit and</a:t>
            </a:r>
          </a:p>
          <a:p>
            <a:pPr>
              <a:buNone/>
            </a:pPr>
            <a:r>
              <a:rPr lang="en-AU" sz="1200" kern="1200" baseline="0" dirty="0" smtClean="0">
                <a:solidFill>
                  <a:schemeClr val="tx1"/>
                </a:solidFill>
                <a:latin typeface="Futura Bk" pitchFamily="34" charset="0"/>
                <a:ea typeface="+mn-ea"/>
                <a:cs typeface="+mn-cs"/>
              </a:rPr>
              <a:t>get patches across the whole enterprise:</a:t>
            </a:r>
          </a:p>
          <a:p>
            <a:pPr>
              <a:buNone/>
            </a:pPr>
            <a:endParaRPr lang="en-AU" sz="1200" kern="1200" baseline="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http://www.circlingcycle.com.au/Unix-sources/HP-UX-SWA-global-audit.sh.txt</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None/>
            </a:pPr>
            <a:r>
              <a:rPr lang="en-AU" sz="1200" kern="120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Although nfile is now a private parameter in HP-UX 11i v3, there are ways to check for it: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 Query the parameter directly:</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kctune -v nfile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B) Or, run: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print_manifest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This command will report nfile IF IT IS DIFFERENT FROM THE DEFAULT VALUE!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Note that: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kctune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by itself does not list nfile.</a:t>
            </a:r>
          </a:p>
          <a:p>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On HP-UX 11i v3 nfile MUST be set to 0 (default). If it is not, it can create massive problems in</a:t>
            </a:r>
          </a:p>
          <a:p>
            <a:pPr>
              <a:buNone/>
            </a:pPr>
            <a:r>
              <a:rPr lang="en-US" sz="1200" kern="1200" dirty="0" smtClean="0">
                <a:solidFill>
                  <a:schemeClr val="tx1"/>
                </a:solidFill>
                <a:latin typeface="Futura Bk" pitchFamily="34" charset="0"/>
                <a:ea typeface="+mn-ea"/>
                <a:cs typeface="+mn-cs"/>
              </a:rPr>
              <a:t>applications or databases like Oracle.</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r>
              <a:rPr lang="en-AU" sz="1200" kern="1200" dirty="0" smtClean="0">
                <a:solidFill>
                  <a:schemeClr val="tx1"/>
                </a:solidFill>
                <a:latin typeface="Futura Bk" pitchFamily="34" charset="0"/>
                <a:ea typeface="+mn-ea"/>
                <a:cs typeface="+mn-cs"/>
              </a:rPr>
              <a:t>* For example,</a:t>
            </a:r>
            <a:r>
              <a:rPr lang="en-AU" sz="1200" kern="1200" baseline="0" dirty="0" smtClean="0">
                <a:solidFill>
                  <a:schemeClr val="tx1"/>
                </a:solidFill>
                <a:latin typeface="Futura Bk" pitchFamily="34" charset="0"/>
                <a:ea typeface="+mn-ea"/>
                <a:cs typeface="+mn-cs"/>
              </a:rPr>
              <a:t> one common </a:t>
            </a:r>
            <a:r>
              <a:rPr lang="en-US" sz="1200" kern="1200" baseline="0" dirty="0" smtClean="0">
                <a:solidFill>
                  <a:schemeClr val="tx1"/>
                </a:solidFill>
                <a:latin typeface="Futura Bk" pitchFamily="34" charset="0"/>
                <a:ea typeface="+mn-ea"/>
                <a:cs typeface="+mn-cs"/>
              </a:rPr>
              <a:t>setup</a:t>
            </a:r>
            <a:r>
              <a:rPr lang="en-US" sz="1200" kern="1200" dirty="0" smtClean="0">
                <a:solidFill>
                  <a:schemeClr val="tx1"/>
                </a:solidFill>
                <a:latin typeface="Futura Bk" pitchFamily="34" charset="0"/>
                <a:ea typeface="+mn-ea"/>
                <a:cs typeface="+mn-cs"/>
              </a:rPr>
              <a:t> for Oracle DB:</a:t>
            </a:r>
          </a:p>
          <a:p>
            <a:pPr>
              <a:buFont typeface="Arial" charset="0"/>
              <a:buNone/>
            </a:pPr>
            <a:endParaRPr lang="en-US"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Oracle</a:t>
            </a:r>
            <a:r>
              <a:rPr lang="en-AU" sz="1200" kern="1200" baseline="0" dirty="0" smtClean="0">
                <a:solidFill>
                  <a:schemeClr val="tx1"/>
                </a:solidFill>
                <a:latin typeface="Futura Bk" pitchFamily="34" charset="0"/>
                <a:ea typeface="+mn-ea"/>
                <a:cs typeface="+mn-cs"/>
              </a:rPr>
              <a:t> applications:</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rw,suid,largefiles,delaylog,nodatainlog</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Oracle archives:</a:t>
            </a:r>
          </a:p>
          <a:p>
            <a:pPr>
              <a:buNone/>
            </a:pPr>
            <a:r>
              <a:rPr lang="en-US" sz="1200" kern="1200" dirty="0" smtClean="0">
                <a:solidFill>
                  <a:schemeClr val="tx1"/>
                </a:solidFill>
                <a:latin typeface="Futura Bk" pitchFamily="34" charset="0"/>
                <a:ea typeface="+mn-ea"/>
                <a:cs typeface="+mn-cs"/>
              </a:rPr>
              <a:t> rw,suid,largefiles,delaylog,nodatainlog</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Oracle data:</a:t>
            </a:r>
          </a:p>
          <a:p>
            <a:pPr>
              <a:buNone/>
            </a:pPr>
            <a:r>
              <a:rPr lang="en-US" sz="1200" kern="1200" dirty="0" smtClean="0">
                <a:solidFill>
                  <a:schemeClr val="tx1"/>
                </a:solidFill>
                <a:latin typeface="Futura Bk" pitchFamily="34" charset="0"/>
                <a:ea typeface="+mn-ea"/>
                <a:cs typeface="+mn-cs"/>
              </a:rPr>
              <a:t>rw,nosuid,largefiles,delaylog,nodatainlog,convosync=direct,mincache=direct</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buFont typeface="Arial" charset="0"/>
              <a:buNone/>
            </a:pPr>
            <a:r>
              <a:rPr lang="en-AU" sz="1200" dirty="0" smtClean="0">
                <a:solidFill>
                  <a:schemeClr val="bg1"/>
                </a:solidFill>
                <a:latin typeface="Courier New" pitchFamily="49" charset="0"/>
                <a:cs typeface="Courier New" pitchFamily="49" charset="0"/>
              </a:rPr>
              <a:t>* Contents of /etc/syslog.conf (must use TAB between the entries on tyhe line):</a:t>
            </a:r>
          </a:p>
          <a:p>
            <a:pPr>
              <a:buFont typeface="Arial" charset="0"/>
              <a:buChar char="•"/>
            </a:pPr>
            <a:endParaRPr lang="en-US" sz="1200" dirty="0" smtClean="0">
              <a:solidFill>
                <a:schemeClr val="bg1"/>
              </a:solidFill>
              <a:latin typeface="Courier New" pitchFamily="49" charset="0"/>
              <a:cs typeface="Courier New" pitchFamily="49" charset="0"/>
            </a:endParaRPr>
          </a:p>
          <a:p>
            <a:pPr>
              <a:buNone/>
            </a:pPr>
            <a:r>
              <a:rPr lang="en-US" sz="1200" dirty="0" smtClean="0">
                <a:solidFill>
                  <a:schemeClr val="bg1"/>
                </a:solidFill>
                <a:latin typeface="Courier New" pitchFamily="49" charset="0"/>
                <a:cs typeface="Courier New" pitchFamily="49" charset="0"/>
              </a:rPr>
              <a:t>*.info;mail.none;local5.none;auth.none;user.none;lpr.none;daemon.notice;kern.notice	/var/adm/syslog/syslog.log</a:t>
            </a:r>
          </a:p>
          <a:p>
            <a:pPr>
              <a:buNone/>
            </a:pPr>
            <a:r>
              <a:rPr lang="en-US" sz="1200" dirty="0" smtClean="0">
                <a:solidFill>
                  <a:schemeClr val="bg1"/>
                </a:solidFill>
                <a:latin typeface="Courier New" pitchFamily="49" charset="0"/>
                <a:cs typeface="Courier New" pitchFamily="49" charset="0"/>
              </a:rPr>
              <a:t>mail.debug	/var/adm/syslog/mail.log</a:t>
            </a:r>
          </a:p>
          <a:p>
            <a:pPr>
              <a:buNone/>
            </a:pPr>
            <a:r>
              <a:rPr lang="en-US" sz="1200" dirty="0" smtClean="0">
                <a:solidFill>
                  <a:schemeClr val="bg1"/>
                </a:solidFill>
                <a:latin typeface="Courier New" pitchFamily="49" charset="0"/>
                <a:cs typeface="Courier New" pitchFamily="49" charset="0"/>
              </a:rPr>
              <a:t>local5.info	/var/adm/syslog/ftpd.log</a:t>
            </a:r>
          </a:p>
          <a:p>
            <a:pPr>
              <a:buNone/>
            </a:pPr>
            <a:r>
              <a:rPr lang="en-US" sz="1200" dirty="0" smtClean="0">
                <a:solidFill>
                  <a:schemeClr val="bg1"/>
                </a:solidFill>
                <a:latin typeface="Courier New" pitchFamily="49" charset="0"/>
                <a:cs typeface="Courier New" pitchFamily="49" charset="0"/>
              </a:rPr>
              <a:t>auth.info	/var/adm/syslog/auth.log</a:t>
            </a:r>
          </a:p>
          <a:p>
            <a:pPr>
              <a:buNone/>
            </a:pPr>
            <a:r>
              <a:rPr lang="en-US" sz="1200" dirty="0" smtClean="0">
                <a:solidFill>
                  <a:schemeClr val="bg1"/>
                </a:solidFill>
                <a:latin typeface="Courier New" pitchFamily="49" charset="0"/>
                <a:cs typeface="Courier New" pitchFamily="49" charset="0"/>
              </a:rPr>
              <a:t>daemon.info	/var/adm/syslog/daemon.log</a:t>
            </a:r>
          </a:p>
          <a:p>
            <a:pPr>
              <a:buNone/>
            </a:pPr>
            <a:r>
              <a:rPr lang="en-US" sz="1200" dirty="0" smtClean="0">
                <a:solidFill>
                  <a:schemeClr val="bg1"/>
                </a:solidFill>
                <a:latin typeface="Courier New" pitchFamily="49" charset="0"/>
                <a:cs typeface="Courier New" pitchFamily="49" charset="0"/>
              </a:rPr>
              <a:t>kern.info	/var/adm/syslog/kern.log</a:t>
            </a:r>
          </a:p>
          <a:p>
            <a:pPr>
              <a:buNone/>
            </a:pPr>
            <a:r>
              <a:rPr lang="en-US" sz="1200" dirty="0" smtClean="0">
                <a:solidFill>
                  <a:schemeClr val="bg1"/>
                </a:solidFill>
                <a:latin typeface="Courier New" pitchFamily="49" charset="0"/>
                <a:cs typeface="Courier New" pitchFamily="49" charset="0"/>
              </a:rPr>
              <a:t>lpr.info	/var/adm/syslog/lpr.log</a:t>
            </a:r>
          </a:p>
          <a:p>
            <a:pPr>
              <a:buNone/>
            </a:pPr>
            <a:r>
              <a:rPr lang="en-US" sz="1200" dirty="0" smtClean="0">
                <a:solidFill>
                  <a:schemeClr val="bg1"/>
                </a:solidFill>
                <a:latin typeface="Courier New" pitchFamily="49" charset="0"/>
                <a:cs typeface="Courier New" pitchFamily="49" charset="0"/>
              </a:rPr>
              <a:t>*.alert	/dev/console</a:t>
            </a:r>
          </a:p>
          <a:p>
            <a:pPr>
              <a:buNone/>
            </a:pPr>
            <a:r>
              <a:rPr lang="en-US" sz="1200" dirty="0" smtClean="0">
                <a:solidFill>
                  <a:schemeClr val="bg1"/>
                </a:solidFill>
                <a:latin typeface="Courier New" pitchFamily="49" charset="0"/>
                <a:cs typeface="Courier New" pitchFamily="49" charset="0"/>
              </a:rPr>
              <a:t>*.alert	root</a:t>
            </a:r>
          </a:p>
          <a:p>
            <a:pPr>
              <a:buNone/>
            </a:pPr>
            <a:r>
              <a:rPr lang="en-US" sz="1200" dirty="0" smtClean="0">
                <a:solidFill>
                  <a:schemeClr val="bg1"/>
                </a:solidFill>
                <a:latin typeface="Courier New" pitchFamily="49" charset="0"/>
                <a:cs typeface="Courier New" pitchFamily="49" charset="0"/>
              </a:rPr>
              <a:t>*.emerg	*</a:t>
            </a:r>
          </a:p>
          <a:p>
            <a:pPr>
              <a:buNone/>
            </a:pPr>
            <a:endParaRPr lang="en-AU" sz="1200" dirty="0" smtClean="0">
              <a:solidFill>
                <a:schemeClr val="bg1"/>
              </a:solidFill>
              <a:latin typeface="Courier New" pitchFamily="49" charset="0"/>
              <a:cs typeface="Courier New" pitchFamily="49" charset="0"/>
            </a:endParaRPr>
          </a:p>
          <a:p>
            <a:pPr>
              <a:buNone/>
            </a:pPr>
            <a:r>
              <a:rPr lang="en-US" sz="1200" kern="1200" dirty="0" smtClean="0">
                <a:solidFill>
                  <a:schemeClr val="tx1"/>
                </a:solidFill>
                <a:latin typeface="Futura Bk" pitchFamily="34" charset="0"/>
                <a:ea typeface="+mn-ea"/>
                <a:cs typeface="+mn-cs"/>
              </a:rPr>
              <a:t>NOTE: The syslog.conf file is the only file in Unix that does not work with spaces!</a:t>
            </a:r>
          </a:p>
          <a:p>
            <a:pPr>
              <a:buNone/>
            </a:pPr>
            <a:r>
              <a:rPr lang="en-US" sz="1200" kern="1200" dirty="0" smtClean="0">
                <a:solidFill>
                  <a:schemeClr val="tx1"/>
                </a:solidFill>
                <a:latin typeface="Futura Bk" pitchFamily="34" charset="0"/>
                <a:ea typeface="+mn-ea"/>
                <a:cs typeface="+mn-cs"/>
              </a:rPr>
              <a:t>Any line with a space anywhere on the line becomes a comment, so the file must</a:t>
            </a:r>
          </a:p>
          <a:p>
            <a:pPr>
              <a:buNone/>
            </a:pPr>
            <a:r>
              <a:rPr lang="en-US" sz="1200" kern="1200" dirty="0" smtClean="0">
                <a:solidFill>
                  <a:schemeClr val="tx1"/>
                </a:solidFill>
                <a:latin typeface="Futura Bk" pitchFamily="34" charset="0"/>
                <a:ea typeface="+mn-ea"/>
                <a:cs typeface="+mn-cs"/>
              </a:rPr>
              <a:t>look like this when you use cat -tv:</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cat -tv /etc/syslog.conf</a:t>
            </a:r>
          </a:p>
          <a:p>
            <a:pPr>
              <a:buNone/>
            </a:pPr>
            <a:r>
              <a:rPr lang="en-US" sz="1200" kern="1200" dirty="0" smtClean="0">
                <a:solidFill>
                  <a:schemeClr val="tx1"/>
                </a:solidFill>
                <a:latin typeface="Futura Bk" pitchFamily="34" charset="0"/>
                <a:ea typeface="+mn-ea"/>
                <a:cs typeface="+mn-cs"/>
              </a:rPr>
              <a:t>*.info;mail.none;local5.none;auth.none;user.none;lpr.none;kern.notice;daemon.notice^I/var/adm/syslog/syslog.log</a:t>
            </a:r>
          </a:p>
          <a:p>
            <a:pPr>
              <a:buNone/>
            </a:pPr>
            <a:r>
              <a:rPr lang="en-US" sz="1200" kern="1200" dirty="0" smtClean="0">
                <a:solidFill>
                  <a:schemeClr val="tx1"/>
                </a:solidFill>
                <a:latin typeface="Futura Bk" pitchFamily="34" charset="0"/>
                <a:ea typeface="+mn-ea"/>
                <a:cs typeface="+mn-cs"/>
              </a:rPr>
              <a:t>mail.debug^I/var/adm/syslog/mail.log</a:t>
            </a:r>
          </a:p>
          <a:p>
            <a:pPr>
              <a:buNone/>
            </a:pPr>
            <a:r>
              <a:rPr lang="en-US" sz="1200" kern="1200" dirty="0" smtClean="0">
                <a:solidFill>
                  <a:schemeClr val="tx1"/>
                </a:solidFill>
                <a:latin typeface="Futura Bk" pitchFamily="34" charset="0"/>
                <a:ea typeface="+mn-ea"/>
                <a:cs typeface="+mn-cs"/>
              </a:rPr>
              <a:t>local5.info^I/var/adm/syslog/ftpd.log</a:t>
            </a:r>
          </a:p>
          <a:p>
            <a:pPr>
              <a:buNone/>
            </a:pPr>
            <a:r>
              <a:rPr lang="en-US" sz="1200" kern="1200" dirty="0" smtClean="0">
                <a:solidFill>
                  <a:schemeClr val="tx1"/>
                </a:solidFill>
                <a:latin typeface="Futura Bk" pitchFamily="34" charset="0"/>
                <a:ea typeface="+mn-ea"/>
                <a:cs typeface="+mn-cs"/>
              </a:rPr>
              <a:t>auth.info^I/var/adm/syslog/auth.log</a:t>
            </a:r>
          </a:p>
          <a:p>
            <a:pPr>
              <a:buNone/>
            </a:pPr>
            <a:r>
              <a:rPr lang="en-US" sz="1200" kern="1200" dirty="0" smtClean="0">
                <a:solidFill>
                  <a:schemeClr val="tx1"/>
                </a:solidFill>
                <a:latin typeface="Futura Bk" pitchFamily="34" charset="0"/>
                <a:ea typeface="+mn-ea"/>
                <a:cs typeface="+mn-cs"/>
              </a:rPr>
              <a:t>lpr.info^I/var/adm/syslog/lpr.log</a:t>
            </a:r>
          </a:p>
          <a:p>
            <a:pPr>
              <a:buNone/>
            </a:pPr>
            <a:r>
              <a:rPr lang="en-US" sz="1200" kern="1200" dirty="0" smtClean="0">
                <a:solidFill>
                  <a:schemeClr val="tx1"/>
                </a:solidFill>
                <a:latin typeface="Futura Bk" pitchFamily="34" charset="0"/>
                <a:ea typeface="+mn-ea"/>
                <a:cs typeface="+mn-cs"/>
              </a:rPr>
              <a:t>user.info^I/var/adm/syslog/user.log</a:t>
            </a:r>
          </a:p>
          <a:p>
            <a:pPr>
              <a:buNone/>
            </a:pPr>
            <a:r>
              <a:rPr lang="en-US" sz="1200" kern="1200" dirty="0" smtClean="0">
                <a:solidFill>
                  <a:schemeClr val="tx1"/>
                </a:solidFill>
                <a:latin typeface="Futura Bk" pitchFamily="34" charset="0"/>
                <a:ea typeface="+mn-ea"/>
                <a:cs typeface="+mn-cs"/>
              </a:rPr>
              <a:t>kern.info^I/var/adm/syslog/kern.log</a:t>
            </a:r>
          </a:p>
          <a:p>
            <a:pPr>
              <a:buNone/>
            </a:pPr>
            <a:r>
              <a:rPr lang="en-US" sz="1200" kern="1200" dirty="0" smtClean="0">
                <a:solidFill>
                  <a:schemeClr val="tx1"/>
                </a:solidFill>
                <a:latin typeface="Futura Bk" pitchFamily="34" charset="0"/>
                <a:ea typeface="+mn-ea"/>
                <a:cs typeface="+mn-cs"/>
              </a:rPr>
              <a:t>daemon.info^I/var/adm/syslog/daemon.log</a:t>
            </a:r>
          </a:p>
          <a:p>
            <a:pPr>
              <a:buNone/>
            </a:pPr>
            <a:r>
              <a:rPr lang="en-US" sz="1200" kern="1200" dirty="0" smtClean="0">
                <a:solidFill>
                  <a:schemeClr val="tx1"/>
                </a:solidFill>
                <a:latin typeface="Futura Bk" pitchFamily="34" charset="0"/>
                <a:ea typeface="+mn-ea"/>
                <a:cs typeface="+mn-cs"/>
              </a:rPr>
              <a:t>*.alert^I^I/dev/console</a:t>
            </a:r>
          </a:p>
          <a:p>
            <a:pPr>
              <a:buNone/>
            </a:pPr>
            <a:r>
              <a:rPr lang="en-US" sz="1200" kern="1200" dirty="0" smtClean="0">
                <a:solidFill>
                  <a:schemeClr val="tx1"/>
                </a:solidFill>
                <a:latin typeface="Futura Bk" pitchFamily="34" charset="0"/>
                <a:ea typeface="+mn-ea"/>
                <a:cs typeface="+mn-cs"/>
              </a:rPr>
              <a:t>*.alert^I^Iroot</a:t>
            </a:r>
          </a:p>
          <a:p>
            <a:pPr>
              <a:buNone/>
            </a:pPr>
            <a:r>
              <a:rPr lang="en-US" sz="1200" kern="1200" dirty="0" smtClean="0">
                <a:solidFill>
                  <a:schemeClr val="tx1"/>
                </a:solidFill>
                <a:latin typeface="Futura Bk" pitchFamily="34" charset="0"/>
                <a:ea typeface="+mn-ea"/>
                <a:cs typeface="+mn-cs"/>
              </a:rPr>
              <a:t>*.emerg^I^I*</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^I is the tab character. If any line has a space, the entire line is silently ignored.</a:t>
            </a:r>
          </a:p>
          <a:p>
            <a:pPr>
              <a:buNone/>
            </a:pPr>
            <a:r>
              <a:rPr lang="en-US" sz="1200" kern="1200" dirty="0" smtClean="0">
                <a:solidFill>
                  <a:schemeClr val="tx1"/>
                </a:solidFill>
                <a:latin typeface="Futura Bk" pitchFamily="34" charset="0"/>
                <a:ea typeface="+mn-ea"/>
                <a:cs typeface="+mn-cs"/>
              </a:rPr>
              <a:t>When you edit this file, use the vi command :set list to see the tabs as ^I.</a:t>
            </a:r>
          </a:p>
          <a:p>
            <a:pPr>
              <a:buNone/>
            </a:pPr>
            <a:endParaRPr lang="en-US" sz="1200" dirty="0" smtClean="0">
              <a:solidFill>
                <a:schemeClr val="bg1"/>
              </a:solidFill>
              <a:latin typeface="Courier New" pitchFamily="49" charset="0"/>
              <a:cs typeface="Courier New" pitchFamily="49" charset="0"/>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54</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55</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57</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None/>
            </a:pPr>
            <a:r>
              <a:rPr lang="en-AU" sz="1200" kern="1200" dirty="0" smtClean="0">
                <a:solidFill>
                  <a:schemeClr val="tx1"/>
                </a:solidFill>
                <a:latin typeface="Futura Bk" pitchFamily="34" charset="0"/>
                <a:ea typeface="+mn-ea"/>
                <a:cs typeface="+mn-cs"/>
              </a:rPr>
              <a:t>* </a:t>
            </a:r>
            <a:r>
              <a:rPr lang="en-US" sz="1200" dirty="0" smtClean="0">
                <a:solidFill>
                  <a:schemeClr val="bg1"/>
                </a:solidFill>
              </a:rPr>
              <a:t>ABORT_LOGIN_ON_MISSING_HOMEDIR=1</a:t>
            </a:r>
          </a:p>
          <a:p>
            <a:pPr>
              <a:buNone/>
            </a:pPr>
            <a:r>
              <a:rPr lang="en-US" sz="1200" dirty="0" smtClean="0">
                <a:solidFill>
                  <a:schemeClr val="bg1"/>
                </a:solidFill>
              </a:rPr>
              <a:t>ALLOW_NULL_PASSWORD=0</a:t>
            </a:r>
          </a:p>
          <a:p>
            <a:pPr>
              <a:buNone/>
            </a:pPr>
            <a:r>
              <a:rPr lang="en-US" sz="1200" dirty="0" smtClean="0">
                <a:solidFill>
                  <a:schemeClr val="bg1"/>
                </a:solidFill>
              </a:rPr>
              <a:t>AUDIT_FLAG=1</a:t>
            </a:r>
          </a:p>
          <a:p>
            <a:pPr>
              <a:buNone/>
            </a:pPr>
            <a:r>
              <a:rPr lang="en-US" sz="1200" dirty="0" smtClean="0">
                <a:solidFill>
                  <a:schemeClr val="bg1"/>
                </a:solidFill>
              </a:rPr>
              <a:t>AUTH_MAXTRIES=5</a:t>
            </a:r>
          </a:p>
          <a:p>
            <a:pPr>
              <a:buNone/>
            </a:pPr>
            <a:r>
              <a:rPr lang="en-US" sz="1200" dirty="0" smtClean="0">
                <a:solidFill>
                  <a:schemeClr val="bg1"/>
                </a:solidFill>
              </a:rPr>
              <a:t>DISPLAY_LAST_LOGIN=1</a:t>
            </a:r>
          </a:p>
          <a:p>
            <a:pPr>
              <a:buNone/>
            </a:pPr>
            <a:r>
              <a:rPr lang="en-US" sz="1200" dirty="0" smtClean="0">
                <a:solidFill>
                  <a:schemeClr val="bg1"/>
                </a:solidFill>
              </a:rPr>
              <a:t>INACTIVITY_MAXDAYS=120</a:t>
            </a:r>
          </a:p>
          <a:p>
            <a:pPr>
              <a:buNone/>
            </a:pPr>
            <a:r>
              <a:rPr lang="en-US" sz="1200" dirty="0" smtClean="0">
                <a:solidFill>
                  <a:schemeClr val="bg1"/>
                </a:solidFill>
              </a:rPr>
              <a:t>MIN_PASSWORD_LENGTH=10 *</a:t>
            </a:r>
          </a:p>
          <a:p>
            <a:pPr>
              <a:buNone/>
            </a:pPr>
            <a:r>
              <a:rPr lang="en-US" sz="1200" dirty="0" smtClean="0">
                <a:solidFill>
                  <a:schemeClr val="bg1"/>
                </a:solidFill>
              </a:rPr>
              <a:t>NUMBER_OF_LOGINS_ALLOWED=5</a:t>
            </a:r>
          </a:p>
          <a:p>
            <a:pPr>
              <a:buNone/>
            </a:pPr>
            <a:r>
              <a:rPr lang="en-US" sz="1200" dirty="0" smtClean="0">
                <a:solidFill>
                  <a:schemeClr val="bg1"/>
                </a:solidFill>
              </a:rPr>
              <a:t>PASSWORD_HISTORY_DEPTH=8</a:t>
            </a:r>
          </a:p>
          <a:p>
            <a:pPr>
              <a:buNone/>
            </a:pPr>
            <a:r>
              <a:rPr lang="en-US" sz="1200" dirty="0" smtClean="0">
                <a:solidFill>
                  <a:schemeClr val="bg1"/>
                </a:solidFill>
              </a:rPr>
              <a:t>PASSWORD_MIN_UPPER_CASE_CHARS=1</a:t>
            </a:r>
          </a:p>
          <a:p>
            <a:pPr>
              <a:buNone/>
            </a:pPr>
            <a:r>
              <a:rPr lang="en-US" sz="1200" dirty="0" smtClean="0">
                <a:solidFill>
                  <a:schemeClr val="bg1"/>
                </a:solidFill>
              </a:rPr>
              <a:t>PASSWORD_MIN_LOWER_CASE_CHARS=1</a:t>
            </a:r>
          </a:p>
          <a:p>
            <a:pPr>
              <a:buNone/>
            </a:pPr>
            <a:r>
              <a:rPr lang="en-US" sz="1200" dirty="0" smtClean="0">
                <a:solidFill>
                  <a:schemeClr val="bg1"/>
                </a:solidFill>
              </a:rPr>
              <a:t>PASSWORD_MIN_DIGIT_CHARS=1</a:t>
            </a:r>
          </a:p>
          <a:p>
            <a:pPr>
              <a:buNone/>
            </a:pPr>
            <a:r>
              <a:rPr lang="en-US" sz="1200" dirty="0" smtClean="0">
                <a:solidFill>
                  <a:schemeClr val="bg1"/>
                </a:solidFill>
              </a:rPr>
              <a:t>PASSWORD_MIN_SPECIAL_CHARS=1</a:t>
            </a:r>
          </a:p>
          <a:p>
            <a:pPr>
              <a:buNone/>
            </a:pPr>
            <a:r>
              <a:rPr lang="en-US" sz="1200" dirty="0" smtClean="0">
                <a:solidFill>
                  <a:schemeClr val="bg1"/>
                </a:solidFill>
              </a:rPr>
              <a:t>PASSWORD_MAXDAYS=175</a:t>
            </a:r>
          </a:p>
          <a:p>
            <a:pPr>
              <a:buNone/>
            </a:pPr>
            <a:r>
              <a:rPr lang="en-US" sz="1200" dirty="0" smtClean="0">
                <a:solidFill>
                  <a:schemeClr val="bg1"/>
                </a:solidFill>
              </a:rPr>
              <a:t>PASSWORD_MINDAYS=0</a:t>
            </a:r>
          </a:p>
          <a:p>
            <a:pPr>
              <a:buNone/>
            </a:pPr>
            <a:r>
              <a:rPr lang="en-US" sz="1200" dirty="0" smtClean="0">
                <a:solidFill>
                  <a:schemeClr val="bg1"/>
                </a:solidFill>
              </a:rPr>
              <a:t>PASSWORD_WARNDAYS=14</a:t>
            </a:r>
          </a:p>
          <a:p>
            <a:pPr>
              <a:buNone/>
            </a:pPr>
            <a:r>
              <a:rPr lang="en-US" sz="1200" dirty="0" smtClean="0">
                <a:solidFill>
                  <a:schemeClr val="bg1"/>
                </a:solidFill>
              </a:rPr>
              <a:t>SU_ROOT_GROUP=wheel</a:t>
            </a:r>
          </a:p>
          <a:p>
            <a:pPr>
              <a:buNone/>
            </a:pPr>
            <a:r>
              <a:rPr lang="en-US" sz="1200" dirty="0" smtClean="0">
                <a:solidFill>
                  <a:schemeClr val="bg1"/>
                </a:solidFill>
              </a:rPr>
              <a:t>UMASK=0027</a:t>
            </a:r>
          </a:p>
          <a:p>
            <a:pPr>
              <a:buNone/>
            </a:pPr>
            <a:r>
              <a:rPr lang="en-US" sz="1200" dirty="0" smtClean="0">
                <a:solidFill>
                  <a:schemeClr val="bg1"/>
                </a:solidFill>
              </a:rPr>
              <a:t>CRYPT_DEFAULT=6</a:t>
            </a:r>
          </a:p>
          <a:p>
            <a:pPr>
              <a:buNone/>
            </a:pPr>
            <a:r>
              <a:rPr lang="en-US" sz="1200" dirty="0" smtClean="0">
                <a:solidFill>
                  <a:schemeClr val="bg1"/>
                </a:solidFill>
              </a:rPr>
              <a:t>CRYPT_ALGORITHMS_DEPRECATE=__unix__</a:t>
            </a:r>
          </a:p>
          <a:p>
            <a:pPr>
              <a:buNone/>
            </a:pPr>
            <a:r>
              <a:rPr lang="en-US" sz="1200" dirty="0" smtClean="0">
                <a:solidFill>
                  <a:schemeClr val="bg1"/>
                </a:solidFill>
              </a:rPr>
              <a:t>LONG_PASSWORD=1</a:t>
            </a: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58</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0" hangingPunct="0">
              <a:buFont typeface="Arial" charset="0"/>
              <a:buNone/>
            </a:pPr>
            <a:endParaRPr lang="en-US" sz="1200" dirty="0" smtClean="0">
              <a:latin typeface="Courier New" pitchFamily="49" charset="0"/>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59</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60</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61</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buFont typeface="Arial" charset="0"/>
              <a:buNone/>
            </a:pPr>
            <a:r>
              <a:rPr lang="en-US" sz="1200" kern="1200" dirty="0" smtClean="0">
                <a:solidFill>
                  <a:schemeClr val="tx1"/>
                </a:solidFill>
                <a:latin typeface="Futura Bk" pitchFamily="34" charset="0"/>
                <a:ea typeface="+mn-ea"/>
                <a:cs typeface="+mn-cs"/>
              </a:rPr>
              <a:t>* The purpose of the pwgrd daemon is to cache a very large password file.</a:t>
            </a:r>
          </a:p>
          <a:p>
            <a:pPr>
              <a:buFont typeface="Arial" charset="0"/>
              <a:buNone/>
            </a:pPr>
            <a:r>
              <a:rPr lang="en-US" sz="1200" kern="1200" dirty="0" smtClean="0">
                <a:solidFill>
                  <a:schemeClr val="tx1"/>
                </a:solidFill>
                <a:latin typeface="Futura Bk" pitchFamily="34" charset="0"/>
                <a:ea typeface="+mn-ea"/>
                <a:cs typeface="+mn-cs"/>
              </a:rPr>
              <a:t>If it is not running, the system calls look at the passwd file directly. Stop</a:t>
            </a:r>
          </a:p>
          <a:p>
            <a:pPr>
              <a:buFont typeface="Arial" charset="0"/>
              <a:buNone/>
            </a:pPr>
            <a:r>
              <a:rPr lang="en-US" sz="1200" kern="1200" dirty="0" smtClean="0">
                <a:solidFill>
                  <a:schemeClr val="tx1"/>
                </a:solidFill>
                <a:latin typeface="Futura Bk" pitchFamily="34" charset="0"/>
                <a:ea typeface="+mn-ea"/>
                <a:cs typeface="+mn-cs"/>
              </a:rPr>
              <a:t>pwgr by running the start/stop script: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/sbin/init.d/pwgr stop</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You can then disable pwgrd in /etc/rc.config.d by editing the file pwgr and</a:t>
            </a:r>
          </a:p>
          <a:p>
            <a:pPr>
              <a:buNone/>
            </a:pPr>
            <a:r>
              <a:rPr lang="en-US" sz="1200" kern="1200" dirty="0" smtClean="0">
                <a:solidFill>
                  <a:schemeClr val="tx1"/>
                </a:solidFill>
                <a:latin typeface="Futura Bk" pitchFamily="34" charset="0"/>
                <a:ea typeface="+mn-ea"/>
                <a:cs typeface="+mn-cs"/>
              </a:rPr>
              <a:t>turning off the daemon statup:</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change PWGR=1 to PWGR=0</a:t>
            </a:r>
          </a:p>
          <a:p>
            <a:pPr>
              <a:buNone/>
            </a:pPr>
            <a:endParaRPr lang="en-AU" sz="1200" kern="1200" dirty="0" smtClean="0">
              <a:solidFill>
                <a:schemeClr val="tx1"/>
              </a:solidFill>
              <a:latin typeface="Futura Bk" pitchFamily="34" charset="0"/>
              <a:ea typeface="+mn-ea"/>
              <a:cs typeface="+mn-cs"/>
            </a:endParaRPr>
          </a:p>
          <a:p>
            <a:pPr>
              <a:buNone/>
            </a:pPr>
            <a:r>
              <a:rPr lang="en-AU" sz="1200" kern="1200" dirty="0" smtClean="0">
                <a:solidFill>
                  <a:schemeClr val="tx1"/>
                </a:solidFill>
                <a:latin typeface="Futura Bk" pitchFamily="34" charset="0"/>
                <a:ea typeface="+mn-ea"/>
                <a:cs typeface="+mn-cs"/>
              </a:rPr>
              <a:t>Note also that pwgrd patches are important. </a:t>
            </a:r>
            <a:r>
              <a:rPr lang="en-US" sz="1200" kern="1200" dirty="0" smtClean="0">
                <a:solidFill>
                  <a:schemeClr val="tx1"/>
                </a:solidFill>
                <a:latin typeface="Futura Bk" pitchFamily="34" charset="0"/>
                <a:ea typeface="+mn-ea"/>
                <a:cs typeface="+mn-cs"/>
              </a:rPr>
              <a:t>pwgrd can consume</a:t>
            </a:r>
          </a:p>
          <a:p>
            <a:pPr>
              <a:buNone/>
            </a:pPr>
            <a:r>
              <a:rPr lang="en-US" sz="1200" kern="1200" dirty="0" smtClean="0">
                <a:solidFill>
                  <a:schemeClr val="tx1"/>
                </a:solidFill>
                <a:latin typeface="Futura Bk" pitchFamily="34" charset="0"/>
                <a:ea typeface="+mn-ea"/>
                <a:cs typeface="+mn-cs"/>
              </a:rPr>
              <a:t>excessive CPU (for example, </a:t>
            </a:r>
            <a:r>
              <a:rPr lang="en-US" sz="1200" kern="1200" baseline="0" dirty="0" smtClean="0">
                <a:solidFill>
                  <a:schemeClr val="tx1"/>
                </a:solidFill>
                <a:latin typeface="Futura Bk" pitchFamily="34" charset="0"/>
                <a:ea typeface="+mn-ea"/>
                <a:cs typeface="+mn-cs"/>
              </a:rPr>
              <a:t> HP-UX 11i v2 </a:t>
            </a:r>
            <a:r>
              <a:rPr lang="en-US" sz="1200" kern="1200" dirty="0" smtClean="0">
                <a:solidFill>
                  <a:schemeClr val="tx1"/>
                </a:solidFill>
                <a:latin typeface="Futura Bk" pitchFamily="34" charset="0"/>
                <a:ea typeface="+mn-ea"/>
                <a:cs typeface="+mn-cs"/>
              </a:rPr>
              <a:t>pwgrd(1M) patch - PHCO_40912).</a:t>
            </a:r>
          </a:p>
          <a:p>
            <a:pPr>
              <a:buNone/>
            </a:pPr>
            <a:endParaRPr lang="en-AU"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When running pwgr_stat(1M) on default config 11.31, no cache or hash hits </a:t>
            </a:r>
          </a:p>
          <a:p>
            <a:pPr>
              <a:buNone/>
            </a:pPr>
            <a:r>
              <a:rPr lang="en-US" sz="1200" kern="1200" dirty="0" smtClean="0">
                <a:solidFill>
                  <a:schemeClr val="tx1"/>
                </a:solidFill>
                <a:latin typeface="Futura Bk" pitchFamily="34" charset="0"/>
                <a:ea typeface="+mn-ea"/>
                <a:cs typeface="+mn-cs"/>
              </a:rPr>
              <a:t>for Uid/Name or Gid/Name are reported (rates stay at 0.00%):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Password/Group Caching and Hashing Statistics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Protocol Version = 1                 Daemon pid = 19661</a:t>
            </a:r>
          </a:p>
          <a:p>
            <a:pPr>
              <a:buNone/>
            </a:pPr>
            <a:r>
              <a:rPr lang="en-US" sz="1200" kern="1200" dirty="0" smtClean="0">
                <a:solidFill>
                  <a:schemeClr val="tx1"/>
                </a:solidFill>
                <a:latin typeface="Futura Bk" pitchFamily="34" charset="0"/>
                <a:ea typeface="+mn-ea"/>
                <a:cs typeface="+mn-cs"/>
              </a:rPr>
              <a:t> Daemon Status =  Up                  Activity Indicator = 396</a:t>
            </a:r>
          </a:p>
          <a:p>
            <a:pPr>
              <a:buNone/>
            </a:pPr>
            <a:r>
              <a:rPr lang="en-US" sz="1200" kern="1200" dirty="0" smtClean="0">
                <a:solidFill>
                  <a:schemeClr val="tx1"/>
                </a:solidFill>
                <a:latin typeface="Futura Bk" pitchFamily="34" charset="0"/>
                <a:ea typeface="+mn-ea"/>
                <a:cs typeface="+mn-cs"/>
              </a:rPr>
              <a:t> Able to communicate with server - status Success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Operation         Status    Requests   Cache hit rate   Hash hit rate</a:t>
            </a:r>
          </a:p>
          <a:p>
            <a:pPr>
              <a:buNone/>
            </a:pPr>
            <a:r>
              <a:rPr lang="en-US" sz="1200" kern="1200" dirty="0" smtClean="0">
                <a:solidFill>
                  <a:schemeClr val="tx1"/>
                </a:solidFill>
                <a:latin typeface="Futura Bk" pitchFamily="34" charset="0"/>
                <a:ea typeface="+mn-ea"/>
                <a:cs typeface="+mn-cs"/>
              </a:rPr>
              <a:t>             Null            Up            14             -                    -</a:t>
            </a:r>
          </a:p>
          <a:p>
            <a:pPr>
              <a:buNone/>
            </a:pPr>
            <a:r>
              <a:rPr lang="en-US" sz="1200" kern="1200" dirty="0" smtClean="0">
                <a:solidFill>
                  <a:schemeClr val="tx1"/>
                </a:solidFill>
                <a:latin typeface="Futura Bk" pitchFamily="34" charset="0"/>
                <a:ea typeface="+mn-ea"/>
                <a:cs typeface="+mn-cs"/>
              </a:rPr>
              <a:t>    Passwd By Uid      Up           109         0.00%            0.00%</a:t>
            </a:r>
          </a:p>
          <a:p>
            <a:pPr>
              <a:buNone/>
            </a:pPr>
            <a:r>
              <a:rPr lang="en-US" sz="1200" kern="1200" dirty="0" smtClean="0">
                <a:solidFill>
                  <a:schemeClr val="tx1"/>
                </a:solidFill>
                <a:latin typeface="Futura Bk" pitchFamily="34" charset="0"/>
                <a:ea typeface="+mn-ea"/>
                <a:cs typeface="+mn-cs"/>
              </a:rPr>
              <a:t>   Passwd By Name    Up            31         0.00%            0.00%</a:t>
            </a:r>
          </a:p>
          <a:p>
            <a:pPr>
              <a:buNone/>
            </a:pPr>
            <a:r>
              <a:rPr lang="en-US" sz="1200" kern="1200" dirty="0" smtClean="0">
                <a:solidFill>
                  <a:schemeClr val="tx1"/>
                </a:solidFill>
                <a:latin typeface="Futura Bk" pitchFamily="34" charset="0"/>
                <a:ea typeface="+mn-ea"/>
                <a:cs typeface="+mn-cs"/>
              </a:rPr>
              <a:t>     Group By Gid       Up            29         0.00%             0.00%</a:t>
            </a:r>
          </a:p>
          <a:p>
            <a:pPr>
              <a:buNone/>
            </a:pPr>
            <a:r>
              <a:rPr lang="en-US" sz="1200" kern="1200" dirty="0" smtClean="0">
                <a:solidFill>
                  <a:schemeClr val="tx1"/>
                </a:solidFill>
                <a:latin typeface="Futura Bk" pitchFamily="34" charset="0"/>
                <a:ea typeface="+mn-ea"/>
                <a:cs typeface="+mn-cs"/>
              </a:rPr>
              <a:t>    Group By Name    Up             1         0.00%              0.00%</a:t>
            </a:r>
          </a:p>
          <a:p>
            <a:pPr>
              <a:buNone/>
            </a:pPr>
            <a:r>
              <a:rPr lang="en-US" sz="1200" kern="1200" dirty="0" smtClean="0">
                <a:solidFill>
                  <a:schemeClr val="tx1"/>
                </a:solidFill>
                <a:latin typeface="Futura Bk" pitchFamily="34" charset="0"/>
                <a:ea typeface="+mn-ea"/>
                <a:cs typeface="+mn-cs"/>
              </a:rPr>
              <a:t> Groups by Member   Down        0             -                  0.00%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Hash hit rate can be increased by changing the /etc/nsswitch.conf</a:t>
            </a:r>
          </a:p>
          <a:p>
            <a:pPr>
              <a:buNone/>
            </a:pPr>
            <a:r>
              <a:rPr lang="en-US" sz="1200" kern="1200" dirty="0" smtClean="0">
                <a:solidFill>
                  <a:schemeClr val="tx1"/>
                </a:solidFill>
                <a:latin typeface="Futura Bk" pitchFamily="34" charset="0"/>
                <a:ea typeface="+mn-ea"/>
                <a:cs typeface="+mn-cs"/>
              </a:rPr>
              <a:t>entries from "compat" to "files". The Cache hit rate stays at 0.00%.</a:t>
            </a:r>
          </a:p>
          <a:p>
            <a:pPr marL="119063" marR="0" indent="-119063"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Futura Bk" pitchFamily="34" charset="0"/>
                <a:ea typeface="+mn-ea"/>
                <a:cs typeface="+mn-cs"/>
              </a:rPr>
              <a:t>This defect is fixed as part of patch PHCO_41010.</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62</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sz="1200" kern="1200" dirty="0" smtClean="0">
                <a:solidFill>
                  <a:schemeClr val="tx1"/>
                </a:solidFill>
                <a:latin typeface="Futura Bk" pitchFamily="34" charset="0"/>
                <a:ea typeface="+mn-ea"/>
                <a:cs typeface="+mn-cs"/>
              </a:rPr>
              <a:t>* Do not provide details of the operating system, welcome messages, or similar.</a:t>
            </a: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63</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sz="1200" kern="1200" dirty="0" smtClean="0">
                <a:solidFill>
                  <a:schemeClr val="tx1"/>
                </a:solidFill>
                <a:latin typeface="Futura Bk" pitchFamily="34" charset="0"/>
                <a:ea typeface="+mn-ea"/>
                <a:cs typeface="+mn-cs"/>
              </a:rPr>
              <a:t>* If at all possible for</a:t>
            </a:r>
            <a:r>
              <a:rPr lang="en-AU" sz="1200" kern="1200" baseline="0" dirty="0" smtClean="0">
                <a:solidFill>
                  <a:schemeClr val="tx1"/>
                </a:solidFill>
                <a:latin typeface="Futura Bk" pitchFamily="34" charset="0"/>
                <a:ea typeface="+mn-ea"/>
                <a:cs typeface="+mn-cs"/>
              </a:rPr>
              <a:t> a given project, SSH authorized keys shall be used exclusively.</a:t>
            </a: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64</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sz="1200" kern="120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It does not support KEYSTROKE</a:t>
            </a:r>
            <a:r>
              <a:rPr lang="en-US" sz="1200" kern="1200" baseline="0" dirty="0" smtClean="0">
                <a:solidFill>
                  <a:schemeClr val="tx1"/>
                </a:solidFill>
                <a:latin typeface="Futura Bk" pitchFamily="34" charset="0"/>
                <a:ea typeface="+mn-ea"/>
                <a:cs typeface="+mn-cs"/>
              </a:rPr>
              <a:t> LOGGING </a:t>
            </a:r>
            <a:r>
              <a:rPr lang="en-US" sz="1200" kern="1200" dirty="0" smtClean="0">
                <a:solidFill>
                  <a:schemeClr val="tx1"/>
                </a:solidFill>
                <a:latin typeface="Futura Bk" pitchFamily="34" charset="0"/>
                <a:ea typeface="+mn-ea"/>
                <a:cs typeface="+mn-cs"/>
              </a:rPr>
              <a:t>with “native” setup of SSH but</a:t>
            </a:r>
          </a:p>
          <a:p>
            <a:pPr>
              <a:buNone/>
            </a:pPr>
            <a:r>
              <a:rPr lang="en-US" sz="1200" kern="1200" dirty="0" smtClean="0">
                <a:solidFill>
                  <a:schemeClr val="tx1"/>
                </a:solidFill>
                <a:latin typeface="Futura Bk" pitchFamily="34" charset="0"/>
                <a:ea typeface="+mn-ea"/>
                <a:cs typeface="+mn-cs"/>
              </a:rPr>
              <a:t>there is a workaround:</a:t>
            </a:r>
          </a:p>
          <a:p>
            <a:pPr>
              <a:buNone/>
            </a:pPr>
            <a:r>
              <a:rPr lang="en-US" sz="1200" kern="1200" dirty="0" smtClean="0">
                <a:solidFill>
                  <a:schemeClr val="tx1"/>
                </a:solidFill>
                <a:latin typeface="Futura Bk" pitchFamily="34" charset="0"/>
                <a:ea typeface="+mn-ea"/>
                <a:cs typeface="+mn-cs"/>
              </a:rPr>
              <a:t> </a:t>
            </a:r>
          </a:p>
          <a:p>
            <a:pPr>
              <a:buNone/>
            </a:pPr>
            <a:r>
              <a:rPr lang="en-US" sz="1200" b="0" kern="1200" dirty="0" smtClean="0">
                <a:solidFill>
                  <a:schemeClr val="tx1"/>
                </a:solidFill>
                <a:latin typeface="Futura Bk" pitchFamily="34" charset="0"/>
                <a:ea typeface="+mn-ea"/>
                <a:cs typeface="+mn-cs"/>
              </a:rPr>
              <a:t>RBAC keystroke logging works fine for SSH if the host</a:t>
            </a:r>
          </a:p>
          <a:p>
            <a:pPr>
              <a:buNone/>
            </a:pPr>
            <a:r>
              <a:rPr lang="en-US" sz="1200" b="0" kern="1200" dirty="0" smtClean="0">
                <a:solidFill>
                  <a:schemeClr val="tx1"/>
                </a:solidFill>
                <a:latin typeface="Futura Bk" pitchFamily="34" charset="0"/>
                <a:ea typeface="+mn-ea"/>
                <a:cs typeface="+mn-cs"/>
              </a:rPr>
              <a:t>is configured with "UseLogin yes" in /etc/opt/ssh/sshd_config</a:t>
            </a:r>
          </a:p>
          <a:p>
            <a:pPr>
              <a:buNone/>
            </a:pPr>
            <a:r>
              <a:rPr lang="en-US" sz="1200" b="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HP labs are working on a full solution.</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65</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66</a:t>
            </a:fld>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67</a:t>
            </a:fld>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68</a:t>
            </a:fld>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69</a:t>
            </a:fld>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70</a:t>
            </a:fld>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71</a:t>
            </a:fld>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72</a:t>
            </a:fld>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Grp="1" noChangeArrowheads="1"/>
          </p:cNvSpPr>
          <p:nvPr>
            <p:ph type="sldNum" sz="quarter" idx="5"/>
          </p:nvPr>
        </p:nvSpPr>
        <p:spPr>
          <a:ln/>
        </p:spPr>
        <p:txBody>
          <a:bodyPr/>
          <a:lstStyle/>
          <a:p>
            <a:fld id="{091CB75E-FB5F-44D2-9FDE-7C6FEEE99C53}" type="slidenum">
              <a:rPr lang="en-US"/>
              <a:pPr/>
              <a:t>73</a:t>
            </a:fld>
            <a:endParaRPr lang="en-US" dirty="0"/>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pPr>
              <a:buFontTx/>
              <a:buNone/>
            </a:pPr>
            <a:r>
              <a:rPr lang="en-AU" dirty="0"/>
              <a:t>Manual process for automated audsys log file rotation is necessary</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Grp="1" noChangeArrowheads="1"/>
          </p:cNvSpPr>
          <p:nvPr>
            <p:ph type="sldNum" sz="quarter" idx="5"/>
          </p:nvPr>
        </p:nvSpPr>
        <p:spPr>
          <a:ln/>
        </p:spPr>
        <p:txBody>
          <a:bodyPr/>
          <a:lstStyle/>
          <a:p>
            <a:fld id="{A4957DF9-2B21-4ACB-BFB0-ED51C8751078}" type="slidenum">
              <a:rPr lang="en-US"/>
              <a:pPr/>
              <a:t>74</a:t>
            </a:fld>
            <a:endParaRPr lang="en-US" dirty="0"/>
          </a:p>
        </p:txBody>
      </p:sp>
      <p:sp>
        <p:nvSpPr>
          <p:cNvPr id="1005570" name="Rectangle 2"/>
          <p:cNvSpPr>
            <a:spLocks noGrp="1" noRot="1" noChangeAspect="1" noChangeArrowheads="1" noTextEdit="1"/>
          </p:cNvSpPr>
          <p:nvPr>
            <p:ph type="sldImg"/>
          </p:nvPr>
        </p:nvSpPr>
        <p:spPr>
          <a:ln/>
        </p:spPr>
      </p:sp>
      <p:sp>
        <p:nvSpPr>
          <p:cNvPr id="1005571" name="Rectangle 3"/>
          <p:cNvSpPr>
            <a:spLocks noGrp="1" noChangeArrowheads="1"/>
          </p:cNvSpPr>
          <p:nvPr>
            <p:ph type="body" idx="1"/>
          </p:nvPr>
        </p:nvSpPr>
        <p:spPr/>
        <p:txBody>
          <a:bodyPr/>
          <a:lstStyle/>
          <a:p>
            <a:pPr>
              <a:buFontTx/>
              <a:buNone/>
            </a:pPr>
            <a:r>
              <a:rPr lang="en-AU" dirty="0"/>
              <a:t>IDS_ALERTFILE                /var/opt/ids/alert.log</a:t>
            </a:r>
          </a:p>
          <a:p>
            <a:pPr>
              <a:buFontTx/>
              <a:buNone/>
            </a:pPr>
            <a:r>
              <a:rPr lang="en-AU" dirty="0"/>
              <a:t>IDS_ERRORFILE               /var/opt/ids/error.log</a:t>
            </a:r>
          </a:p>
          <a:p>
            <a:pPr>
              <a:buFontTx/>
              <a:buNone/>
            </a:pPr>
            <a:r>
              <a:rPr lang="en-AU" dirty="0"/>
              <a:t>IDS_LISTEN_IFACE           "“</a:t>
            </a:r>
          </a:p>
          <a:p>
            <a:pPr>
              <a:buFontTx/>
              <a:buNone/>
            </a:pPr>
            <a:r>
              <a:rPr lang="en-AU" dirty="0"/>
              <a:t>IDS_RT_RESPONSE_DIR   /opt/ids/rt_response</a:t>
            </a:r>
          </a:p>
          <a:p>
            <a:pPr>
              <a:buFontTx/>
              <a:buNone/>
            </a:pPr>
            <a:r>
              <a:rPr lang="en-AU" dirty="0"/>
              <a:t>IDS_RESPONSE_DIR         /opt/ids/response</a:t>
            </a:r>
          </a:p>
          <a:p>
            <a:pPr>
              <a:buFontTx/>
              <a:buNone/>
            </a:pPr>
            <a:endParaRPr lang="en-AU" dirty="0"/>
          </a:p>
          <a:p>
            <a:r>
              <a:rPr lang="en-AU" dirty="0"/>
              <a:t>They are defined as follows:</a:t>
            </a:r>
          </a:p>
          <a:p>
            <a:r>
              <a:rPr lang="en-AU" dirty="0"/>
              <a:t>IDS_ALERTFILE</a:t>
            </a:r>
          </a:p>
          <a:p>
            <a:pPr lvl="1"/>
            <a:r>
              <a:rPr lang="en-AU" dirty="0"/>
              <a:t>The full path name to the alert log file for this HP-UX HIDS agent process. Any alerts resulting from intrusive activity detected by the agent software will be logged to this file.</a:t>
            </a:r>
          </a:p>
          <a:p>
            <a:r>
              <a:rPr lang="en-AU" dirty="0"/>
              <a:t>IDS_ERRORFILE</a:t>
            </a:r>
          </a:p>
          <a:p>
            <a:pPr lvl="1"/>
            <a:r>
              <a:rPr lang="en-AU" dirty="0"/>
              <a:t>The full path name to the error log file for this HP-UX HIDS agent process. Any errors generated in the operation of the agent software will be logged to this file.</a:t>
            </a:r>
          </a:p>
          <a:p>
            <a:r>
              <a:rPr lang="en-AU" dirty="0"/>
              <a:t>IDS_LISTEN_IFACE</a:t>
            </a:r>
          </a:p>
          <a:p>
            <a:pPr lvl="1"/>
            <a:r>
              <a:rPr lang="en-AU" dirty="0"/>
              <a:t>The IP address or host name associated with the agent system’s network interface card.</a:t>
            </a:r>
          </a:p>
          <a:p>
            <a:pPr lvl="1">
              <a:buFontTx/>
              <a:buNone/>
            </a:pPr>
            <a:r>
              <a:rPr lang="en-AU" dirty="0"/>
              <a:t>    On a system with only one IP address, this parameter does not need to be specified.</a:t>
            </a:r>
          </a:p>
          <a:p>
            <a:pPr lvl="1">
              <a:buFontTx/>
              <a:buNone/>
            </a:pPr>
            <a:r>
              <a:rPr lang="en-AU" dirty="0"/>
              <a:t>    On a multihomed system (a system with more than one network interface card) this parameter is required.</a:t>
            </a:r>
          </a:p>
          <a:p>
            <a:r>
              <a:rPr lang="en-AU" dirty="0"/>
              <a:t>IDS_RT_RESPONSE_DIR</a:t>
            </a:r>
          </a:p>
          <a:p>
            <a:pPr lvl="1"/>
            <a:r>
              <a:rPr lang="en-AU" dirty="0"/>
              <a:t>The full path name to the automated response directory, containing executable binary or script programs that are executed on the agent node. These programs are executed when a real-time alert is generated and when both the Alert Aggregation and the Real Time Alerts options are enabled. The programs can take any actions that you deem appropriate. </a:t>
            </a:r>
          </a:p>
          <a:p>
            <a:r>
              <a:rPr lang="en-AU" dirty="0"/>
              <a:t>IDS_RESPONSE_DIR</a:t>
            </a:r>
          </a:p>
          <a:p>
            <a:pPr lvl="1"/>
            <a:r>
              <a:rPr lang="en-AU" dirty="0"/>
              <a:t>The full path name to the automated response directory containing executable binary or script programs that are executed on the agent node. These programs are executed either when alert aggregation is disabled and any alert is generated or when alert aggregation is enabled and an aggregated alert or an alert that is not or cannot be aggregated is generated. The programs can take any actions that you deem appropriate.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Grp="1" noChangeArrowheads="1"/>
          </p:cNvSpPr>
          <p:nvPr>
            <p:ph type="sldNum" sz="quarter" idx="5"/>
          </p:nvPr>
        </p:nvSpPr>
        <p:spPr>
          <a:ln/>
        </p:spPr>
        <p:txBody>
          <a:bodyPr/>
          <a:lstStyle/>
          <a:p>
            <a:fld id="{02F301A7-E8B8-4D96-89D0-79521B437ECB}" type="slidenum">
              <a:rPr lang="en-US"/>
              <a:pPr/>
              <a:t>75</a:t>
            </a:fld>
            <a:endParaRPr lang="en-US" dirty="0"/>
          </a:p>
        </p:txBody>
      </p:sp>
      <p:sp>
        <p:nvSpPr>
          <p:cNvPr id="1000450" name="Rectangle 2"/>
          <p:cNvSpPr>
            <a:spLocks noGrp="1" noRot="1" noChangeAspect="1" noChangeArrowheads="1" noTextEdit="1"/>
          </p:cNvSpPr>
          <p:nvPr>
            <p:ph type="sldImg"/>
          </p:nvPr>
        </p:nvSpPr>
        <p:spPr>
          <a:ln/>
        </p:spPr>
      </p:sp>
      <p:sp>
        <p:nvSpPr>
          <p:cNvPr id="100045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None/>
            </a:pPr>
            <a:r>
              <a:rPr lang="en-AU" sz="1200" kern="120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Create default directory for the database: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mkdir /usr/local/var</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Run the command to create the database (should be run as cron job nightly):</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updatedb</a:t>
            </a:r>
          </a:p>
          <a:p>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Run some search. For example: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locate bdf</a:t>
            </a:r>
          </a:p>
          <a:p>
            <a:pPr>
              <a:buNone/>
            </a:pPr>
            <a:r>
              <a:rPr lang="en-US" sz="1200" kern="1200" dirty="0" smtClean="0">
                <a:solidFill>
                  <a:schemeClr val="tx1"/>
                </a:solidFill>
                <a:latin typeface="Futura Bk" pitchFamily="34" charset="0"/>
                <a:ea typeface="+mn-ea"/>
                <a:cs typeface="+mn-cs"/>
              </a:rPr>
              <a:t>/opt/cfg2html/plugins/bdf_collect.sh</a:t>
            </a:r>
          </a:p>
          <a:p>
            <a:pPr>
              <a:buNone/>
            </a:pPr>
            <a:r>
              <a:rPr lang="en-US" sz="1200" kern="1200" dirty="0" smtClean="0">
                <a:solidFill>
                  <a:schemeClr val="tx1"/>
                </a:solidFill>
                <a:latin typeface="Futura Bk" pitchFamily="34" charset="0"/>
                <a:ea typeface="+mn-ea"/>
                <a:cs typeface="+mn-cs"/>
              </a:rPr>
              <a:t>/opt/gtk2.6/include/freetype2/freetype/ftbdf.h</a:t>
            </a:r>
          </a:p>
          <a:p>
            <a:pPr>
              <a:buNone/>
            </a:pPr>
            <a:r>
              <a:rPr lang="en-US" sz="1200" kern="1200" dirty="0" smtClean="0">
                <a:solidFill>
                  <a:schemeClr val="tx1"/>
                </a:solidFill>
                <a:latin typeface="Futura Bk" pitchFamily="34" charset="0"/>
                <a:ea typeface="+mn-ea"/>
                <a:cs typeface="+mn-cs"/>
              </a:rPr>
              <a:t>/opt/gtk2.6/include/freetype2/freetype/internal/svbdf.h</a:t>
            </a:r>
          </a:p>
          <a:p>
            <a:pPr>
              <a:buNone/>
            </a:pPr>
            <a:r>
              <a:rPr lang="en-US" sz="1200" kern="1200" dirty="0" smtClean="0">
                <a:solidFill>
                  <a:schemeClr val="tx1"/>
                </a:solidFill>
                <a:latin typeface="Futura Bk" pitchFamily="34" charset="0"/>
                <a:ea typeface="+mn-ea"/>
                <a:cs typeface="+mn-cs"/>
              </a:rPr>
              <a:t>/usr/bin/bdf</a:t>
            </a:r>
          </a:p>
          <a:p>
            <a:pPr>
              <a:buNone/>
            </a:pPr>
            <a:r>
              <a:rPr lang="en-US" sz="1200" kern="1200" dirty="0" smtClean="0">
                <a:solidFill>
                  <a:schemeClr val="tx1"/>
                </a:solidFill>
                <a:latin typeface="Futura Bk" pitchFamily="34" charset="0"/>
                <a:ea typeface="+mn-ea"/>
                <a:cs typeface="+mn-cs"/>
              </a:rPr>
              <a:t>/usr/bin/X11/bdftopcf</a:t>
            </a:r>
          </a:p>
          <a:p>
            <a:pPr>
              <a:buNone/>
            </a:pPr>
            <a:r>
              <a:rPr lang="en-US" sz="1200" kern="1200" dirty="0" smtClean="0">
                <a:solidFill>
                  <a:schemeClr val="tx1"/>
                </a:solidFill>
                <a:latin typeface="Futura Bk" pitchFamily="34" charset="0"/>
                <a:ea typeface="+mn-ea"/>
                <a:cs typeface="+mn-cs"/>
              </a:rPr>
              <a:t>/usr/bin/X11/fstobdf</a:t>
            </a:r>
          </a:p>
          <a:p>
            <a:pPr>
              <a:buNone/>
            </a:pPr>
            <a:r>
              <a:rPr lang="en-US" sz="1200" kern="1200" dirty="0" smtClean="0">
                <a:solidFill>
                  <a:schemeClr val="tx1"/>
                </a:solidFill>
                <a:latin typeface="Futura Bk" pitchFamily="34" charset="0"/>
                <a:ea typeface="+mn-ea"/>
                <a:cs typeface="+mn-cs"/>
              </a:rPr>
              <a:t>/usr/contrib/xf86/xterm/fonts/10x20.bdf</a:t>
            </a:r>
          </a:p>
          <a:p>
            <a:pPr marL="119063" marR="0" indent="-119063" algn="l" defTabSz="914400" rtl="0" eaLnBrk="0" fontAlgn="base" latinLnBrk="0" hangingPunct="0">
              <a:lnSpc>
                <a:spcPct val="100000"/>
              </a:lnSpc>
              <a:spcBef>
                <a:spcPct val="30000"/>
              </a:spcBef>
              <a:spcAft>
                <a:spcPct val="0"/>
              </a:spcAft>
              <a:buClrTx/>
              <a:buSzTx/>
              <a:buFontTx/>
              <a:buNone/>
              <a:tabLst/>
              <a:defRPr/>
            </a:pPr>
            <a:r>
              <a:rPr lang="en-AU" sz="1200" kern="1200" dirty="0" smtClean="0">
                <a:solidFill>
                  <a:schemeClr val="tx1"/>
                </a:solidFill>
                <a:latin typeface="Futura Bk" pitchFamily="34" charset="0"/>
                <a:ea typeface="+mn-ea"/>
                <a:cs typeface="+mn-cs"/>
              </a:rPr>
              <a:t>...</a:t>
            </a:r>
          </a:p>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76</a:t>
            </a:fld>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r>
              <a:rPr lang="en-AU" sz="1200" kern="1200" baseline="0" dirty="0" smtClean="0">
                <a:solidFill>
                  <a:schemeClr val="tx1"/>
                </a:solidFill>
                <a:latin typeface="Futura Bk" pitchFamily="34" charset="0"/>
                <a:ea typeface="+mn-ea"/>
                <a:cs typeface="+mn-cs"/>
              </a:rPr>
              <a:t>* Some of stress-testing tools:</a:t>
            </a:r>
          </a:p>
          <a:p>
            <a:pPr marL="119063" marR="0" indent="-119063"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AU" sz="1200" kern="1200" baseline="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a) Bonnie+ </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3"/>
              </a:rPr>
              <a:t>http://www.coker.com.au/bonnie++/</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b) IOzone</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4"/>
              </a:rPr>
              <a:t>http://www.iozone.org/</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c) IOstone</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5"/>
              </a:rPr>
              <a:t>http://www.acnc.com/benchmarks/iostone.zip</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d) IObench</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6"/>
              </a:rPr>
              <a:t>http://www.acnc.com/benchmarks/iobench.tar.Z</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e) Bonnie</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7"/>
              </a:rPr>
              <a:t>http://www.acnc.com/benchmarks/bonnie.tar.gz</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f) nbench</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8"/>
              </a:rPr>
              <a:t>http://www.tux.org/~mayer/linux/bmark.html</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g) Diskbench</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9"/>
              </a:rPr>
              <a:t>http://www.hp.com/go/dspp</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Also:</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10"/>
              </a:rPr>
              <a:t>http://www.opensourcetesting.org/performance.php</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You could do it through many ways, including primitive but efficient scripts.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For example: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h) A small Shell script: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#!/bin/sh</a:t>
            </a:r>
          </a:p>
          <a:p>
            <a:pPr>
              <a:buNone/>
            </a:pPr>
            <a:r>
              <a:rPr lang="en-US" sz="1200" kern="1200" dirty="0" smtClean="0">
                <a:solidFill>
                  <a:schemeClr val="tx1"/>
                </a:solidFill>
                <a:latin typeface="Futura Bk" pitchFamily="34" charset="0"/>
                <a:ea typeface="+mn-ea"/>
                <a:cs typeface="+mn-cs"/>
              </a:rPr>
              <a:t>while true</a:t>
            </a:r>
          </a:p>
          <a:p>
            <a:pPr>
              <a:buNone/>
            </a:pPr>
            <a:r>
              <a:rPr lang="en-US" sz="1200" kern="1200" dirty="0" smtClean="0">
                <a:solidFill>
                  <a:schemeClr val="tx1"/>
                </a:solidFill>
                <a:latin typeface="Futura Bk" pitchFamily="34" charset="0"/>
                <a:ea typeface="+mn-ea"/>
                <a:cs typeface="+mn-cs"/>
              </a:rPr>
              <a:t>do</a:t>
            </a:r>
          </a:p>
          <a:p>
            <a:pPr>
              <a:buNone/>
            </a:pPr>
            <a:r>
              <a:rPr lang="en-US" sz="1200" kern="1200" dirty="0" smtClean="0">
                <a:solidFill>
                  <a:schemeClr val="tx1"/>
                </a:solidFill>
                <a:latin typeface="Futura Bk" pitchFamily="34" charset="0"/>
                <a:ea typeface="+mn-ea"/>
                <a:cs typeface="+mn-cs"/>
              </a:rPr>
              <a:t># Test only CPU 1</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dd if=/dev/rdsk/c0t0d0 of=veryBigFile bs=2048k</a:t>
            </a:r>
          </a:p>
          <a:p>
            <a:pPr>
              <a:buNone/>
            </a:pPr>
            <a:r>
              <a:rPr lang="en-US" sz="1200" kern="1200" dirty="0" smtClean="0">
                <a:solidFill>
                  <a:schemeClr val="tx1"/>
                </a:solidFill>
                <a:latin typeface="Futura Bk" pitchFamily="34" charset="0"/>
                <a:ea typeface="+mn-ea"/>
                <a:cs typeface="+mn-cs"/>
              </a:rPr>
              <a:t>    mpsched -c 1 gzip veryBigFile</a:t>
            </a:r>
          </a:p>
          <a:p>
            <a:pPr>
              <a:buNone/>
            </a:pPr>
            <a:r>
              <a:rPr lang="en-US" sz="1200" kern="1200" dirty="0" smtClean="0">
                <a:solidFill>
                  <a:schemeClr val="tx1"/>
                </a:solidFill>
                <a:latin typeface="Futura Bk" pitchFamily="34" charset="0"/>
                <a:ea typeface="+mn-ea"/>
                <a:cs typeface="+mn-cs"/>
              </a:rPr>
              <a:t>    rm -f veryBigFile.gz</a:t>
            </a:r>
          </a:p>
          <a:p>
            <a:pPr>
              <a:buNone/>
            </a:pPr>
            <a:r>
              <a:rPr lang="en-US" sz="1200" kern="1200" dirty="0" smtClean="0">
                <a:solidFill>
                  <a:schemeClr val="tx1"/>
                </a:solidFill>
                <a:latin typeface="Futura Bk" pitchFamily="34" charset="0"/>
                <a:ea typeface="+mn-ea"/>
                <a:cs typeface="+mn-cs"/>
              </a:rPr>
              <a:t>done</a:t>
            </a:r>
          </a:p>
          <a:p>
            <a:pPr>
              <a:buNone/>
            </a:pPr>
            <a:r>
              <a:rPr lang="en-US" sz="1200" kern="1200" dirty="0" smtClean="0">
                <a:solidFill>
                  <a:schemeClr val="tx1"/>
                </a:solidFill>
                <a:latin typeface="Futura Bk" pitchFamily="34" charset="0"/>
                <a:ea typeface="+mn-ea"/>
                <a:cs typeface="+mn-cs"/>
              </a:rPr>
              <a:t>exit 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This will run endlessly until script killed.</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i) Perl one-liner:</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perl -e '$t=shift||60;$SIG{ALRM}=sub {exit};alarm $t;1 while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By default this will run for 60-seconds. Pass any number of seconds as an argument.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j) Several years ago, another poster</a:t>
            </a:r>
          </a:p>
          <a:p>
            <a:pPr>
              <a:buNone/>
            </a:pPr>
            <a:r>
              <a:rPr lang="en-US" sz="1200" kern="1200" dirty="0" smtClean="0">
                <a:solidFill>
                  <a:schemeClr val="tx1"/>
                </a:solidFill>
                <a:latin typeface="Futura Bk" pitchFamily="34" charset="0"/>
                <a:ea typeface="+mn-ea"/>
                <a:cs typeface="+mn-cs"/>
              </a:rPr>
              <a:t>(Ermin Borovac), submitted a small C</a:t>
            </a:r>
          </a:p>
          <a:p>
            <a:pPr>
              <a:buNone/>
            </a:pPr>
            <a:r>
              <a:rPr lang="en-US" sz="1200" kern="1200" dirty="0" smtClean="0">
                <a:solidFill>
                  <a:schemeClr val="tx1"/>
                </a:solidFill>
                <a:latin typeface="Futura Bk" pitchFamily="34" charset="0"/>
                <a:ea typeface="+mn-ea"/>
                <a:cs typeface="+mn-cs"/>
              </a:rPr>
              <a:t>program: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#include &lt;stdio.h&gt;</a:t>
            </a:r>
          </a:p>
          <a:p>
            <a:pPr>
              <a:buNone/>
            </a:pPr>
            <a:r>
              <a:rPr lang="en-US" sz="1200" kern="1200" dirty="0" smtClean="0">
                <a:solidFill>
                  <a:schemeClr val="tx1"/>
                </a:solidFill>
                <a:latin typeface="Futura Bk" pitchFamily="34" charset="0"/>
                <a:ea typeface="+mn-ea"/>
                <a:cs typeface="+mn-cs"/>
              </a:rPr>
              <a:t>int main()</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int ret;</a:t>
            </a:r>
          </a:p>
          <a:p>
            <a:pPr>
              <a:buNone/>
            </a:pPr>
            <a:r>
              <a:rPr lang="en-US" sz="1200" kern="1200" dirty="0" smtClean="0">
                <a:solidFill>
                  <a:schemeClr val="tx1"/>
                </a:solidFill>
                <a:latin typeface="Futura Bk" pitchFamily="34" charset="0"/>
                <a:ea typeface="+mn-ea"/>
                <a:cs typeface="+mn-cs"/>
              </a:rPr>
              <a:t>   size_t datsiz = 2147483648;</a:t>
            </a:r>
          </a:p>
          <a:p>
            <a:pPr>
              <a:buNone/>
            </a:pPr>
            <a:r>
              <a:rPr lang="en-US" sz="1200" kern="1200" dirty="0" smtClean="0">
                <a:solidFill>
                  <a:schemeClr val="tx1"/>
                </a:solidFill>
                <a:latin typeface="Futura Bk" pitchFamily="34" charset="0"/>
                <a:ea typeface="+mn-ea"/>
                <a:cs typeface="+mn-cs"/>
              </a:rPr>
              <a:t>   size_t stsiz = 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ret = datalock(datsiz, stsiz);</a:t>
            </a:r>
          </a:p>
          <a:p>
            <a:pPr>
              <a:buNone/>
            </a:pPr>
            <a:r>
              <a:rPr lang="en-US" sz="1200" kern="1200" dirty="0" smtClean="0">
                <a:solidFill>
                  <a:schemeClr val="tx1"/>
                </a:solidFill>
                <a:latin typeface="Futura Bk" pitchFamily="34" charset="0"/>
                <a:ea typeface="+mn-ea"/>
                <a:cs typeface="+mn-cs"/>
              </a:rPr>
              <a:t>   if (ret == -1) {</a:t>
            </a:r>
          </a:p>
          <a:p>
            <a:pPr>
              <a:buNone/>
            </a:pPr>
            <a:r>
              <a:rPr lang="en-US" sz="1200" kern="1200" dirty="0" smtClean="0">
                <a:solidFill>
                  <a:schemeClr val="tx1"/>
                </a:solidFill>
                <a:latin typeface="Futura Bk" pitchFamily="34" charset="0"/>
                <a:ea typeface="+mn-ea"/>
                <a:cs typeface="+mn-cs"/>
              </a:rPr>
              <a:t>      perror("datalock");</a:t>
            </a:r>
          </a:p>
          <a:p>
            <a:pPr>
              <a:buNone/>
            </a:pPr>
            <a:r>
              <a:rPr lang="en-US" sz="1200" kern="1200" dirty="0" smtClean="0">
                <a:solidFill>
                  <a:schemeClr val="tx1"/>
                </a:solidFill>
                <a:latin typeface="Futura Bk" pitchFamily="34" charset="0"/>
                <a:ea typeface="+mn-ea"/>
                <a:cs typeface="+mn-cs"/>
              </a:rPr>
              <a:t>      exit(1);</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for (;;)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return 0;</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Compile it with 'cc +DD64'. It should create a process with 2G data space</a:t>
            </a:r>
          </a:p>
          <a:p>
            <a:pPr>
              <a:buNone/>
            </a:pPr>
            <a:r>
              <a:rPr lang="en-US" sz="1200" kern="1200" dirty="0" smtClean="0">
                <a:solidFill>
                  <a:schemeClr val="tx1"/>
                </a:solidFill>
                <a:latin typeface="Futura Bk" pitchFamily="34" charset="0"/>
                <a:ea typeface="+mn-ea"/>
                <a:cs typeface="+mn-cs"/>
              </a:rPr>
              <a:t>(of course adjust</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this number based on how much memory you have on your system).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k) You could even use Linux Test Project Suite (LTP) and extract various scripts that suit you for HP-UX:</a:t>
            </a:r>
          </a:p>
          <a:p>
            <a:pPr>
              <a:buNone/>
            </a:pPr>
            <a:r>
              <a:rPr lang="en-US" sz="1200" kern="1200" dirty="0" smtClean="0">
                <a:solidFill>
                  <a:schemeClr val="tx1"/>
                </a:solidFill>
                <a:latin typeface="Futura Bk" pitchFamily="34" charset="0"/>
                <a:ea typeface="+mn-ea"/>
                <a:cs typeface="+mn-cs"/>
              </a:rPr>
              <a:t> </a:t>
            </a:r>
          </a:p>
          <a:p>
            <a:pPr>
              <a:buNone/>
            </a:pPr>
            <a:r>
              <a:rPr lang="en-US" sz="1200" u="sng" kern="1200" dirty="0" smtClean="0">
                <a:solidFill>
                  <a:schemeClr val="tx1"/>
                </a:solidFill>
                <a:latin typeface="Futura Bk" pitchFamily="34" charset="0"/>
                <a:ea typeface="+mn-ea"/>
                <a:cs typeface="+mn-cs"/>
                <a:hlinkClick r:id="rId11"/>
              </a:rPr>
              <a:t>http://ltp.sourceforge.net/</a:t>
            </a: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LTP has over 3,000 test for Linux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l) Here's some pseudo script code which relies on you translating your stm procedure into a</a:t>
            </a:r>
          </a:p>
          <a:p>
            <a:pPr>
              <a:buNone/>
            </a:pPr>
            <a:r>
              <a:rPr lang="en-US" sz="1200" kern="1200" dirty="0" smtClean="0">
                <a:solidFill>
                  <a:schemeClr val="tx1"/>
                </a:solidFill>
                <a:latin typeface="Futura Bk" pitchFamily="34" charset="0"/>
                <a:ea typeface="+mn-ea"/>
                <a:cs typeface="+mn-cs"/>
              </a:rPr>
              <a:t>cstm procedure and then into a script.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#!/usr/bin/ksh</a:t>
            </a:r>
          </a:p>
          <a:p>
            <a:pPr>
              <a:buNone/>
            </a:pPr>
            <a:r>
              <a:rPr lang="en-US" sz="1200" kern="1200" dirty="0" smtClean="0">
                <a:solidFill>
                  <a:schemeClr val="tx1"/>
                </a:solidFill>
                <a:latin typeface="Futura Bk" pitchFamily="34" charset="0"/>
                <a:ea typeface="+mn-ea"/>
                <a:cs typeface="+mn-cs"/>
              </a:rPr>
              <a:t>while</a:t>
            </a:r>
          </a:p>
          <a:p>
            <a:pPr>
              <a:buNone/>
            </a:pPr>
            <a:r>
              <a:rPr lang="en-US" sz="1200" kern="1200" dirty="0" smtClean="0">
                <a:solidFill>
                  <a:schemeClr val="tx1"/>
                </a:solidFill>
                <a:latin typeface="Futura Bk" pitchFamily="34" charset="0"/>
                <a:ea typeface="+mn-ea"/>
                <a:cs typeface="+mn-cs"/>
              </a:rPr>
              <a:t>do</a:t>
            </a:r>
          </a:p>
          <a:p>
            <a:pPr>
              <a:buNone/>
            </a:pPr>
            <a:r>
              <a:rPr lang="en-US" sz="1200" kern="1200" dirty="0" smtClean="0">
                <a:solidFill>
                  <a:schemeClr val="tx1"/>
                </a:solidFill>
                <a:latin typeface="Futura Bk" pitchFamily="34" charset="0"/>
                <a:ea typeface="+mn-ea"/>
                <a:cs typeface="+mn-cs"/>
              </a:rPr>
              <a:t>  echo "selclass memory;info;wait;excercise" | cstm done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m) for cpu in 1 2 3 4; do</a:t>
            </a:r>
          </a:p>
          <a:p>
            <a:pPr>
              <a:buNone/>
            </a:pPr>
            <a:r>
              <a:rPr lang="en-US" sz="1200" kern="1200" dirty="0" smtClean="0">
                <a:solidFill>
                  <a:schemeClr val="tx1"/>
                </a:solidFill>
                <a:latin typeface="Futura Bk" pitchFamily="34" charset="0"/>
                <a:ea typeface="+mn-ea"/>
                <a:cs typeface="+mn-cs"/>
              </a:rPr>
              <a:t>( while true; do true; done ) &amp;</a:t>
            </a:r>
          </a:p>
          <a:p>
            <a:pPr>
              <a:buNone/>
            </a:pPr>
            <a:r>
              <a:rPr lang="en-US" sz="1200" kern="1200" dirty="0" smtClean="0">
                <a:solidFill>
                  <a:schemeClr val="tx1"/>
                </a:solidFill>
                <a:latin typeface="Futura Bk" pitchFamily="34" charset="0"/>
                <a:ea typeface="+mn-ea"/>
                <a:cs typeface="+mn-cs"/>
              </a:rPr>
              <a:t>done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If you want to exercise the disks a bit too, replace the middle line with:</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while true; do find / -type f -exec cp {} /dev/null \; ; done ) &amp;</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n) Simple Shell forking:</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#!/bin/sh</a:t>
            </a:r>
          </a:p>
          <a:p>
            <a:pPr>
              <a:buNone/>
            </a:pPr>
            <a:r>
              <a:rPr lang="en-US" sz="1200" kern="1200" dirty="0" smtClean="0">
                <a:solidFill>
                  <a:schemeClr val="tx1"/>
                </a:solidFill>
                <a:latin typeface="Futura Bk" pitchFamily="34" charset="0"/>
                <a:ea typeface="+mn-ea"/>
                <a:cs typeface="+mn-cs"/>
              </a:rPr>
              <a:t>sh $0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Or, in C language: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while ( 1 )</a:t>
            </a:r>
          </a:p>
          <a:p>
            <a:pPr>
              <a:buNone/>
            </a:pPr>
            <a:r>
              <a:rPr lang="en-US" sz="1200" kern="1200" dirty="0" smtClean="0">
                <a:solidFill>
                  <a:schemeClr val="tx1"/>
                </a:solidFill>
                <a:latin typeface="Futura Bk" pitchFamily="34" charset="0"/>
                <a:ea typeface="+mn-ea"/>
                <a:cs typeface="+mn-cs"/>
              </a:rPr>
              <a:t>fork();</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 md5sum &lt; /dev/urandom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/dev/urandom produces an infinite stream of random data - just pipe that through MD5 for </a:t>
            </a:r>
          </a:p>
          <a:p>
            <a:pPr>
              <a:buNone/>
            </a:pPr>
            <a:r>
              <a:rPr lang="en-US" sz="1200" kern="1200" dirty="0" smtClean="0">
                <a:solidFill>
                  <a:schemeClr val="tx1"/>
                </a:solidFill>
                <a:latin typeface="Futura Bk" pitchFamily="34" charset="0"/>
                <a:ea typeface="+mn-ea"/>
                <a:cs typeface="+mn-cs"/>
              </a:rPr>
              <a:t>some nice numerical CPU load. Not disk- or network-bound either.</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 To utilize a lot of memory as well as CPU, you might look for something like a prime</a:t>
            </a:r>
          </a:p>
          <a:p>
            <a:pPr>
              <a:buNone/>
            </a:pPr>
            <a:r>
              <a:rPr lang="en-US" sz="1200" kern="1200" dirty="0" smtClean="0">
                <a:solidFill>
                  <a:schemeClr val="tx1"/>
                </a:solidFill>
                <a:latin typeface="Futura Bk" pitchFamily="34" charset="0"/>
                <a:ea typeface="+mn-ea"/>
                <a:cs typeface="+mn-cs"/>
              </a:rPr>
              <a:t>factoring program.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#!/usr/bin/perl</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There are several ways to calculate primes. Probably, the most efficient</a:t>
            </a:r>
          </a:p>
          <a:p>
            <a:pPr>
              <a:buNone/>
            </a:pPr>
            <a:r>
              <a:rPr lang="en-US" sz="1200" kern="1200" dirty="0" smtClean="0">
                <a:solidFill>
                  <a:schemeClr val="tx1"/>
                </a:solidFill>
                <a:latin typeface="Futura Bk" pitchFamily="34" charset="0"/>
                <a:ea typeface="+mn-ea"/>
                <a:cs typeface="+mn-cs"/>
              </a:rPr>
              <a:t># one is</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recursively dividing a number with all primes lower than the number</a:t>
            </a:r>
          </a:p>
          <a:p>
            <a:pPr>
              <a:buNone/>
            </a:pPr>
            <a:r>
              <a:rPr lang="en-US" sz="1200" kern="1200" dirty="0" smtClean="0">
                <a:solidFill>
                  <a:schemeClr val="tx1"/>
                </a:solidFill>
                <a:latin typeface="Futura Bk" pitchFamily="34" charset="0"/>
                <a:ea typeface="+mn-ea"/>
                <a:cs typeface="+mn-cs"/>
              </a:rPr>
              <a:t># itself. Since no primes are divisible by numbers other than themselves and 1,</a:t>
            </a:r>
          </a:p>
          <a:p>
            <a:pPr>
              <a:buNone/>
            </a:pPr>
            <a:r>
              <a:rPr lang="en-US" sz="1200" kern="1200" dirty="0" smtClean="0">
                <a:solidFill>
                  <a:schemeClr val="tx1"/>
                </a:solidFill>
                <a:latin typeface="Futura Bk" pitchFamily="34" charset="0"/>
                <a:ea typeface="+mn-ea"/>
                <a:cs typeface="+mn-cs"/>
              </a:rPr>
              <a:t># it would be possible to divide a number with all numbers below it. All numbers</a:t>
            </a:r>
          </a:p>
          <a:p>
            <a:pPr>
              <a:buNone/>
            </a:pPr>
            <a:r>
              <a:rPr lang="en-US" sz="1200" kern="1200" dirty="0" smtClean="0">
                <a:solidFill>
                  <a:schemeClr val="tx1"/>
                </a:solidFill>
                <a:latin typeface="Futura Bk" pitchFamily="34" charset="0"/>
                <a:ea typeface="+mn-ea"/>
                <a:cs typeface="+mn-cs"/>
              </a:rPr>
              <a:t># are essentially built up of primes, and therefore we can safely skip dividing</a:t>
            </a:r>
          </a:p>
          <a:p>
            <a:pPr>
              <a:buNone/>
            </a:pPr>
            <a:r>
              <a:rPr lang="en-US" sz="1200" kern="1200" dirty="0" smtClean="0">
                <a:solidFill>
                  <a:schemeClr val="tx1"/>
                </a:solidFill>
                <a:latin typeface="Futura Bk" pitchFamily="34" charset="0"/>
                <a:ea typeface="+mn-ea"/>
                <a:cs typeface="+mn-cs"/>
              </a:rPr>
              <a:t># by numbers which are not primes themselves, speeding up the process significantly.</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The array where the primes will be stored my @primes = (2);</a:t>
            </a:r>
          </a:p>
          <a:p>
            <a:pPr>
              <a:buNone/>
            </a:pPr>
            <a:r>
              <a:rPr lang="en-US" sz="1200" kern="1200" dirty="0" smtClean="0">
                <a:solidFill>
                  <a:schemeClr val="tx1"/>
                </a:solidFill>
                <a:latin typeface="Futura Bk" pitchFamily="34" charset="0"/>
                <a:ea typeface="+mn-ea"/>
                <a:cs typeface="+mn-cs"/>
              </a:rPr>
              <a:t># The maximum number of iterations my $max = 1000000;</a:t>
            </a:r>
          </a:p>
          <a:p>
            <a:pPr>
              <a:buNone/>
            </a:pPr>
            <a:r>
              <a:rPr lang="en-US" sz="1200" kern="1200" dirty="0" smtClean="0">
                <a:solidFill>
                  <a:schemeClr val="tx1"/>
                </a:solidFill>
                <a:latin typeface="Futura Bk" pitchFamily="34" charset="0"/>
                <a:ea typeface="+mn-ea"/>
                <a:cs typeface="+mn-cs"/>
              </a:rPr>
              <a:t># The starting iteration my $i = 2;</a:t>
            </a:r>
          </a:p>
          <a:p>
            <a:pPr>
              <a:buNone/>
            </a:pPr>
            <a:r>
              <a:rPr lang="en-US" sz="1200" kern="1200" dirty="0" smtClean="0">
                <a:solidFill>
                  <a:schemeClr val="tx1"/>
                </a:solidFill>
                <a:latin typeface="Futura Bk" pitchFamily="34" charset="0"/>
                <a:ea typeface="+mn-ea"/>
                <a:cs typeface="+mn-cs"/>
              </a:rPr>
              <a:t># Whether the current loop is to be broken my $b = 1;</a:t>
            </a:r>
          </a:p>
          <a:p>
            <a:pPr>
              <a:buNone/>
            </a:pPr>
            <a:r>
              <a:rPr lang="en-US" sz="1200" kern="1200" dirty="0" smtClean="0">
                <a:solidFill>
                  <a:schemeClr val="tx1"/>
                </a:solidFill>
                <a:latin typeface="Futura Bk" pitchFamily="34" charset="0"/>
                <a:ea typeface="+mn-ea"/>
                <a:cs typeface="+mn-cs"/>
              </a:rPr>
              <a:t># Start the loop while ($i &lt; $max) {</a:t>
            </a:r>
          </a:p>
          <a:p>
            <a:pPr>
              <a:buNone/>
            </a:pPr>
            <a:r>
              <a:rPr lang="en-US" sz="1200" kern="1200" dirty="0" smtClean="0">
                <a:solidFill>
                  <a:schemeClr val="tx1"/>
                </a:solidFill>
                <a:latin typeface="Futura Bk" pitchFamily="34" charset="0"/>
                <a:ea typeface="+mn-ea"/>
                <a:cs typeface="+mn-cs"/>
              </a:rPr>
              <a:t># Check for each prime which has already been calculated</a:t>
            </a:r>
          </a:p>
          <a:p>
            <a:pPr>
              <a:buNone/>
            </a:pPr>
            <a:r>
              <a:rPr lang="en-US" sz="1200" kern="1200" dirty="0" smtClean="0">
                <a:solidFill>
                  <a:schemeClr val="tx1"/>
                </a:solidFill>
                <a:latin typeface="Futura Bk" pitchFamily="34" charset="0"/>
                <a:ea typeface="+mn-ea"/>
                <a:cs typeface="+mn-cs"/>
              </a:rPr>
              <a:t>   foreach $n (@primes) {</a:t>
            </a:r>
          </a:p>
          <a:p>
            <a:pPr>
              <a:buNone/>
            </a:pPr>
            <a:r>
              <a:rPr lang="en-US" sz="1200" kern="1200" dirty="0" smtClean="0">
                <a:solidFill>
                  <a:schemeClr val="tx1"/>
                </a:solidFill>
                <a:latin typeface="Futura Bk" pitchFamily="34" charset="0"/>
                <a:ea typeface="+mn-ea"/>
                <a:cs typeface="+mn-cs"/>
              </a:rPr>
              <a:t>  </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 If that prime is not divisible by the current number..</a:t>
            </a:r>
          </a:p>
          <a:p>
            <a:pPr>
              <a:buNone/>
            </a:pPr>
            <a:r>
              <a:rPr lang="en-US" sz="1200" kern="1200" dirty="0" smtClean="0">
                <a:solidFill>
                  <a:schemeClr val="tx1"/>
                </a:solidFill>
                <a:latin typeface="Futura Bk" pitchFamily="34" charset="0"/>
                <a:ea typeface="+mn-ea"/>
                <a:cs typeface="+mn-cs"/>
              </a:rPr>
              <a:t>       if (!($i % $n)) {</a:t>
            </a:r>
          </a:p>
          <a:p>
            <a:pPr>
              <a:buNone/>
            </a:pPr>
            <a:r>
              <a:rPr lang="en-US" sz="1200" kern="1200" dirty="0" smtClean="0">
                <a:solidFill>
                  <a:schemeClr val="tx1"/>
                </a:solidFill>
                <a:latin typeface="Futura Bk" pitchFamily="34" charset="0"/>
                <a:ea typeface="+mn-ea"/>
                <a:cs typeface="+mn-cs"/>
              </a:rPr>
              <a:t>       # ..break the loop</a:t>
            </a:r>
          </a:p>
          <a:p>
            <a:pPr>
              <a:buNone/>
            </a:pPr>
            <a:r>
              <a:rPr lang="en-US" sz="1200" kern="1200" dirty="0" smtClean="0">
                <a:solidFill>
                  <a:schemeClr val="tx1"/>
                </a:solidFill>
                <a:latin typeface="Futura Bk" pitchFamily="34" charset="0"/>
                <a:ea typeface="+mn-ea"/>
                <a:cs typeface="+mn-cs"/>
              </a:rPr>
              <a:t>           $b = 1;</a:t>
            </a:r>
          </a:p>
          <a:p>
            <a:pPr>
              <a:buNone/>
            </a:pPr>
            <a:r>
              <a:rPr lang="en-US" sz="1200" kern="1200" dirty="0" smtClean="0">
                <a:solidFill>
                  <a:schemeClr val="tx1"/>
                </a:solidFill>
                <a:latin typeface="Futura Bk" pitchFamily="34" charset="0"/>
                <a:ea typeface="+mn-ea"/>
                <a:cs typeface="+mn-cs"/>
              </a:rPr>
              <a:t>           next;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 If the loop was supposed to be broken,</a:t>
            </a:r>
          </a:p>
          <a:p>
            <a:pPr>
              <a:buNone/>
            </a:pPr>
            <a:r>
              <a:rPr lang="en-US" sz="1200" kern="1200" dirty="0" smtClean="0">
                <a:solidFill>
                  <a:schemeClr val="tx1"/>
                </a:solidFill>
                <a:latin typeface="Futura Bk" pitchFamily="34" charset="0"/>
                <a:ea typeface="+mn-ea"/>
                <a:cs typeface="+mn-cs"/>
              </a:rPr>
              <a:t>   if ($b) {</a:t>
            </a:r>
          </a:p>
          <a:p>
            <a:pPr>
              <a:buNone/>
            </a:pPr>
            <a:r>
              <a:rPr lang="en-US" sz="1200" kern="1200" dirty="0" smtClean="0">
                <a:solidFill>
                  <a:schemeClr val="tx1"/>
                </a:solidFill>
                <a:latin typeface="Futura Bk" pitchFamily="34" charset="0"/>
                <a:ea typeface="+mn-ea"/>
                <a:cs typeface="+mn-cs"/>
              </a:rPr>
              <a:t>       reset $b;</a:t>
            </a:r>
          </a:p>
          <a:p>
            <a:pPr>
              <a:buNone/>
            </a:pPr>
            <a:r>
              <a:rPr lang="en-US" sz="1200" kern="1200" dirty="0" smtClean="0">
                <a:solidFill>
                  <a:schemeClr val="tx1"/>
                </a:solidFill>
                <a:latin typeface="Futura Bk" pitchFamily="34" charset="0"/>
                <a:ea typeface="+mn-ea"/>
                <a:cs typeface="+mn-cs"/>
              </a:rPr>
              <a:t>       $b = 0;</a:t>
            </a:r>
          </a:p>
          <a:p>
            <a:pPr>
              <a:buNone/>
            </a:pPr>
            <a:r>
              <a:rPr lang="en-US" sz="1200" kern="1200" dirty="0" smtClean="0">
                <a:solidFill>
                  <a:schemeClr val="tx1"/>
                </a:solidFill>
                <a:latin typeface="Futura Bk" pitchFamily="34" charset="0"/>
                <a:ea typeface="+mn-ea"/>
                <a:cs typeface="+mn-cs"/>
              </a:rPr>
              <a:t>   } else {</a:t>
            </a:r>
          </a:p>
          <a:p>
            <a:pPr>
              <a:buNone/>
            </a:pPr>
            <a:r>
              <a:rPr lang="en-US" sz="1200" kern="1200" dirty="0" smtClean="0">
                <a:solidFill>
                  <a:schemeClr val="tx1"/>
                </a:solidFill>
                <a:latin typeface="Futura Bk" pitchFamily="34" charset="0"/>
                <a:ea typeface="+mn-ea"/>
                <a:cs typeface="+mn-cs"/>
              </a:rPr>
              <a:t>       # add the number to the prime array</a:t>
            </a:r>
          </a:p>
          <a:p>
            <a:pPr>
              <a:buNone/>
            </a:pPr>
            <a:r>
              <a:rPr lang="en-US" sz="1200" kern="1200" dirty="0" smtClean="0">
                <a:solidFill>
                  <a:schemeClr val="tx1"/>
                </a:solidFill>
                <a:latin typeface="Futura Bk" pitchFamily="34" charset="0"/>
                <a:ea typeface="+mn-ea"/>
                <a:cs typeface="+mn-cs"/>
              </a:rPr>
              <a:t>       push @primes, $i;</a:t>
            </a:r>
          </a:p>
          <a:p>
            <a:pPr>
              <a:buNone/>
            </a:pPr>
            <a:r>
              <a:rPr lang="en-US" sz="1200" kern="1200" dirty="0" smtClean="0">
                <a:solidFill>
                  <a:schemeClr val="tx1"/>
                </a:solidFill>
                <a:latin typeface="Futura Bk" pitchFamily="34" charset="0"/>
                <a:ea typeface="+mn-ea"/>
                <a:cs typeface="+mn-cs"/>
              </a:rPr>
              <a:t>       print "This is prime number $i\n";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 Increment $i</a:t>
            </a:r>
          </a:p>
          <a:p>
            <a:pPr>
              <a:buNone/>
            </a:pPr>
            <a:r>
              <a:rPr lang="en-US" sz="1200" kern="1200" dirty="0" smtClean="0">
                <a:solidFill>
                  <a:schemeClr val="tx1"/>
                </a:solidFill>
                <a:latin typeface="Futura Bk" pitchFamily="34" charset="0"/>
                <a:ea typeface="+mn-ea"/>
                <a:cs typeface="+mn-cs"/>
              </a:rPr>
              <a:t>   $i++;</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exit(0);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or even better version that uses Sieve of Eratosthenes: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#!/usr/bin/perl</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print "\n=======================\n";</a:t>
            </a:r>
          </a:p>
          <a:p>
            <a:pPr>
              <a:buNone/>
            </a:pPr>
            <a:r>
              <a:rPr lang="en-US" sz="1200" kern="1200" dirty="0" smtClean="0">
                <a:solidFill>
                  <a:schemeClr val="tx1"/>
                </a:solidFill>
                <a:latin typeface="Futura Bk" pitchFamily="34" charset="0"/>
                <a:ea typeface="+mn-ea"/>
                <a:cs typeface="+mn-cs"/>
              </a:rPr>
              <a:t>print "PRIME NUMBERS GENERATOR\n";</a:t>
            </a:r>
          </a:p>
          <a:p>
            <a:pPr>
              <a:buNone/>
            </a:pPr>
            <a:r>
              <a:rPr lang="en-US" sz="1200" kern="1200" dirty="0" smtClean="0">
                <a:solidFill>
                  <a:schemeClr val="tx1"/>
                </a:solidFill>
                <a:latin typeface="Futura Bk" pitchFamily="34" charset="0"/>
                <a:ea typeface="+mn-ea"/>
                <a:cs typeface="+mn-cs"/>
              </a:rPr>
              <a:t>print "=======================\n";</a:t>
            </a:r>
          </a:p>
          <a:p>
            <a:pPr>
              <a:buNone/>
            </a:pPr>
            <a:r>
              <a:rPr lang="en-US" sz="1200" kern="1200" dirty="0" smtClean="0">
                <a:solidFill>
                  <a:schemeClr val="tx1"/>
                </a:solidFill>
                <a:latin typeface="Futura Bk" pitchFamily="34" charset="0"/>
                <a:ea typeface="+mn-ea"/>
                <a:cs typeface="+mn-cs"/>
              </a:rPr>
              <a:t># Get the range</a:t>
            </a:r>
          </a:p>
          <a:p>
            <a:pPr>
              <a:buNone/>
            </a:pPr>
            <a:r>
              <a:rPr lang="en-US" sz="1200" kern="1200" dirty="0" smtClean="0">
                <a:solidFill>
                  <a:schemeClr val="tx1"/>
                </a:solidFill>
                <a:latin typeface="Futura Bk" pitchFamily="34" charset="0"/>
                <a:ea typeface="+mn-ea"/>
                <a:cs typeface="+mn-cs"/>
              </a:rPr>
              <a:t># Minimum value of primes</a:t>
            </a:r>
          </a:p>
          <a:p>
            <a:pPr>
              <a:buNone/>
            </a:pPr>
            <a:r>
              <a:rPr lang="en-US" sz="1200" kern="1200" dirty="0" smtClean="0">
                <a:solidFill>
                  <a:schemeClr val="tx1"/>
                </a:solidFill>
                <a:latin typeface="Futura Bk" pitchFamily="34" charset="0"/>
                <a:ea typeface="+mn-ea"/>
                <a:cs typeface="+mn-cs"/>
              </a:rPr>
              <a:t>my $min = 1;</a:t>
            </a:r>
          </a:p>
          <a:p>
            <a:pPr>
              <a:buNone/>
            </a:pPr>
            <a:r>
              <a:rPr lang="en-US" sz="1200" kern="1200" dirty="0" smtClean="0">
                <a:solidFill>
                  <a:schemeClr val="tx1"/>
                </a:solidFill>
                <a:latin typeface="Futura Bk" pitchFamily="34" charset="0"/>
                <a:ea typeface="+mn-ea"/>
                <a:cs typeface="+mn-cs"/>
              </a:rPr>
              <a:t># Maximum value of primes;</a:t>
            </a:r>
          </a:p>
          <a:p>
            <a:pPr>
              <a:buNone/>
            </a:pPr>
            <a:r>
              <a:rPr lang="en-US" sz="1200" kern="1200" dirty="0" smtClean="0">
                <a:solidFill>
                  <a:schemeClr val="tx1"/>
                </a:solidFill>
                <a:latin typeface="Futura Bk" pitchFamily="34" charset="0"/>
                <a:ea typeface="+mn-ea"/>
                <a:cs typeface="+mn-cs"/>
              </a:rPr>
              <a:t>my $max = 10000000;</a:t>
            </a:r>
          </a:p>
          <a:p>
            <a:pPr>
              <a:buNone/>
            </a:pPr>
            <a:r>
              <a:rPr lang="en-US" sz="1200" kern="1200" dirty="0" smtClean="0">
                <a:solidFill>
                  <a:schemeClr val="tx1"/>
                </a:solidFill>
                <a:latin typeface="Futura Bk" pitchFamily="34" charset="0"/>
                <a:ea typeface="+mn-ea"/>
                <a:cs typeface="+mn-cs"/>
              </a:rPr>
              <a:t># Create a max-sized array</a:t>
            </a:r>
          </a:p>
          <a:p>
            <a:pPr>
              <a:buNone/>
            </a:pPr>
            <a:r>
              <a:rPr lang="en-US" sz="1200" kern="1200" dirty="0" smtClean="0">
                <a:solidFill>
                  <a:schemeClr val="tx1"/>
                </a:solidFill>
                <a:latin typeface="Futura Bk" pitchFamily="34" charset="0"/>
                <a:ea typeface="+mn-ea"/>
                <a:cs typeface="+mn-cs"/>
              </a:rPr>
              <a:t>my @primes = (1...$max);</a:t>
            </a:r>
          </a:p>
          <a:p>
            <a:pPr>
              <a:buNone/>
            </a:pPr>
            <a:r>
              <a:rPr lang="en-US" sz="1200" kern="1200" dirty="0" smtClean="0">
                <a:solidFill>
                  <a:schemeClr val="tx1"/>
                </a:solidFill>
                <a:latin typeface="Futura Bk" pitchFamily="34" charset="0"/>
                <a:ea typeface="+mn-ea"/>
                <a:cs typeface="+mn-cs"/>
              </a:rPr>
              <a:t># Initially assume all numbers are prime for($i = 0; $i &lt; $max; $i++) {</a:t>
            </a:r>
          </a:p>
          <a:p>
            <a:pPr>
              <a:buNone/>
            </a:pPr>
            <a:r>
              <a:rPr lang="en-US" sz="1200" kern="1200" dirty="0" smtClean="0">
                <a:solidFill>
                  <a:schemeClr val="tx1"/>
                </a:solidFill>
                <a:latin typeface="Futura Bk" pitchFamily="34" charset="0"/>
                <a:ea typeface="+mn-ea"/>
                <a:cs typeface="+mn-cs"/>
              </a:rPr>
              <a:t>    $primes[$i] = 1;</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The sieve</a:t>
            </a:r>
          </a:p>
          <a:p>
            <a:pPr>
              <a:buNone/>
            </a:pPr>
            <a:r>
              <a:rPr lang="en-US" sz="1200" kern="1200" dirty="0" smtClean="0">
                <a:solidFill>
                  <a:schemeClr val="tx1"/>
                </a:solidFill>
                <a:latin typeface="Futura Bk" pitchFamily="34" charset="0"/>
                <a:ea typeface="+mn-ea"/>
                <a:cs typeface="+mn-cs"/>
              </a:rPr>
              <a:t>for ($i=2; $i*$i &lt;= $max;$i+=1) {</a:t>
            </a:r>
          </a:p>
          <a:p>
            <a:pPr>
              <a:buNone/>
            </a:pPr>
            <a:r>
              <a:rPr lang="en-US" sz="1200" kern="1200" dirty="0" smtClean="0">
                <a:solidFill>
                  <a:schemeClr val="tx1"/>
                </a:solidFill>
                <a:latin typeface="Futura Bk" pitchFamily="34" charset="0"/>
                <a:ea typeface="+mn-ea"/>
                <a:cs typeface="+mn-cs"/>
              </a:rPr>
              <a:t>    if ($primes[$i]) {</a:t>
            </a:r>
          </a:p>
          <a:p>
            <a:pPr>
              <a:buNone/>
            </a:pPr>
            <a:r>
              <a:rPr lang="en-US" sz="1200" kern="1200" dirty="0" smtClean="0">
                <a:solidFill>
                  <a:schemeClr val="tx1"/>
                </a:solidFill>
                <a:latin typeface="Futura Bk" pitchFamily="34" charset="0"/>
                <a:ea typeface="+mn-ea"/>
                <a:cs typeface="+mn-cs"/>
              </a:rPr>
              <a:t>        for ($j=$i; $j*$i &lt; $max; $j+=1) {</a:t>
            </a:r>
          </a:p>
          <a:p>
            <a:pPr>
              <a:buNone/>
            </a:pPr>
            <a:r>
              <a:rPr lang="en-US" sz="1200" kern="1200" dirty="0" smtClean="0">
                <a:solidFill>
                  <a:schemeClr val="tx1"/>
                </a:solidFill>
                <a:latin typeface="Futura Bk" pitchFamily="34" charset="0"/>
                <a:ea typeface="+mn-ea"/>
                <a:cs typeface="+mn-cs"/>
              </a:rPr>
              <a:t>            $primes[$i * $j] = 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 Show the results</a:t>
            </a:r>
          </a:p>
          <a:p>
            <a:pPr>
              <a:buNone/>
            </a:pPr>
            <a:r>
              <a:rPr lang="en-US" sz="1200" kern="1200" dirty="0" smtClean="0">
                <a:solidFill>
                  <a:schemeClr val="tx1"/>
                </a:solidFill>
                <a:latin typeface="Futura Bk" pitchFamily="34" charset="0"/>
                <a:ea typeface="+mn-ea"/>
                <a:cs typeface="+mn-cs"/>
              </a:rPr>
              <a:t>my @p = ();</a:t>
            </a:r>
          </a:p>
          <a:p>
            <a:pPr>
              <a:buNone/>
            </a:pPr>
            <a:r>
              <a:rPr lang="en-US" sz="1200" kern="1200" dirty="0" smtClean="0">
                <a:solidFill>
                  <a:schemeClr val="tx1"/>
                </a:solidFill>
                <a:latin typeface="Futura Bk" pitchFamily="34" charset="0"/>
                <a:ea typeface="+mn-ea"/>
                <a:cs typeface="+mn-cs"/>
              </a:rPr>
              <a:t>for ($i=$min; $i&lt;=$max; $i++) {</a:t>
            </a:r>
          </a:p>
          <a:p>
            <a:pPr>
              <a:buNone/>
            </a:pPr>
            <a:r>
              <a:rPr lang="en-US" sz="1200" kern="1200" dirty="0" smtClean="0">
                <a:solidFill>
                  <a:schemeClr val="tx1"/>
                </a:solidFill>
                <a:latin typeface="Futura Bk" pitchFamily="34" charset="0"/>
                <a:ea typeface="+mn-ea"/>
                <a:cs typeface="+mn-cs"/>
              </a:rPr>
              <a:t>    if ($primes[$i]) {</a:t>
            </a:r>
          </a:p>
          <a:p>
            <a:pPr>
              <a:buNone/>
            </a:pPr>
            <a:r>
              <a:rPr lang="en-US" sz="1200" kern="1200" dirty="0" smtClean="0">
                <a:solidFill>
                  <a:schemeClr val="tx1"/>
                </a:solidFill>
                <a:latin typeface="Futura Bk" pitchFamily="34" charset="0"/>
                <a:ea typeface="+mn-ea"/>
                <a:cs typeface="+mn-cs"/>
              </a:rPr>
              <a:t>        push @p, $i;</a:t>
            </a:r>
          </a:p>
          <a:p>
            <a:pPr>
              <a:buNone/>
            </a:pPr>
            <a:r>
              <a:rPr lang="en-US" sz="1200" kern="1200" dirty="0" smtClean="0">
                <a:solidFill>
                  <a:schemeClr val="tx1"/>
                </a:solidFill>
                <a:latin typeface="Futura Bk" pitchFamily="34" charset="0"/>
                <a:ea typeface="+mn-ea"/>
                <a:cs typeface="+mn-cs"/>
              </a:rPr>
              <a:t>        print qq(Found prime $i\n\n);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$size = @p;</a:t>
            </a:r>
          </a:p>
          <a:p>
            <a:pPr>
              <a:buNone/>
            </a:pPr>
            <a:r>
              <a:rPr lang="en-US" sz="1200" kern="1200" dirty="0" smtClean="0">
                <a:solidFill>
                  <a:schemeClr val="tx1"/>
                </a:solidFill>
                <a:latin typeface="Futura Bk" pitchFamily="34" charset="0"/>
                <a:ea typeface="+mn-ea"/>
                <a:cs typeface="+mn-cs"/>
              </a:rPr>
              <a:t># print qq(Found $size primes:\n@p\n);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q) If you want a vendor-based tool,</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and you run HP-UX 11.23 or newer (11i v3),</a:t>
            </a:r>
          </a:p>
          <a:p>
            <a:pPr>
              <a:buNone/>
            </a:pPr>
            <a:r>
              <a:rPr lang="en-US" sz="1200" kern="1200" dirty="0" smtClean="0">
                <a:solidFill>
                  <a:schemeClr val="tx1"/>
                </a:solidFill>
                <a:latin typeface="Futura Bk" pitchFamily="34" charset="0"/>
                <a:ea typeface="+mn-ea"/>
                <a:cs typeface="+mn-cs"/>
              </a:rPr>
              <a:t>then HP offers it as long as you sign an ETD Test Tool Non Disclosure Agreement.</a:t>
            </a:r>
          </a:p>
          <a:p>
            <a:pPr>
              <a:buNone/>
            </a:pPr>
            <a:r>
              <a:rPr lang="en-US" sz="1200" kern="1200" dirty="0" smtClean="0">
                <a:solidFill>
                  <a:schemeClr val="tx1"/>
                </a:solidFill>
                <a:latin typeface="Futura Bk" pitchFamily="34" charset="0"/>
                <a:ea typeface="+mn-ea"/>
                <a:cs typeface="+mn-cs"/>
              </a:rPr>
              <a:t>Please contact your representative: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 HP-UX Meatgrinder is a port of ETD's Linux Meatgrinder test to the HP-UX operating </a:t>
            </a:r>
          </a:p>
          <a:p>
            <a:pPr>
              <a:buNone/>
            </a:pPr>
            <a:r>
              <a:rPr lang="en-US" sz="1200" kern="1200" dirty="0" smtClean="0">
                <a:solidFill>
                  <a:schemeClr val="tx1"/>
                </a:solidFill>
                <a:latin typeface="Futura Bk" pitchFamily="34" charset="0"/>
                <a:ea typeface="+mn-ea"/>
                <a:cs typeface="+mn-cs"/>
              </a:rPr>
              <a:t>system.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It is available for Itanium and PA-RISC.</a:t>
            </a:r>
          </a:p>
          <a:p>
            <a:pPr>
              <a:buNone/>
            </a:pPr>
            <a:r>
              <a:rPr lang="en-US" sz="1200" kern="1200" dirty="0" smtClean="0">
                <a:solidFill>
                  <a:schemeClr val="tx1"/>
                </a:solidFill>
                <a:latin typeface="Futura Bk" pitchFamily="34" charset="0"/>
                <a:ea typeface="+mn-ea"/>
                <a:cs typeface="+mn-cs"/>
              </a:rPr>
              <a:t>Here are some of the test threads: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Ancillary</a:t>
            </a:r>
          </a:p>
          <a:p>
            <a:pPr>
              <a:buNone/>
            </a:pPr>
            <a:r>
              <a:rPr lang="en-US" sz="1200" kern="1200" dirty="0" smtClean="0">
                <a:solidFill>
                  <a:schemeClr val="tx1"/>
                </a:solidFill>
                <a:latin typeface="Futura Bk" pitchFamily="34" charset="0"/>
                <a:ea typeface="+mn-ea"/>
                <a:cs typeface="+mn-cs"/>
              </a:rPr>
              <a:t>Audio</a:t>
            </a:r>
          </a:p>
          <a:p>
            <a:pPr>
              <a:buNone/>
            </a:pPr>
            <a:r>
              <a:rPr lang="en-US" sz="1200" kern="1200" dirty="0" smtClean="0">
                <a:solidFill>
                  <a:schemeClr val="tx1"/>
                </a:solidFill>
                <a:latin typeface="Futura Bk" pitchFamily="34" charset="0"/>
                <a:ea typeface="+mn-ea"/>
                <a:cs typeface="+mn-cs"/>
              </a:rPr>
              <a:t>Cache</a:t>
            </a:r>
          </a:p>
          <a:p>
            <a:pPr>
              <a:buNone/>
            </a:pPr>
            <a:r>
              <a:rPr lang="en-US" sz="1200" kern="1200" dirty="0" smtClean="0">
                <a:solidFill>
                  <a:schemeClr val="tx1"/>
                </a:solidFill>
                <a:latin typeface="Futura Bk" pitchFamily="34" charset="0"/>
                <a:ea typeface="+mn-ea"/>
                <a:cs typeface="+mn-cs"/>
              </a:rPr>
              <a:t>CPU</a:t>
            </a:r>
          </a:p>
          <a:p>
            <a:pPr>
              <a:buNone/>
            </a:pPr>
            <a:r>
              <a:rPr lang="en-US" sz="1200" kern="1200" dirty="0" smtClean="0">
                <a:solidFill>
                  <a:schemeClr val="tx1"/>
                </a:solidFill>
                <a:latin typeface="Futura Bk" pitchFamily="34" charset="0"/>
                <a:ea typeface="+mn-ea"/>
                <a:cs typeface="+mn-cs"/>
              </a:rPr>
              <a:t>File System</a:t>
            </a:r>
          </a:p>
          <a:p>
            <a:pPr>
              <a:buNone/>
            </a:pPr>
            <a:r>
              <a:rPr lang="en-US" sz="1200" kern="1200" dirty="0" smtClean="0">
                <a:solidFill>
                  <a:schemeClr val="tx1"/>
                </a:solidFill>
                <a:latin typeface="Futura Bk" pitchFamily="34" charset="0"/>
                <a:ea typeface="+mn-ea"/>
                <a:cs typeface="+mn-cs"/>
              </a:rPr>
              <a:t>Flash</a:t>
            </a:r>
          </a:p>
          <a:p>
            <a:pPr>
              <a:buNone/>
            </a:pPr>
            <a:r>
              <a:rPr lang="en-US" sz="1200" kern="1200" dirty="0" smtClean="0">
                <a:solidFill>
                  <a:schemeClr val="tx1"/>
                </a:solidFill>
                <a:latin typeface="Futura Bk" pitchFamily="34" charset="0"/>
                <a:ea typeface="+mn-ea"/>
                <a:cs typeface="+mn-cs"/>
              </a:rPr>
              <a:t>Floppy</a:t>
            </a:r>
          </a:p>
          <a:p>
            <a:pPr>
              <a:buNone/>
            </a:pPr>
            <a:r>
              <a:rPr lang="en-US" sz="1200" kern="1200" dirty="0" smtClean="0">
                <a:solidFill>
                  <a:schemeClr val="tx1"/>
                </a:solidFill>
                <a:latin typeface="Futura Bk" pitchFamily="34" charset="0"/>
                <a:ea typeface="+mn-ea"/>
                <a:cs typeface="+mn-cs"/>
              </a:rPr>
              <a:t>Interrupt</a:t>
            </a:r>
          </a:p>
          <a:p>
            <a:pPr>
              <a:buNone/>
            </a:pPr>
            <a:r>
              <a:rPr lang="en-US" sz="1200" kern="1200" dirty="0" smtClean="0">
                <a:solidFill>
                  <a:schemeClr val="tx1"/>
                </a:solidFill>
                <a:latin typeface="Futura Bk" pitchFamily="34" charset="0"/>
                <a:ea typeface="+mn-ea"/>
                <a:cs typeface="+mn-cs"/>
              </a:rPr>
              <a:t>Memory</a:t>
            </a:r>
          </a:p>
          <a:p>
            <a:pPr>
              <a:buNone/>
            </a:pPr>
            <a:r>
              <a:rPr lang="en-US" sz="1200" kern="1200" dirty="0" smtClean="0">
                <a:solidFill>
                  <a:schemeClr val="tx1"/>
                </a:solidFill>
                <a:latin typeface="Futura Bk" pitchFamily="34" charset="0"/>
                <a:ea typeface="+mn-ea"/>
                <a:cs typeface="+mn-cs"/>
              </a:rPr>
              <a:t>MultiPCU</a:t>
            </a:r>
          </a:p>
          <a:p>
            <a:pPr>
              <a:buNone/>
            </a:pPr>
            <a:r>
              <a:rPr lang="en-US" sz="1200" kern="1200" dirty="0" smtClean="0">
                <a:solidFill>
                  <a:schemeClr val="tx1"/>
                </a:solidFill>
                <a:latin typeface="Futura Bk" pitchFamily="34" charset="0"/>
                <a:ea typeface="+mn-ea"/>
                <a:cs typeface="+mn-cs"/>
              </a:rPr>
              <a:t>Network</a:t>
            </a:r>
          </a:p>
          <a:p>
            <a:pPr>
              <a:buNone/>
            </a:pPr>
            <a:r>
              <a:rPr lang="en-US" sz="1200" kern="1200" dirty="0" smtClean="0">
                <a:solidFill>
                  <a:schemeClr val="tx1"/>
                </a:solidFill>
                <a:latin typeface="Futura Bk" pitchFamily="34" charset="0"/>
                <a:ea typeface="+mn-ea"/>
                <a:cs typeface="+mn-cs"/>
              </a:rPr>
              <a:t>PCI Master</a:t>
            </a:r>
          </a:p>
          <a:p>
            <a:pPr>
              <a:buNone/>
            </a:pPr>
            <a:r>
              <a:rPr lang="en-US" sz="1200" kern="1200" dirty="0" smtClean="0">
                <a:solidFill>
                  <a:schemeClr val="tx1"/>
                </a:solidFill>
                <a:latin typeface="Futura Bk" pitchFamily="34" charset="0"/>
                <a:ea typeface="+mn-ea"/>
                <a:cs typeface="+mn-cs"/>
              </a:rPr>
              <a:t>Raw Disk</a:t>
            </a:r>
          </a:p>
          <a:p>
            <a:pPr>
              <a:buNone/>
            </a:pPr>
            <a:r>
              <a:rPr lang="en-US" sz="1200" kern="1200" dirty="0" smtClean="0">
                <a:solidFill>
                  <a:schemeClr val="tx1"/>
                </a:solidFill>
                <a:latin typeface="Futura Bk" pitchFamily="34" charset="0"/>
                <a:ea typeface="+mn-ea"/>
                <a:cs typeface="+mn-cs"/>
              </a:rPr>
              <a:t>Tape</a:t>
            </a:r>
          </a:p>
          <a:p>
            <a:pPr>
              <a:buNone/>
            </a:pPr>
            <a:r>
              <a:rPr lang="en-US" sz="1200" kern="1200" dirty="0" smtClean="0">
                <a:solidFill>
                  <a:schemeClr val="tx1"/>
                </a:solidFill>
                <a:latin typeface="Futura Bk" pitchFamily="34" charset="0"/>
                <a:ea typeface="+mn-ea"/>
                <a:cs typeface="+mn-cs"/>
              </a:rPr>
              <a:t>and more.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s) HP-UX Loadgen (internal tool)</a:t>
            </a: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77</a:t>
            </a:fld>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78</a:t>
            </a:fld>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79</a:t>
            </a:fld>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80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6426200" y="0"/>
            <a:ext cx="2717800" cy="6858000"/>
          </a:xfrm>
          <a:prstGeom prst="rect">
            <a:avLst/>
          </a:prstGeom>
          <a:solidFill>
            <a:schemeClr val="bg1"/>
          </a:solidFill>
          <a:ln w="9525">
            <a:noFill/>
            <a:miter lim="800000"/>
            <a:headEnd/>
            <a:tailEnd/>
          </a:ln>
          <a:effectLst/>
        </p:spPr>
        <p:txBody>
          <a:bodyPr wrap="none" anchor="ctr"/>
          <a:lstStyle/>
          <a:p>
            <a:pPr>
              <a:defRPr/>
            </a:pPr>
            <a:endParaRPr lang="en-US" dirty="0"/>
          </a:p>
        </p:txBody>
      </p:sp>
      <p:sp>
        <p:nvSpPr>
          <p:cNvPr id="208900" name="Rectangle 4"/>
          <p:cNvSpPr>
            <a:spLocks noGrp="1" noChangeArrowheads="1"/>
          </p:cNvSpPr>
          <p:nvPr>
            <p:ph type="subTitle" idx="1"/>
          </p:nvPr>
        </p:nvSpPr>
        <p:spPr>
          <a:xfrm>
            <a:off x="433388" y="5372100"/>
            <a:ext cx="4570412" cy="914400"/>
          </a:xfrm>
        </p:spPr>
        <p:txBody>
          <a:bodyPr/>
          <a:lstStyle>
            <a:lvl1pPr marL="0" indent="0">
              <a:spcBef>
                <a:spcPct val="10000"/>
              </a:spcBef>
              <a:buFontTx/>
              <a:buNone/>
              <a:defRPr sz="2000">
                <a:solidFill>
                  <a:srgbClr val="000000"/>
                </a:solidFill>
                <a:latin typeface="Futura Hv" pitchFamily="34" charset="0"/>
              </a:defRPr>
            </a:lvl1pPr>
          </a:lstStyle>
          <a:p>
            <a:r>
              <a:rPr lang="en-US"/>
              <a:t>Click to edit Master subtitle style</a:t>
            </a:r>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a:t>Click to edit Master title style</a:t>
            </a: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fld id="{C5A8A0D4-DF06-4C70-B279-291A2C91D2D4}" type="datetime4">
              <a:rPr lang="en-US"/>
              <a:pPr>
                <a:defRPr/>
              </a:pPr>
              <a:t>March 23, 2011</a:t>
            </a:fld>
            <a:endParaRPr lang="en-US" dirty="0"/>
          </a:p>
        </p:txBody>
      </p:sp>
      <p:sp>
        <p:nvSpPr>
          <p:cNvPr id="6" name="Rectangle 4"/>
          <p:cNvSpPr>
            <a:spLocks noGrp="1" noChangeArrowheads="1"/>
          </p:cNvSpPr>
          <p:nvPr>
            <p:ph type="sldNum" sz="quarter" idx="12"/>
          </p:nvPr>
        </p:nvSpPr>
        <p:spPr>
          <a:ln/>
        </p:spPr>
        <p:txBody>
          <a:bodyPr/>
          <a:lstStyle>
            <a:lvl1pPr>
              <a:defRPr/>
            </a:lvl1pPr>
          </a:lstStyle>
          <a:p>
            <a:pPr>
              <a:defRPr/>
            </a:pPr>
            <a:fld id="{9DDCDCB8-0D37-4F5A-823E-595F77AF527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B180E926-BCCB-41F4-A99A-F110C8A24751}" type="datetime4">
              <a:rPr lang="en-US"/>
              <a:pPr>
                <a:defRPr/>
              </a:pPr>
              <a:t>March 23, 2011</a:t>
            </a:fld>
            <a:endParaRPr lang="en-US" dirty="0"/>
          </a:p>
        </p:txBody>
      </p:sp>
      <p:sp>
        <p:nvSpPr>
          <p:cNvPr id="4" name="Rectangle 4"/>
          <p:cNvSpPr>
            <a:spLocks noGrp="1" noChangeArrowheads="1"/>
          </p:cNvSpPr>
          <p:nvPr>
            <p:ph type="sldNum" sz="quarter" idx="12"/>
          </p:nvPr>
        </p:nvSpPr>
        <p:spPr>
          <a:ln/>
        </p:spPr>
        <p:txBody>
          <a:bodyPr/>
          <a:lstStyle>
            <a:lvl1pPr>
              <a:defRPr/>
            </a:lvl1pPr>
          </a:lstStyle>
          <a:p>
            <a:pPr>
              <a:defRPr/>
            </a:pPr>
            <a:fld id="{655AFB76-BEE7-4BBD-88C5-46DD4F995A3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7EC29430-2BB4-4E93-B905-443BC6832219}" type="datetime4">
              <a:rPr lang="en-US"/>
              <a:pPr>
                <a:defRPr/>
              </a:pPr>
              <a:t>March 23, 2011</a:t>
            </a:fld>
            <a:endParaRPr lang="en-US" dirty="0"/>
          </a:p>
        </p:txBody>
      </p:sp>
      <p:sp>
        <p:nvSpPr>
          <p:cNvPr id="7" name="Rectangle 4"/>
          <p:cNvSpPr>
            <a:spLocks noGrp="1" noChangeArrowheads="1"/>
          </p:cNvSpPr>
          <p:nvPr>
            <p:ph type="sldNum" sz="quarter" idx="12"/>
          </p:nvPr>
        </p:nvSpPr>
        <p:spPr>
          <a:ln/>
        </p:spPr>
        <p:txBody>
          <a:bodyPr/>
          <a:lstStyle>
            <a:lvl1pPr>
              <a:defRPr/>
            </a:lvl1pPr>
          </a:lstStyle>
          <a:p>
            <a:pPr>
              <a:defRPr/>
            </a:pPr>
            <a:fld id="{0B29D494-DEB8-4C7F-88A0-C34D3B781294}"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8C503F76-AC6A-49D4-BBBC-2CCEC79BDFF7}" type="datetime4">
              <a:rPr lang="en-US"/>
              <a:pPr>
                <a:defRPr/>
              </a:pPr>
              <a:t>March 23, 2011</a:t>
            </a:fld>
            <a:endParaRPr lang="en-US" dirty="0"/>
          </a:p>
        </p:txBody>
      </p:sp>
      <p:sp>
        <p:nvSpPr>
          <p:cNvPr id="7" name="Rectangle 4"/>
          <p:cNvSpPr>
            <a:spLocks noGrp="1" noChangeArrowheads="1"/>
          </p:cNvSpPr>
          <p:nvPr>
            <p:ph type="sldNum" sz="quarter" idx="12"/>
          </p:nvPr>
        </p:nvSpPr>
        <p:spPr>
          <a:ln/>
        </p:spPr>
        <p:txBody>
          <a:bodyPr/>
          <a:lstStyle>
            <a:lvl1pPr>
              <a:defRPr/>
            </a:lvl1pPr>
          </a:lstStyle>
          <a:p>
            <a:pPr>
              <a:defRPr/>
            </a:pPr>
            <a:fld id="{AEB0C5CB-C034-428E-AF95-5401E823581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fld id="{2666A603-EB6C-4C65-BFD5-38F366BCFDC1}" type="datetime4">
              <a:rPr lang="en-US"/>
              <a:pPr>
                <a:defRPr/>
              </a:pPr>
              <a:t>March 23, 2011</a:t>
            </a:fld>
            <a:endParaRPr lang="en-US" dirty="0"/>
          </a:p>
        </p:txBody>
      </p:sp>
      <p:sp>
        <p:nvSpPr>
          <p:cNvPr id="6" name="Rectangle 4"/>
          <p:cNvSpPr>
            <a:spLocks noGrp="1" noChangeArrowheads="1"/>
          </p:cNvSpPr>
          <p:nvPr>
            <p:ph type="sldNum" sz="quarter" idx="12"/>
          </p:nvPr>
        </p:nvSpPr>
        <p:spPr>
          <a:ln/>
        </p:spPr>
        <p:txBody>
          <a:bodyPr/>
          <a:lstStyle>
            <a:lvl1pPr>
              <a:defRPr/>
            </a:lvl1pPr>
          </a:lstStyle>
          <a:p>
            <a:pPr>
              <a:defRPr/>
            </a:pPr>
            <a:fld id="{5B68F188-2E67-4EC2-A86B-C1F09E6B05F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05588" y="114300"/>
            <a:ext cx="2066925" cy="63611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14300"/>
            <a:ext cx="6053138" cy="6361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fld id="{03CF41F6-6F93-4382-AC05-555CF4DA1AB1}" type="datetime4">
              <a:rPr lang="en-US"/>
              <a:pPr>
                <a:defRPr/>
              </a:pPr>
              <a:t>March 23, 2011</a:t>
            </a:fld>
            <a:endParaRPr lang="en-US" dirty="0"/>
          </a:p>
        </p:txBody>
      </p:sp>
      <p:sp>
        <p:nvSpPr>
          <p:cNvPr id="6" name="Rectangle 4"/>
          <p:cNvSpPr>
            <a:spLocks noGrp="1" noChangeArrowheads="1"/>
          </p:cNvSpPr>
          <p:nvPr>
            <p:ph type="sldNum" sz="quarter" idx="12"/>
          </p:nvPr>
        </p:nvSpPr>
        <p:spPr>
          <a:ln/>
        </p:spPr>
        <p:txBody>
          <a:bodyPr/>
          <a:lstStyle>
            <a:lvl1pPr>
              <a:defRPr/>
            </a:lvl1pPr>
          </a:lstStyle>
          <a:p>
            <a:pPr>
              <a:defRPr/>
            </a:pPr>
            <a:fld id="{C86F6B82-0C60-4989-AD71-A0377A5E434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6295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0050" y="1447800"/>
            <a:ext cx="4059238" cy="50276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8" y="1447800"/>
            <a:ext cx="4060825" cy="50276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fld id="{B63D2480-66D9-41A1-9A0D-1E838292082F}" type="datetime4">
              <a:rPr lang="en-US"/>
              <a:pPr>
                <a:defRPr/>
              </a:pPr>
              <a:t>March 23, 2011</a:t>
            </a:fld>
            <a:endParaRPr lang="en-US" dirty="0"/>
          </a:p>
        </p:txBody>
      </p:sp>
      <p:sp>
        <p:nvSpPr>
          <p:cNvPr id="7" name="Rectangle 4"/>
          <p:cNvSpPr>
            <a:spLocks noGrp="1" noChangeArrowheads="1"/>
          </p:cNvSpPr>
          <p:nvPr>
            <p:ph type="sldNum" sz="quarter" idx="12"/>
          </p:nvPr>
        </p:nvSpPr>
        <p:spPr>
          <a:ln/>
        </p:spPr>
        <p:txBody>
          <a:bodyPr/>
          <a:lstStyle>
            <a:lvl1pPr>
              <a:defRPr/>
            </a:lvl1pPr>
          </a:lstStyle>
          <a:p>
            <a:pPr>
              <a:defRPr/>
            </a:pPr>
            <a:fld id="{8FA575D0-5693-4A88-9E7D-DE9D639DC60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76"/>
            </a:gs>
            <a:gs pos="50000">
              <a:srgbClr val="0000FF"/>
            </a:gs>
            <a:gs pos="100000">
              <a:srgbClr val="000076"/>
            </a:gs>
          </a:gsLst>
          <a:lin ang="5400000" scaled="1"/>
        </a:gra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dt" sz="half" idx="2"/>
          </p:nvPr>
        </p:nvSpPr>
        <p:spPr bwMode="auto">
          <a:xfrm>
            <a:off x="593725" y="6629400"/>
            <a:ext cx="1463675"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900">
                <a:solidFill>
                  <a:srgbClr val="848589"/>
                </a:solidFill>
              </a:defRPr>
            </a:lvl1pPr>
          </a:lstStyle>
          <a:p>
            <a:pPr>
              <a:defRPr/>
            </a:pPr>
            <a:fld id="{7C4EE195-5135-4E1A-92C6-EE14704C9E16}" type="datetime4">
              <a:rPr lang="en-US"/>
              <a:pPr>
                <a:defRPr/>
              </a:pPr>
              <a:t>March 23, 2011</a:t>
            </a:fld>
            <a:endParaRPr lang="en-US" dirty="0"/>
          </a:p>
        </p:txBody>
      </p:sp>
      <p:sp>
        <p:nvSpPr>
          <p:cNvPr id="207876" name="Rectangle 4"/>
          <p:cNvSpPr>
            <a:spLocks noGrp="1" noChangeArrowheads="1"/>
          </p:cNvSpPr>
          <p:nvPr>
            <p:ph type="sldNum" sz="quarter" idx="4"/>
          </p:nvPr>
        </p:nvSpPr>
        <p:spPr bwMode="auto">
          <a:xfrm>
            <a:off x="8229600" y="6629400"/>
            <a:ext cx="7620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900">
                <a:solidFill>
                  <a:srgbClr val="848589"/>
                </a:solidFill>
              </a:defRPr>
            </a:lvl1pPr>
          </a:lstStyle>
          <a:p>
            <a:pPr>
              <a:defRPr/>
            </a:pPr>
            <a:fld id="{27105EF3-18F0-452F-A28D-9971D0F84394}" type="slidenum">
              <a:rPr lang="en-US"/>
              <a:pPr>
                <a:defRPr/>
              </a:pPr>
              <a:t>‹#›</a:t>
            </a:fld>
            <a:endParaRPr lang="en-US" dirty="0"/>
          </a:p>
        </p:txBody>
      </p:sp>
      <p:sp>
        <p:nvSpPr>
          <p:cNvPr id="207877" name="Rectangle 5"/>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pPr>
              <a:defRPr/>
            </a:pPr>
            <a:endParaRPr lang="en-US" dirty="0"/>
          </a:p>
        </p:txBody>
      </p:sp>
      <p:sp>
        <p:nvSpPr>
          <p:cNvPr id="207878" name="Rectangle 6"/>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pPr>
              <a:defRPr/>
            </a:pPr>
            <a:endParaRPr lang="en-US" dirty="0"/>
          </a:p>
        </p:txBody>
      </p:sp>
      <p:sp>
        <p:nvSpPr>
          <p:cNvPr id="1031" name="Rectangle 7"/>
          <p:cNvSpPr>
            <a:spLocks noGrp="1" noChangeArrowheads="1"/>
          </p:cNvSpPr>
          <p:nvPr>
            <p:ph type="title"/>
          </p:nvPr>
        </p:nvSpPr>
        <p:spPr bwMode="auto">
          <a:xfrm>
            <a:off x="428625" y="114300"/>
            <a:ext cx="76295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2" name="Rectangle 8"/>
          <p:cNvSpPr>
            <a:spLocks noGrp="1" noChangeArrowheads="1"/>
          </p:cNvSpPr>
          <p:nvPr>
            <p:ph type="body" idx="1"/>
          </p:nvPr>
        </p:nvSpPr>
        <p:spPr bwMode="auto">
          <a:xfrm>
            <a:off x="400050" y="1447800"/>
            <a:ext cx="8272463" cy="5027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23" r:id="rId1"/>
    <p:sldLayoutId id="2147483712" r:id="rId2"/>
    <p:sldLayoutId id="2147483717" r:id="rId3"/>
    <p:sldLayoutId id="2147483718" r:id="rId4"/>
    <p:sldLayoutId id="2147483719" r:id="rId5"/>
    <p:sldLayoutId id="2147483720" r:id="rId6"/>
    <p:sldLayoutId id="2147483721" r:id="rId7"/>
    <p:sldLayoutId id="2147483722" r:id="rId8"/>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3600">
          <a:solidFill>
            <a:schemeClr val="tx2"/>
          </a:solidFill>
          <a:latin typeface="+mj-lt"/>
          <a:ea typeface="+mj-ea"/>
          <a:cs typeface="+mj-cs"/>
        </a:defRPr>
      </a:lvl1pPr>
      <a:lvl2pPr algn="l" rtl="0" eaLnBrk="0" fontAlgn="base" hangingPunct="0">
        <a:lnSpc>
          <a:spcPct val="90000"/>
        </a:lnSpc>
        <a:spcBef>
          <a:spcPct val="0"/>
        </a:spcBef>
        <a:spcAft>
          <a:spcPct val="0"/>
        </a:spcAft>
        <a:defRPr sz="3600">
          <a:solidFill>
            <a:schemeClr val="tx2"/>
          </a:solidFill>
          <a:latin typeface="Futura Bk" pitchFamily="34" charset="0"/>
        </a:defRPr>
      </a:lvl2pPr>
      <a:lvl3pPr algn="l" rtl="0" eaLnBrk="0" fontAlgn="base" hangingPunct="0">
        <a:lnSpc>
          <a:spcPct val="90000"/>
        </a:lnSpc>
        <a:spcBef>
          <a:spcPct val="0"/>
        </a:spcBef>
        <a:spcAft>
          <a:spcPct val="0"/>
        </a:spcAft>
        <a:defRPr sz="3600">
          <a:solidFill>
            <a:schemeClr val="tx2"/>
          </a:solidFill>
          <a:latin typeface="Futura Bk" pitchFamily="34" charset="0"/>
        </a:defRPr>
      </a:lvl3pPr>
      <a:lvl4pPr algn="l" rtl="0" eaLnBrk="0" fontAlgn="base" hangingPunct="0">
        <a:lnSpc>
          <a:spcPct val="90000"/>
        </a:lnSpc>
        <a:spcBef>
          <a:spcPct val="0"/>
        </a:spcBef>
        <a:spcAft>
          <a:spcPct val="0"/>
        </a:spcAft>
        <a:defRPr sz="3600">
          <a:solidFill>
            <a:schemeClr val="tx2"/>
          </a:solidFill>
          <a:latin typeface="Futura Bk" pitchFamily="34" charset="0"/>
        </a:defRPr>
      </a:lvl4pPr>
      <a:lvl5pPr algn="l" rtl="0" eaLnBrk="0" fontAlgn="base" hangingPunct="0">
        <a:lnSpc>
          <a:spcPct val="90000"/>
        </a:lnSpc>
        <a:spcBef>
          <a:spcPct val="0"/>
        </a:spcBef>
        <a:spcAft>
          <a:spcPct val="0"/>
        </a:spcAft>
        <a:defRPr sz="3600">
          <a:solidFill>
            <a:schemeClr val="tx2"/>
          </a:solidFill>
          <a:latin typeface="Futura Bk" pitchFamily="34" charset="0"/>
        </a:defRPr>
      </a:lvl5pPr>
      <a:lvl6pPr marL="457200" algn="l" rtl="0" fontAlgn="base">
        <a:lnSpc>
          <a:spcPct val="90000"/>
        </a:lnSpc>
        <a:spcBef>
          <a:spcPct val="0"/>
        </a:spcBef>
        <a:spcAft>
          <a:spcPct val="0"/>
        </a:spcAft>
        <a:defRPr sz="3600">
          <a:solidFill>
            <a:schemeClr val="tx2"/>
          </a:solidFill>
          <a:latin typeface="Futura Bk" pitchFamily="34" charset="0"/>
        </a:defRPr>
      </a:lvl6pPr>
      <a:lvl7pPr marL="914400" algn="l" rtl="0" fontAlgn="base">
        <a:lnSpc>
          <a:spcPct val="90000"/>
        </a:lnSpc>
        <a:spcBef>
          <a:spcPct val="0"/>
        </a:spcBef>
        <a:spcAft>
          <a:spcPct val="0"/>
        </a:spcAft>
        <a:defRPr sz="3600">
          <a:solidFill>
            <a:schemeClr val="tx2"/>
          </a:solidFill>
          <a:latin typeface="Futura Bk" pitchFamily="34" charset="0"/>
        </a:defRPr>
      </a:lvl7pPr>
      <a:lvl8pPr marL="1371600" algn="l" rtl="0" fontAlgn="base">
        <a:lnSpc>
          <a:spcPct val="90000"/>
        </a:lnSpc>
        <a:spcBef>
          <a:spcPct val="0"/>
        </a:spcBef>
        <a:spcAft>
          <a:spcPct val="0"/>
        </a:spcAft>
        <a:defRPr sz="3600">
          <a:solidFill>
            <a:schemeClr val="tx2"/>
          </a:solidFill>
          <a:latin typeface="Futura Bk" pitchFamily="34" charset="0"/>
        </a:defRPr>
      </a:lvl8pPr>
      <a:lvl9pPr marL="1828800" algn="l" rtl="0" fontAlgn="base">
        <a:lnSpc>
          <a:spcPct val="90000"/>
        </a:lnSpc>
        <a:spcBef>
          <a:spcPct val="0"/>
        </a:spcBef>
        <a:spcAft>
          <a:spcPct val="0"/>
        </a:spcAft>
        <a:defRPr sz="3600">
          <a:solidFill>
            <a:schemeClr val="tx2"/>
          </a:solidFill>
          <a:latin typeface="Futura Bk" pitchFamily="34" charset="0"/>
        </a:defRPr>
      </a:lvl9pPr>
    </p:titleStyle>
    <p:bodyStyle>
      <a:lvl1pPr marL="228600" indent="-228600" algn="l" rtl="0" eaLnBrk="0" fontAlgn="base" hangingPunct="0">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eaLnBrk="0" fontAlgn="base" hangingPunct="0">
        <a:lnSpc>
          <a:spcPct val="90000"/>
        </a:lnSpc>
        <a:spcBef>
          <a:spcPct val="10000"/>
        </a:spcBef>
        <a:spcAft>
          <a:spcPct val="10000"/>
        </a:spcAft>
        <a:buClr>
          <a:srgbClr val="B2B3B5"/>
        </a:buClr>
        <a:buFont typeface="Arial" charset="0"/>
        <a:buChar char="−"/>
        <a:defRPr sz="2400">
          <a:solidFill>
            <a:schemeClr val="tx1"/>
          </a:solidFill>
          <a:latin typeface="+mn-lt"/>
        </a:defRPr>
      </a:lvl2pPr>
      <a:lvl3pPr marL="914400" indent="-228600" algn="l" rtl="0" eaLnBrk="0" fontAlgn="base" hangingPunct="0">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eaLnBrk="0" fontAlgn="base" hangingPunct="0">
        <a:lnSpc>
          <a:spcPct val="90000"/>
        </a:lnSpc>
        <a:spcBef>
          <a:spcPct val="10000"/>
        </a:spcBef>
        <a:spcAft>
          <a:spcPct val="10000"/>
        </a:spcAft>
        <a:buClr>
          <a:srgbClr val="B2B3B5"/>
        </a:buClr>
        <a:buFont typeface="Arial" charset="0"/>
        <a:buChar char="−"/>
        <a:defRPr sz="2000">
          <a:solidFill>
            <a:schemeClr val="tx1"/>
          </a:solidFill>
          <a:latin typeface="+mn-lt"/>
        </a:defRPr>
      </a:lvl4pPr>
      <a:lvl5pPr marL="1600200" indent="-228600" algn="l" rtl="0" eaLnBrk="0" fontAlgn="base" hangingPunct="0">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Word_97_-_2003_Document1.doc"/></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3200" dirty="0" smtClean="0"/>
              <a:t>HP-UX 11i v3 – One Personal Approach to Basic Build Design</a:t>
            </a:r>
          </a:p>
        </p:txBody>
      </p:sp>
      <p:sp>
        <p:nvSpPr>
          <p:cNvPr id="3075" name="Rectangle 3"/>
          <p:cNvSpPr>
            <a:spLocks noGrp="1" noChangeArrowheads="1"/>
          </p:cNvSpPr>
          <p:nvPr>
            <p:ph type="subTitle" idx="1"/>
          </p:nvPr>
        </p:nvSpPr>
        <p:spPr/>
        <p:txBody>
          <a:bodyPr/>
          <a:lstStyle/>
          <a:p>
            <a:pPr eaLnBrk="1" hangingPunct="1"/>
            <a:r>
              <a:rPr lang="en-US" dirty="0" smtClean="0">
                <a:solidFill>
                  <a:schemeClr val="tx1"/>
                </a:solidFill>
              </a:rPr>
              <a:t>Dusan Baljevic</a:t>
            </a:r>
          </a:p>
          <a:p>
            <a:pPr eaLnBrk="1" hangingPunct="1"/>
            <a:r>
              <a:rPr lang="en-US" dirty="0" smtClean="0">
                <a:solidFill>
                  <a:schemeClr val="tx1"/>
                </a:solidFill>
              </a:rPr>
              <a:t>Sydney, Australia</a:t>
            </a:r>
          </a:p>
          <a:p>
            <a:pPr eaLnBrk="1" hangingPunct="1"/>
            <a:endParaRPr lang="en-US" dirty="0" smtClean="0">
              <a:solidFill>
                <a:schemeClr val="tx1"/>
              </a:solidFill>
            </a:endParaRPr>
          </a:p>
          <a:p>
            <a:pPr eaLnBrk="1" hangingPunct="1"/>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884164A3-8358-46F1-BD16-AC27C1A01B6C}" type="datetime4">
              <a:rPr lang="en-US" smtClean="0"/>
              <a:pPr/>
              <a:t>March 23, 2011</a:t>
            </a:fld>
            <a:endParaRPr lang="en-US" dirty="0" smtClean="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2</a:t>
            </a:fld>
            <a:endParaRPr lang="en-US" dirty="0" smtClean="0"/>
          </a:p>
        </p:txBody>
      </p:sp>
      <p:sp>
        <p:nvSpPr>
          <p:cNvPr id="4101"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Why This Document? - Part 1</a:t>
            </a:r>
          </a:p>
        </p:txBody>
      </p:sp>
      <p:sp>
        <p:nvSpPr>
          <p:cNvPr id="4102" name="Rectangle 3"/>
          <p:cNvSpPr>
            <a:spLocks noGrp="1" noChangeArrowheads="1"/>
          </p:cNvSpPr>
          <p:nvPr>
            <p:ph type="body" idx="1"/>
          </p:nvPr>
        </p:nvSpPr>
        <p:spPr>
          <a:xfrm>
            <a:off x="457200" y="1320800"/>
            <a:ext cx="8449056" cy="5214938"/>
          </a:xfrm>
        </p:spPr>
        <p:txBody>
          <a:bodyPr/>
          <a:lstStyle/>
          <a:p>
            <a:r>
              <a:rPr lang="en-US" sz="2600" dirty="0" smtClean="0">
                <a:solidFill>
                  <a:schemeClr val="bg1"/>
                </a:solidFill>
              </a:rPr>
              <a:t>Frequent “abuse” of good design principles.</a:t>
            </a:r>
            <a:endParaRPr lang="en-AU" sz="2600" dirty="0" smtClean="0">
              <a:solidFill>
                <a:schemeClr val="bg1"/>
              </a:solidFill>
            </a:endParaRPr>
          </a:p>
          <a:p>
            <a:r>
              <a:rPr lang="en-AU" sz="2600" dirty="0" smtClean="0">
                <a:solidFill>
                  <a:schemeClr val="bg1"/>
                </a:solidFill>
              </a:rPr>
              <a:t>Everyone has different opinion – why not help system administrators and architects stop implementing bad practices.</a:t>
            </a:r>
          </a:p>
          <a:p>
            <a:r>
              <a:rPr lang="en-AU" sz="2600" dirty="0" smtClean="0">
                <a:solidFill>
                  <a:schemeClr val="bg1"/>
                </a:solidFill>
              </a:rPr>
              <a:t>The focus is on Itanium-based servers, as PA-RISC has become obsolete.  However, most parts of this document are applicable to PA-RISC servers too.</a:t>
            </a:r>
          </a:p>
          <a:p>
            <a:r>
              <a:rPr lang="en-AU" sz="2600" dirty="0" smtClean="0">
                <a:solidFill>
                  <a:schemeClr val="bg1"/>
                </a:solidFill>
              </a:rPr>
              <a:t>Once good design principles are adopted, the physical work on building servers should be easy and fast.</a:t>
            </a:r>
          </a:p>
          <a:p>
            <a:r>
              <a:rPr lang="en-AU" sz="2600" dirty="0" smtClean="0">
                <a:solidFill>
                  <a:schemeClr val="bg1"/>
                </a:solidFill>
              </a:rPr>
              <a:t>This document highlights </a:t>
            </a:r>
            <a:r>
              <a:rPr lang="en-AU" sz="2600" b="1" dirty="0" smtClean="0">
                <a:solidFill>
                  <a:schemeClr val="bg1"/>
                </a:solidFill>
              </a:rPr>
              <a:t>some</a:t>
            </a:r>
            <a:r>
              <a:rPr lang="en-AU" sz="2600" dirty="0" smtClean="0">
                <a:solidFill>
                  <a:schemeClr val="bg1"/>
                </a:solidFill>
              </a:rPr>
              <a:t> of the design elements for a server as a single entity (without virtualization or clustering components).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884164A3-8358-46F1-BD16-AC27C1A01B6C}" type="datetime4">
              <a:rPr lang="en-US" smtClean="0"/>
              <a:pPr/>
              <a:t>March 23, 2011</a:t>
            </a:fld>
            <a:endParaRPr lang="en-US" dirty="0" smtClean="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3</a:t>
            </a:fld>
            <a:endParaRPr lang="en-US" dirty="0" smtClean="0"/>
          </a:p>
        </p:txBody>
      </p:sp>
      <p:sp>
        <p:nvSpPr>
          <p:cNvPr id="4101"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Why This Document? - Part 2</a:t>
            </a:r>
          </a:p>
        </p:txBody>
      </p:sp>
      <p:sp>
        <p:nvSpPr>
          <p:cNvPr id="4102" name="Rectangle 3"/>
          <p:cNvSpPr>
            <a:spLocks noGrp="1" noChangeArrowheads="1"/>
          </p:cNvSpPr>
          <p:nvPr>
            <p:ph type="body" idx="1"/>
          </p:nvPr>
        </p:nvSpPr>
        <p:spPr>
          <a:xfrm>
            <a:off x="457200" y="1494692"/>
            <a:ext cx="8467344" cy="5041046"/>
          </a:xfrm>
        </p:spPr>
        <p:txBody>
          <a:bodyPr/>
          <a:lstStyle/>
          <a:p>
            <a:r>
              <a:rPr lang="en-AU" dirty="0" smtClean="0">
                <a:solidFill>
                  <a:schemeClr val="bg1"/>
                </a:solidFill>
              </a:rPr>
              <a:t>As a classical electronics engineer, I believe in proper planning process – </a:t>
            </a:r>
            <a:r>
              <a:rPr lang="en-AU" i="1" dirty="0" smtClean="0">
                <a:solidFill>
                  <a:schemeClr val="bg1"/>
                </a:solidFill>
              </a:rPr>
              <a:t>measure three times before cutting</a:t>
            </a:r>
            <a:r>
              <a:rPr lang="en-AU" dirty="0" smtClean="0">
                <a:solidFill>
                  <a:schemeClr val="bg1"/>
                </a:solidFill>
              </a:rPr>
              <a:t>.</a:t>
            </a:r>
          </a:p>
          <a:p>
            <a:pPr>
              <a:buNone/>
            </a:pPr>
            <a:endParaRPr lang="en-AU" dirty="0" smtClean="0">
              <a:solidFill>
                <a:schemeClr val="bg1"/>
              </a:solidFill>
            </a:endParaRPr>
          </a:p>
          <a:p>
            <a:r>
              <a:rPr lang="en-AU" dirty="0" smtClean="0">
                <a:solidFill>
                  <a:schemeClr val="bg1"/>
                </a:solidFill>
              </a:rPr>
              <a:t>It is based on my 25-years practical experiences in Unix/Linux.</a:t>
            </a:r>
          </a:p>
          <a:p>
            <a:endParaRPr lang="en-AU" dirty="0" smtClean="0">
              <a:solidFill>
                <a:schemeClr val="bg1"/>
              </a:solidFill>
            </a:endParaRPr>
          </a:p>
          <a:p>
            <a:r>
              <a:rPr lang="en-AU" dirty="0" smtClean="0">
                <a:solidFill>
                  <a:schemeClr val="bg1"/>
                </a:solidFill>
              </a:rPr>
              <a:t>My way of Operations Acceptance Testing:</a:t>
            </a:r>
            <a:endParaRPr lang="en-US" dirty="0" smtClean="0">
              <a:solidFill>
                <a:schemeClr val="bg1"/>
              </a:solidFill>
            </a:endParaRPr>
          </a:p>
          <a:p>
            <a:pPr>
              <a:buNone/>
            </a:pPr>
            <a:r>
              <a:rPr lang="en-US" dirty="0" smtClean="0">
                <a:solidFill>
                  <a:schemeClr val="bg1"/>
                </a:solidFill>
              </a:rPr>
              <a:t>  </a:t>
            </a:r>
            <a:r>
              <a:rPr lang="en-US" sz="2000" dirty="0" smtClean="0">
                <a:solidFill>
                  <a:schemeClr val="bg1"/>
                </a:solidFill>
              </a:rPr>
              <a:t>http://www.circlingcycle.com.au/Unix-sources/HP-UX-check-OAT.pl.txt</a:t>
            </a:r>
            <a:endParaRPr lang="en-AU" sz="2000" dirty="0" smtClean="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ate Placeholder 3"/>
          <p:cNvSpPr>
            <a:spLocks noGrp="1"/>
          </p:cNvSpPr>
          <p:nvPr>
            <p:ph type="dt" sz="quarter" idx="10"/>
          </p:nvPr>
        </p:nvSpPr>
        <p:spPr>
          <a:noFill/>
        </p:spPr>
        <p:txBody>
          <a:bodyPr/>
          <a:lstStyle/>
          <a:p>
            <a:fld id="{8DD882E9-1622-4037-9446-DC12AC31E04C}" type="datetime4">
              <a:rPr lang="en-US" smtClean="0"/>
              <a:pPr/>
              <a:t>March 23, 2011</a:t>
            </a:fld>
            <a:endParaRPr lang="en-US" dirty="0" smtClean="0"/>
          </a:p>
        </p:txBody>
      </p:sp>
      <p:sp>
        <p:nvSpPr>
          <p:cNvPr id="5124" name="Slide Number Placeholder 5"/>
          <p:cNvSpPr>
            <a:spLocks noGrp="1"/>
          </p:cNvSpPr>
          <p:nvPr>
            <p:ph type="sldNum" sz="quarter" idx="12"/>
          </p:nvPr>
        </p:nvSpPr>
        <p:spPr>
          <a:noFill/>
        </p:spPr>
        <p:txBody>
          <a:bodyPr/>
          <a:lstStyle/>
          <a:p>
            <a:fld id="{19CC3744-9C24-417E-BE29-94BEEC429F64}" type="slidenum">
              <a:rPr lang="en-US" smtClean="0"/>
              <a:pPr/>
              <a:t>4</a:t>
            </a:fld>
            <a:endParaRPr lang="en-US" dirty="0" smtClean="0"/>
          </a:p>
        </p:txBody>
      </p:sp>
      <p:sp>
        <p:nvSpPr>
          <p:cNvPr id="5125"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This Document is Not:</a:t>
            </a:r>
          </a:p>
        </p:txBody>
      </p:sp>
      <p:sp>
        <p:nvSpPr>
          <p:cNvPr id="5126" name="Rectangle 3"/>
          <p:cNvSpPr>
            <a:spLocks noGrp="1" noChangeArrowheads="1"/>
          </p:cNvSpPr>
          <p:nvPr>
            <p:ph type="body" idx="1"/>
          </p:nvPr>
        </p:nvSpPr>
        <p:spPr>
          <a:xfrm>
            <a:off x="457200" y="1557338"/>
            <a:ext cx="8272463" cy="4918075"/>
          </a:xfrm>
        </p:spPr>
        <p:txBody>
          <a:bodyPr/>
          <a:lstStyle/>
          <a:p>
            <a:r>
              <a:rPr lang="en-AU" dirty="0" smtClean="0">
                <a:solidFill>
                  <a:schemeClr val="bg1"/>
                </a:solidFill>
              </a:rPr>
              <a:t>A replacement for HP’s official statements.</a:t>
            </a:r>
          </a:p>
          <a:p>
            <a:endParaRPr lang="en-US" dirty="0" smtClean="0">
              <a:solidFill>
                <a:schemeClr val="bg1"/>
              </a:solidFill>
            </a:endParaRPr>
          </a:p>
          <a:p>
            <a:r>
              <a:rPr lang="en-AU" dirty="0" smtClean="0">
                <a:solidFill>
                  <a:schemeClr val="bg1"/>
                </a:solidFill>
              </a:rPr>
              <a:t>A written manual to learn HP-UX and its design principles in detail.</a:t>
            </a:r>
          </a:p>
          <a:p>
            <a:endParaRPr lang="en-AU" dirty="0" smtClean="0">
              <a:solidFill>
                <a:schemeClr val="bg1"/>
              </a:solidFill>
            </a:endParaRPr>
          </a:p>
          <a:p>
            <a:r>
              <a:rPr lang="en-AU" dirty="0" smtClean="0">
                <a:solidFill>
                  <a:schemeClr val="bg1"/>
                </a:solidFill>
              </a:rPr>
              <a:t>Glorified personal experience to prove that I “know best” (rather the opposite).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te Placeholder 3"/>
          <p:cNvSpPr>
            <a:spLocks noGrp="1"/>
          </p:cNvSpPr>
          <p:nvPr>
            <p:ph type="dt" sz="quarter" idx="10"/>
          </p:nvPr>
        </p:nvSpPr>
        <p:spPr>
          <a:noFill/>
        </p:spPr>
        <p:txBody>
          <a:bodyPr/>
          <a:lstStyle/>
          <a:p>
            <a:fld id="{0899D433-79F7-4E71-AC9B-DC0A753602C7}" type="datetime4">
              <a:rPr lang="en-US" smtClean="0"/>
              <a:pPr/>
              <a:t>March 23, 2011</a:t>
            </a:fld>
            <a:endParaRPr lang="en-US" dirty="0" smtClean="0"/>
          </a:p>
        </p:txBody>
      </p:sp>
      <p:sp>
        <p:nvSpPr>
          <p:cNvPr id="6148" name="Slide Number Placeholder 5"/>
          <p:cNvSpPr>
            <a:spLocks noGrp="1"/>
          </p:cNvSpPr>
          <p:nvPr>
            <p:ph type="sldNum" sz="quarter" idx="12"/>
          </p:nvPr>
        </p:nvSpPr>
        <p:spPr>
          <a:noFill/>
        </p:spPr>
        <p:txBody>
          <a:bodyPr/>
          <a:lstStyle/>
          <a:p>
            <a:fld id="{A9E7CF53-FA2C-4EAD-A1B6-148AA7251C2E}" type="slidenum">
              <a:rPr lang="en-US" smtClean="0"/>
              <a:pPr/>
              <a:t>5</a:t>
            </a:fld>
            <a:endParaRPr lang="en-US" dirty="0" smtClean="0"/>
          </a:p>
        </p:txBody>
      </p:sp>
      <p:sp>
        <p:nvSpPr>
          <p:cNvPr id="6149"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HP-UX Build –Where to Start?</a:t>
            </a:r>
          </a:p>
        </p:txBody>
      </p:sp>
      <p:sp>
        <p:nvSpPr>
          <p:cNvPr id="6150" name="Rectangle 3"/>
          <p:cNvSpPr>
            <a:spLocks noGrp="1" noChangeArrowheads="1"/>
          </p:cNvSpPr>
          <p:nvPr>
            <p:ph type="body" idx="1"/>
          </p:nvPr>
        </p:nvSpPr>
        <p:spPr>
          <a:xfrm>
            <a:off x="457200" y="1517904"/>
            <a:ext cx="8449056" cy="4957509"/>
          </a:xfrm>
        </p:spPr>
        <p:txBody>
          <a:bodyPr/>
          <a:lstStyle/>
          <a:p>
            <a:pPr>
              <a:buNone/>
            </a:pPr>
            <a:r>
              <a:rPr lang="en-US" dirty="0" smtClean="0">
                <a:solidFill>
                  <a:schemeClr val="bg1"/>
                </a:solidFill>
              </a:rPr>
              <a:t>The design of an HP-UX server must be based on:</a:t>
            </a:r>
          </a:p>
          <a:p>
            <a:pPr>
              <a:buNone/>
            </a:pPr>
            <a:endParaRPr lang="en-US" dirty="0" smtClean="0">
              <a:solidFill>
                <a:schemeClr val="bg1"/>
              </a:solidFill>
            </a:endParaRPr>
          </a:p>
          <a:p>
            <a:pPr>
              <a:buNone/>
            </a:pPr>
            <a:r>
              <a:rPr lang="en-US" dirty="0" smtClean="0">
                <a:solidFill>
                  <a:schemeClr val="bg1"/>
                </a:solidFill>
              </a:rPr>
              <a:t>  </a:t>
            </a:r>
            <a:r>
              <a:rPr lang="en-US" b="1" dirty="0" smtClean="0">
                <a:solidFill>
                  <a:schemeClr val="bg1"/>
                </a:solidFill>
              </a:rPr>
              <a:t>Business Continuity Plans</a:t>
            </a:r>
          </a:p>
          <a:p>
            <a:pPr>
              <a:buNone/>
            </a:pPr>
            <a:endParaRPr lang="en-US" dirty="0" smtClean="0">
              <a:solidFill>
                <a:schemeClr val="bg1"/>
              </a:solidFill>
            </a:endParaRPr>
          </a:p>
          <a:p>
            <a:pPr>
              <a:buNone/>
            </a:pPr>
            <a:r>
              <a:rPr lang="en-US" dirty="0" smtClean="0">
                <a:solidFill>
                  <a:schemeClr val="bg1"/>
                </a:solidFill>
              </a:rPr>
              <a:t>… and meet the requirements as set in the embedded document:</a:t>
            </a:r>
          </a:p>
          <a:p>
            <a:pPr>
              <a:buFontTx/>
              <a:buNone/>
            </a:pPr>
            <a:endParaRPr lang="en-US" dirty="0" smtClean="0">
              <a:solidFill>
                <a:schemeClr val="bg1"/>
              </a:solidFill>
            </a:endParaRPr>
          </a:p>
          <a:p>
            <a:pPr>
              <a:buFontTx/>
              <a:buNone/>
            </a:pPr>
            <a:r>
              <a:rPr lang="en-US" dirty="0" smtClean="0">
                <a:solidFill>
                  <a:schemeClr val="bg1"/>
                </a:solidFill>
              </a:rPr>
              <a:t>  </a:t>
            </a:r>
          </a:p>
          <a:p>
            <a:pPr>
              <a:buFontTx/>
              <a:buNone/>
            </a:pPr>
            <a:r>
              <a:rPr lang="en-US" b="1" dirty="0" smtClean="0">
                <a:solidFill>
                  <a:schemeClr val="bg1"/>
                </a:solidFill>
              </a:rPr>
              <a:t>  What is the cost of downtime per hour?</a:t>
            </a:r>
          </a:p>
          <a:p>
            <a:pPr>
              <a:buFontTx/>
              <a:buNone/>
            </a:pPr>
            <a:endParaRPr lang="en-AU" sz="2400" dirty="0" smtClean="0">
              <a:solidFill>
                <a:schemeClr val="bg1"/>
              </a:solidFill>
            </a:endParaRPr>
          </a:p>
          <a:p>
            <a:pPr>
              <a:buFontTx/>
              <a:buNone/>
            </a:pPr>
            <a:endParaRPr lang="en-US" sz="2400" dirty="0">
              <a:solidFill>
                <a:schemeClr val="bg1"/>
              </a:solidFill>
            </a:endParaRPr>
          </a:p>
        </p:txBody>
      </p:sp>
      <p:graphicFrame>
        <p:nvGraphicFramePr>
          <p:cNvPr id="7" name="Object 6"/>
          <p:cNvGraphicFramePr>
            <a:graphicFrameLocks noChangeAspect="1"/>
          </p:cNvGraphicFramePr>
          <p:nvPr/>
        </p:nvGraphicFramePr>
        <p:xfrm>
          <a:off x="3578615" y="4353746"/>
          <a:ext cx="957263" cy="1106488"/>
        </p:xfrm>
        <a:graphic>
          <a:graphicData uri="http://schemas.openxmlformats.org/presentationml/2006/ole">
            <p:oleObj spid="_x0000_s48129" name="Document" r:id="rId4" imgW="6233619" imgH="8811620" progId="Word.Document.8">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6</a:t>
            </a:fld>
            <a:endParaRPr lang="en-US" dirty="0" smtClean="0"/>
          </a:p>
        </p:txBody>
      </p:sp>
      <p:sp>
        <p:nvSpPr>
          <p:cNvPr id="16389" name="Rectangle 2"/>
          <p:cNvSpPr>
            <a:spLocks noGrp="1" noChangeArrowheads="1"/>
          </p:cNvSpPr>
          <p:nvPr>
            <p:ph type="title"/>
          </p:nvPr>
        </p:nvSpPr>
        <p:spPr>
          <a:xfrm>
            <a:off x="428625" y="114300"/>
            <a:ext cx="7834313" cy="962332"/>
          </a:xfrm>
        </p:spPr>
        <p:txBody>
          <a:bodyPr/>
          <a:lstStyle/>
          <a:p>
            <a:pPr eaLnBrk="1" hangingPunct="1"/>
            <a:r>
              <a:rPr lang="en-AU" sz="3000" dirty="0" smtClean="0">
                <a:solidFill>
                  <a:schemeClr val="bg1"/>
                </a:solidFill>
              </a:rPr>
              <a:t>HP-UX SAN Connectivity – Part 1</a:t>
            </a:r>
          </a:p>
        </p:txBody>
      </p:sp>
      <p:sp>
        <p:nvSpPr>
          <p:cNvPr id="16390" name="Rectangle 3"/>
          <p:cNvSpPr>
            <a:spLocks noGrp="1" noChangeArrowheads="1"/>
          </p:cNvSpPr>
          <p:nvPr>
            <p:ph type="body" idx="1"/>
          </p:nvPr>
        </p:nvSpPr>
        <p:spPr>
          <a:xfrm>
            <a:off x="400050" y="1274164"/>
            <a:ext cx="8564068" cy="5201249"/>
          </a:xfrm>
        </p:spPr>
        <p:txBody>
          <a:bodyPr/>
          <a:lstStyle/>
          <a:p>
            <a:r>
              <a:rPr lang="en-US" sz="2000" dirty="0" smtClean="0">
                <a:solidFill>
                  <a:schemeClr val="bg1"/>
                </a:solidFill>
              </a:rPr>
              <a:t>Using Fibre Channel arbitrated loop topologies can result in long latencies during initial device opens when using more than 512 LUNs per HBA. To avoid this problem, HP recommends moving to Fibre Channel fabric (switched) topologies.</a:t>
            </a:r>
          </a:p>
          <a:p>
            <a:r>
              <a:rPr lang="en-AU" sz="2000" dirty="0" smtClean="0">
                <a:solidFill>
                  <a:schemeClr val="bg1"/>
                </a:solidFill>
              </a:rPr>
              <a:t>If SAN-based boot is implemented, avoid sharing HBAs for boot and application LUNs.</a:t>
            </a:r>
          </a:p>
          <a:p>
            <a:r>
              <a:rPr lang="en-AU" sz="2000" dirty="0" smtClean="0">
                <a:solidFill>
                  <a:schemeClr val="bg1"/>
                </a:solidFill>
              </a:rPr>
              <a:t>Set up LUN sizes </a:t>
            </a:r>
            <a:r>
              <a:rPr lang="en-US" sz="2000" dirty="0" smtClean="0">
                <a:solidFill>
                  <a:schemeClr val="bg1"/>
                </a:solidFill>
              </a:rPr>
              <a:t>in powers of 2, so 32 GB, 64 GB, 128 GB, and so on.</a:t>
            </a:r>
          </a:p>
          <a:p>
            <a:r>
              <a:rPr lang="en-US" sz="2000" dirty="0" smtClean="0">
                <a:solidFill>
                  <a:schemeClr val="bg1"/>
                </a:solidFill>
              </a:rPr>
              <a:t>Although Oracle’s recommendation is to minimize the number of LUNs per diskgroup by having fewer larger LUNs, to minimize the LUN management overhead, experience shows that I/O performance is more dependent on the number of underlying disks the LUNs are spread across. Nevertheless, it is worth testing fewer/larger LUNs spread across as many physical disks as the configuration allows, based on the expected I/O throughput and service times.</a:t>
            </a:r>
          </a:p>
          <a:p>
            <a:r>
              <a:rPr lang="en-US" sz="2000" dirty="0" smtClean="0">
                <a:solidFill>
                  <a:schemeClr val="bg1"/>
                </a:solidFill>
              </a:rPr>
              <a:t>Commonly, set LUN sizes from 64 to several hundred GB *. Watch out for scan/startup/shutdown times when considering large number of LUNs. That is another reason to avoid having many small LUNs. **</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7</a:t>
            </a:fld>
            <a:endParaRPr lang="en-US" dirty="0" smtClean="0"/>
          </a:p>
        </p:txBody>
      </p:sp>
      <p:sp>
        <p:nvSpPr>
          <p:cNvPr id="16389" name="Rectangle 2"/>
          <p:cNvSpPr>
            <a:spLocks noGrp="1" noChangeArrowheads="1"/>
          </p:cNvSpPr>
          <p:nvPr>
            <p:ph type="title"/>
          </p:nvPr>
        </p:nvSpPr>
        <p:spPr>
          <a:xfrm>
            <a:off x="428625" y="114300"/>
            <a:ext cx="7834313" cy="962332"/>
          </a:xfrm>
        </p:spPr>
        <p:txBody>
          <a:bodyPr/>
          <a:lstStyle/>
          <a:p>
            <a:pPr eaLnBrk="1" hangingPunct="1"/>
            <a:r>
              <a:rPr lang="en-AU" sz="3000" dirty="0" smtClean="0">
                <a:solidFill>
                  <a:schemeClr val="bg1"/>
                </a:solidFill>
              </a:rPr>
              <a:t>HP-UX SAN Connectivity – Part 2</a:t>
            </a:r>
          </a:p>
        </p:txBody>
      </p:sp>
      <p:sp>
        <p:nvSpPr>
          <p:cNvPr id="16390" name="Rectangle 3"/>
          <p:cNvSpPr>
            <a:spLocks noGrp="1" noChangeArrowheads="1"/>
          </p:cNvSpPr>
          <p:nvPr>
            <p:ph type="body" idx="1"/>
          </p:nvPr>
        </p:nvSpPr>
        <p:spPr>
          <a:xfrm>
            <a:off x="400050" y="1274164"/>
            <a:ext cx="8564068" cy="5201249"/>
          </a:xfrm>
        </p:spPr>
        <p:txBody>
          <a:bodyPr/>
          <a:lstStyle/>
          <a:p>
            <a:r>
              <a:rPr lang="en-US" sz="2400" dirty="0" smtClean="0">
                <a:solidFill>
                  <a:schemeClr val="bg1"/>
                </a:solidFill>
              </a:rPr>
              <a:t>On cell-based HP-UX servers, cell-local round-robin policy is advisable.</a:t>
            </a:r>
          </a:p>
          <a:p>
            <a:pPr>
              <a:buNone/>
            </a:pPr>
            <a:endParaRPr lang="en-US" sz="2400" dirty="0" smtClean="0">
              <a:solidFill>
                <a:schemeClr val="bg1"/>
              </a:solidFill>
            </a:endParaRPr>
          </a:p>
          <a:p>
            <a:r>
              <a:rPr lang="en-US" sz="2400" dirty="0" smtClean="0">
                <a:solidFill>
                  <a:schemeClr val="bg1"/>
                </a:solidFill>
              </a:rPr>
              <a:t>In most other cases, lot of admins set up the preferred path policy. It seems that write performance can be substantially improved using the preferred path policy.</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8</a:t>
            </a:fld>
            <a:endParaRPr lang="en-US" dirty="0" smtClean="0"/>
          </a:p>
        </p:txBody>
      </p:sp>
      <p:sp>
        <p:nvSpPr>
          <p:cNvPr id="16389" name="Rectangle 2"/>
          <p:cNvSpPr>
            <a:spLocks noGrp="1" noChangeArrowheads="1"/>
          </p:cNvSpPr>
          <p:nvPr>
            <p:ph type="title"/>
          </p:nvPr>
        </p:nvSpPr>
        <p:spPr>
          <a:xfrm>
            <a:off x="428625" y="114300"/>
            <a:ext cx="7834313" cy="762000"/>
          </a:xfrm>
        </p:spPr>
        <p:txBody>
          <a:bodyPr/>
          <a:lstStyle/>
          <a:p>
            <a:pPr eaLnBrk="1" hangingPunct="1"/>
            <a:r>
              <a:rPr lang="en-AU" sz="3000" dirty="0" smtClean="0">
                <a:solidFill>
                  <a:schemeClr val="bg1"/>
                </a:solidFill>
              </a:rPr>
              <a:t>HP-UX SCSI Queue Depth</a:t>
            </a:r>
          </a:p>
        </p:txBody>
      </p:sp>
      <p:sp>
        <p:nvSpPr>
          <p:cNvPr id="16390" name="Rectangle 3"/>
          <p:cNvSpPr>
            <a:spLocks noGrp="1" noChangeArrowheads="1"/>
          </p:cNvSpPr>
          <p:nvPr>
            <p:ph type="body" idx="1"/>
          </p:nvPr>
        </p:nvSpPr>
        <p:spPr>
          <a:xfrm>
            <a:off x="400050" y="1016000"/>
            <a:ext cx="8564068" cy="5600700"/>
          </a:xfrm>
        </p:spPr>
        <p:txBody>
          <a:bodyPr/>
          <a:lstStyle/>
          <a:p>
            <a:r>
              <a:rPr lang="en-AU" sz="1800" dirty="0" smtClean="0">
                <a:solidFill>
                  <a:schemeClr val="bg1"/>
                </a:solidFill>
              </a:rPr>
              <a:t>Older HP-UX releases need to manage SCSI queue depths manually. The default value for </a:t>
            </a:r>
            <a:r>
              <a:rPr lang="en-AU" sz="1800" dirty="0" smtClean="0">
                <a:solidFill>
                  <a:schemeClr val="bg1"/>
                </a:solidFill>
                <a:latin typeface="Courier New" pitchFamily="49" charset="0"/>
                <a:cs typeface="Courier New" pitchFamily="49" charset="0"/>
              </a:rPr>
              <a:t>max_q_depth</a:t>
            </a:r>
            <a:r>
              <a:rPr lang="en-AU" sz="1800" dirty="0" smtClean="0">
                <a:solidFill>
                  <a:schemeClr val="bg1"/>
                </a:solidFill>
              </a:rPr>
              <a:t> is 8, and that is too low for modern arrays. To set a higher value on older HP-UX releases and HP-UX 11.31, run commands as below:</a:t>
            </a:r>
          </a:p>
          <a:p>
            <a:endParaRPr lang="en-AU" sz="1800" dirty="0" smtClean="0">
              <a:solidFill>
                <a:schemeClr val="bg1"/>
              </a:solidFill>
            </a:endParaRPr>
          </a:p>
          <a:p>
            <a:pPr>
              <a:buNone/>
            </a:pPr>
            <a:r>
              <a:rPr lang="en-AU" sz="1800" dirty="0" smtClean="0">
                <a:solidFill>
                  <a:schemeClr val="bg1"/>
                </a:solidFill>
              </a:rPr>
              <a:t>	</a:t>
            </a:r>
            <a:r>
              <a:rPr lang="en-AU" sz="1600" dirty="0" smtClean="0">
                <a:solidFill>
                  <a:schemeClr val="bg1"/>
                </a:solidFill>
                <a:latin typeface="Courier New" pitchFamily="49" charset="0"/>
                <a:cs typeface="Courier New" pitchFamily="49" charset="0"/>
              </a:rPr>
              <a:t># </a:t>
            </a:r>
            <a:r>
              <a:rPr lang="en-US" sz="1600" dirty="0" smtClean="0">
                <a:solidFill>
                  <a:schemeClr val="bg1"/>
                </a:solidFill>
                <a:latin typeface="Courier New" pitchFamily="49" charset="0"/>
                <a:cs typeface="Courier New" pitchFamily="49" charset="0"/>
              </a:rPr>
              <a:t>scsictl -m queue_depth=32 /dev/rdsk/cXtYdZ </a:t>
            </a:r>
            <a:endParaRPr lang="en-AU" sz="1600" dirty="0" smtClean="0">
              <a:solidFill>
                <a:schemeClr val="bg1"/>
              </a:solidFill>
              <a:latin typeface="Courier New" pitchFamily="49" charset="0"/>
              <a:cs typeface="Courier New" pitchFamily="49" charset="0"/>
            </a:endParaRPr>
          </a:p>
          <a:p>
            <a:pPr>
              <a:buNone/>
            </a:pPr>
            <a:r>
              <a:rPr lang="en-AU" sz="1600" dirty="0" smtClean="0">
                <a:solidFill>
                  <a:schemeClr val="bg1"/>
                </a:solidFill>
              </a:rPr>
              <a:t>	</a:t>
            </a:r>
            <a:r>
              <a:rPr lang="en-AU" sz="1600" dirty="0" smtClean="0">
                <a:solidFill>
                  <a:schemeClr val="bg1"/>
                </a:solidFill>
                <a:latin typeface="Courier New" pitchFamily="49" charset="0"/>
                <a:cs typeface="Courier New" pitchFamily="49" charset="0"/>
              </a:rPr>
              <a:t># </a:t>
            </a:r>
            <a:r>
              <a:rPr lang="en-US" sz="1600" dirty="0" smtClean="0">
                <a:solidFill>
                  <a:schemeClr val="bg1"/>
                </a:solidFill>
                <a:latin typeface="Courier New" pitchFamily="49" charset="0"/>
                <a:cs typeface="Courier New" pitchFamily="49" charset="0"/>
              </a:rPr>
              <a:t>scsimgr set_attr  -D /dev/rdisk/diskX -a max_q_depth=32</a:t>
            </a:r>
          </a:p>
          <a:p>
            <a:pPr>
              <a:buNone/>
            </a:pPr>
            <a:endParaRPr lang="en-US" sz="1800" dirty="0" smtClean="0">
              <a:solidFill>
                <a:schemeClr val="bg1"/>
              </a:solidFill>
            </a:endParaRPr>
          </a:p>
          <a:p>
            <a:r>
              <a:rPr lang="en-US" sz="1800" dirty="0" smtClean="0">
                <a:solidFill>
                  <a:schemeClr val="bg1"/>
                </a:solidFill>
              </a:rPr>
              <a:t>Newer updates for HP-UX 11.31 auto-manage SCSI queue depths. However, with "target port congestion management“ feature, one can set it per target port (per host port of your disk array) rather than for each individual LUN.  This feature needs to be explicitly enabled for each target port.  For an XP array, one can list (and similarly set) target ports with command:</a:t>
            </a:r>
          </a:p>
          <a:p>
            <a:endParaRPr lang="en-US" sz="1800" dirty="0" smtClean="0">
              <a:solidFill>
                <a:schemeClr val="bg1"/>
              </a:solidFill>
            </a:endParaRPr>
          </a:p>
          <a:p>
            <a:pPr>
              <a:buNone/>
            </a:pPr>
            <a:r>
              <a:rPr lang="en-US" sz="1800" dirty="0" smtClean="0">
                <a:solidFill>
                  <a:schemeClr val="bg1"/>
                </a:solidFill>
              </a:rPr>
              <a:t>	</a:t>
            </a:r>
            <a:r>
              <a:rPr lang="en-US" sz="1600" dirty="0" smtClean="0">
                <a:solidFill>
                  <a:schemeClr val="bg1"/>
                </a:solidFill>
                <a:latin typeface="Courier New" pitchFamily="49" charset="0"/>
                <a:cs typeface="Courier New" pitchFamily="49" charset="0"/>
              </a:rPr>
              <a:t># scsimgr -p  get_attr all_tport  -a instance -a encl_alias \</a:t>
            </a:r>
          </a:p>
          <a:p>
            <a:pPr>
              <a:buNone/>
            </a:pPr>
            <a:r>
              <a:rPr lang="en-US" sz="1600" dirty="0" smtClean="0">
                <a:solidFill>
                  <a:schemeClr val="bg1"/>
                </a:solidFill>
                <a:latin typeface="Courier New" pitchFamily="49" charset="0"/>
                <a:cs typeface="Courier New" pitchFamily="49" charset="0"/>
              </a:rPr>
              <a:t>	-a port_name -a tport_qdepth_enable  -a tport_max_qdepth | grep XP</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9</a:t>
            </a:fld>
            <a:endParaRPr lang="en-US" dirty="0" smtClean="0"/>
          </a:p>
        </p:txBody>
      </p:sp>
      <p:sp>
        <p:nvSpPr>
          <p:cNvPr id="16389" name="Rectangle 2"/>
          <p:cNvSpPr>
            <a:spLocks noGrp="1" noChangeArrowheads="1"/>
          </p:cNvSpPr>
          <p:nvPr>
            <p:ph type="title"/>
          </p:nvPr>
        </p:nvSpPr>
        <p:spPr>
          <a:xfrm>
            <a:off x="428625" y="114300"/>
            <a:ext cx="8464652" cy="726358"/>
          </a:xfrm>
        </p:spPr>
        <p:txBody>
          <a:bodyPr/>
          <a:lstStyle/>
          <a:p>
            <a:pPr eaLnBrk="1" hangingPunct="1"/>
            <a:r>
              <a:rPr lang="en-AU" sz="3000" dirty="0" smtClean="0">
                <a:solidFill>
                  <a:schemeClr val="bg1"/>
                </a:solidFill>
              </a:rPr>
              <a:t>Thin </a:t>
            </a:r>
            <a:r>
              <a:rPr lang="en-AU" sz="3000" dirty="0" smtClean="0">
                <a:solidFill>
                  <a:schemeClr val="bg1"/>
                </a:solidFill>
              </a:rPr>
              <a:t>Provisioning – Part 1</a:t>
            </a:r>
          </a:p>
        </p:txBody>
      </p:sp>
      <p:sp>
        <p:nvSpPr>
          <p:cNvPr id="16390" name="Rectangle 3"/>
          <p:cNvSpPr>
            <a:spLocks noGrp="1" noChangeArrowheads="1"/>
          </p:cNvSpPr>
          <p:nvPr>
            <p:ph type="body" idx="1"/>
          </p:nvPr>
        </p:nvSpPr>
        <p:spPr>
          <a:xfrm>
            <a:off x="400050" y="958645"/>
            <a:ext cx="8564068" cy="5516769"/>
          </a:xfrm>
        </p:spPr>
        <p:txBody>
          <a:bodyPr/>
          <a:lstStyle/>
          <a:p>
            <a:r>
              <a:rPr lang="en-US" sz="1600" dirty="0" smtClean="0">
                <a:solidFill>
                  <a:schemeClr val="bg1"/>
                </a:solidFill>
              </a:rPr>
              <a:t>U</a:t>
            </a:r>
            <a:r>
              <a:rPr lang="en-US" sz="1600" dirty="0" smtClean="0">
                <a:solidFill>
                  <a:schemeClr val="bg1"/>
                </a:solidFill>
              </a:rPr>
              <a:t>se Thin Provisioning (ThP_ </a:t>
            </a:r>
            <a:r>
              <a:rPr lang="en-US" sz="1600" dirty="0" smtClean="0">
                <a:solidFill>
                  <a:schemeClr val="bg1"/>
                </a:solidFill>
              </a:rPr>
              <a:t>on HP-UX if </a:t>
            </a:r>
            <a:r>
              <a:rPr lang="en-US" sz="1600" dirty="0" smtClean="0">
                <a:solidFill>
                  <a:schemeClr val="bg1"/>
                </a:solidFill>
              </a:rPr>
              <a:t>you </a:t>
            </a:r>
            <a:r>
              <a:rPr lang="en-US" sz="1600" dirty="0" smtClean="0">
                <a:solidFill>
                  <a:schemeClr val="bg1"/>
                </a:solidFill>
              </a:rPr>
              <a:t>need the thin </a:t>
            </a:r>
            <a:r>
              <a:rPr lang="en-US" sz="1600" dirty="0" smtClean="0">
                <a:solidFill>
                  <a:schemeClr val="bg1"/>
                </a:solidFill>
              </a:rPr>
              <a:t>provisioning features, </a:t>
            </a:r>
            <a:r>
              <a:rPr lang="en-US" sz="1600" dirty="0" smtClean="0">
                <a:solidFill>
                  <a:schemeClr val="bg1"/>
                </a:solidFill>
              </a:rPr>
              <a:t>or </a:t>
            </a:r>
            <a:r>
              <a:rPr lang="en-US" sz="1600" dirty="0" smtClean="0">
                <a:solidFill>
                  <a:schemeClr val="bg1"/>
                </a:solidFill>
              </a:rPr>
              <a:t>because of </a:t>
            </a:r>
            <a:r>
              <a:rPr lang="en-US" sz="1600" dirty="0" smtClean="0">
                <a:solidFill>
                  <a:schemeClr val="bg1"/>
                </a:solidFill>
              </a:rPr>
              <a:t>ease of use. For </a:t>
            </a:r>
            <a:r>
              <a:rPr lang="en-US" sz="1600" dirty="0" smtClean="0">
                <a:solidFill>
                  <a:schemeClr val="bg1"/>
                </a:solidFill>
              </a:rPr>
              <a:t>performance, </a:t>
            </a:r>
            <a:r>
              <a:rPr lang="en-US" sz="1600" dirty="0" smtClean="0">
                <a:solidFill>
                  <a:schemeClr val="bg1"/>
                </a:solidFill>
              </a:rPr>
              <a:t>use the volume manager to stripe and load balance the data </a:t>
            </a:r>
            <a:r>
              <a:rPr lang="en-US" sz="1600" dirty="0" smtClean="0">
                <a:solidFill>
                  <a:schemeClr val="bg1"/>
                </a:solidFill>
              </a:rPr>
              <a:t>on the host side.</a:t>
            </a:r>
          </a:p>
          <a:p>
            <a:r>
              <a:rPr lang="en-US" sz="1600" dirty="0" smtClean="0">
                <a:solidFill>
                  <a:schemeClr val="bg1"/>
                </a:solidFill>
              </a:rPr>
              <a:t>The first, and biggest, advantage of </a:t>
            </a:r>
            <a:r>
              <a:rPr lang="en-US" sz="1600" dirty="0" smtClean="0">
                <a:solidFill>
                  <a:schemeClr val="bg1"/>
                </a:solidFill>
              </a:rPr>
              <a:t>ThP </a:t>
            </a:r>
            <a:r>
              <a:rPr lang="en-US" sz="1600" dirty="0" smtClean="0">
                <a:solidFill>
                  <a:schemeClr val="bg1"/>
                </a:solidFill>
              </a:rPr>
              <a:t>is that it reduces costs. S</a:t>
            </a:r>
            <a:r>
              <a:rPr lang="en-US" sz="1600" dirty="0" smtClean="0">
                <a:solidFill>
                  <a:schemeClr val="bg1"/>
                </a:solidFill>
              </a:rPr>
              <a:t>avings </a:t>
            </a:r>
            <a:r>
              <a:rPr lang="en-US" sz="1600" dirty="0" smtClean="0">
                <a:solidFill>
                  <a:schemeClr val="bg1"/>
                </a:solidFill>
              </a:rPr>
              <a:t>begin at the time of initial storage acquisition.  By using </a:t>
            </a:r>
            <a:r>
              <a:rPr lang="en-US" sz="1600" dirty="0" smtClean="0">
                <a:solidFill>
                  <a:schemeClr val="bg1"/>
                </a:solidFill>
              </a:rPr>
              <a:t>ThP </a:t>
            </a:r>
            <a:r>
              <a:rPr lang="en-US" sz="1600" dirty="0" smtClean="0">
                <a:solidFill>
                  <a:schemeClr val="bg1"/>
                </a:solidFill>
              </a:rPr>
              <a:t>you can postpone some </a:t>
            </a:r>
            <a:r>
              <a:rPr lang="en-US" sz="1600" dirty="0" smtClean="0">
                <a:solidFill>
                  <a:schemeClr val="bg1"/>
                </a:solidFill>
              </a:rPr>
              <a:t>of </a:t>
            </a:r>
            <a:r>
              <a:rPr lang="en-US" sz="1600" dirty="0" smtClean="0">
                <a:solidFill>
                  <a:schemeClr val="bg1"/>
                </a:solidFill>
              </a:rPr>
              <a:t>disk drive purchases, thus reducing initial acquisition costs. In addition, because </a:t>
            </a:r>
            <a:r>
              <a:rPr lang="en-US" sz="1600" dirty="0" smtClean="0">
                <a:solidFill>
                  <a:schemeClr val="bg1"/>
                </a:solidFill>
              </a:rPr>
              <a:t>of deferred disk purchases, </a:t>
            </a:r>
            <a:r>
              <a:rPr lang="en-US" sz="1600" dirty="0" smtClean="0">
                <a:solidFill>
                  <a:schemeClr val="bg1"/>
                </a:solidFill>
              </a:rPr>
              <a:t>you can take advantage of the </a:t>
            </a:r>
            <a:r>
              <a:rPr lang="en-US" sz="1600" dirty="0" smtClean="0">
                <a:solidFill>
                  <a:schemeClr val="bg1"/>
                </a:solidFill>
              </a:rPr>
              <a:t>average 10-20% </a:t>
            </a:r>
            <a:r>
              <a:rPr lang="en-US" sz="1600" dirty="0" smtClean="0">
                <a:solidFill>
                  <a:schemeClr val="bg1"/>
                </a:solidFill>
              </a:rPr>
              <a:t>annual decline in disk prices. And because </a:t>
            </a:r>
            <a:r>
              <a:rPr lang="en-US" sz="1600" dirty="0" smtClean="0">
                <a:solidFill>
                  <a:schemeClr val="bg1"/>
                </a:solidFill>
              </a:rPr>
              <a:t>ThP </a:t>
            </a:r>
            <a:r>
              <a:rPr lang="en-US" sz="1600" dirty="0" smtClean="0">
                <a:solidFill>
                  <a:schemeClr val="bg1"/>
                </a:solidFill>
              </a:rPr>
              <a:t>reduces stranded storage, you use the storage more efficiently and need to buy less of it over the life of d</a:t>
            </a:r>
            <a:r>
              <a:rPr lang="en-US" sz="1600" dirty="0" smtClean="0">
                <a:solidFill>
                  <a:schemeClr val="bg1"/>
                </a:solidFill>
              </a:rPr>
              <a:t>isk array</a:t>
            </a:r>
            <a:r>
              <a:rPr lang="en-US" sz="1600" dirty="0" smtClean="0">
                <a:solidFill>
                  <a:schemeClr val="bg1"/>
                </a:solidFill>
              </a:rPr>
              <a:t>.  Then, because you are using your storage more efficiently, you can consolidate more applications and servers onto a given </a:t>
            </a:r>
            <a:r>
              <a:rPr lang="en-US" sz="1600" dirty="0" smtClean="0">
                <a:solidFill>
                  <a:schemeClr val="bg1"/>
                </a:solidFill>
              </a:rPr>
              <a:t>disk array</a:t>
            </a:r>
            <a:r>
              <a:rPr lang="en-US" sz="1600" dirty="0" smtClean="0">
                <a:solidFill>
                  <a:schemeClr val="bg1"/>
                </a:solidFill>
              </a:rPr>
              <a:t>, saving still more in data center costs</a:t>
            </a:r>
            <a:r>
              <a:rPr lang="en-US" sz="1600" dirty="0" smtClean="0">
                <a:solidFill>
                  <a:schemeClr val="bg1"/>
                </a:solidFill>
              </a:rPr>
              <a:t>.</a:t>
            </a:r>
            <a:endParaRPr lang="en-US" sz="1600" dirty="0" smtClean="0">
              <a:solidFill>
                <a:schemeClr val="bg1"/>
              </a:solidFill>
            </a:endParaRPr>
          </a:p>
          <a:p>
            <a:pPr>
              <a:buNone/>
            </a:pPr>
            <a:endParaRPr lang="en-AU" sz="1600" dirty="0" smtClean="0">
              <a:solidFill>
                <a:schemeClr val="bg1"/>
              </a:solidFill>
            </a:endParaRPr>
          </a:p>
          <a:p>
            <a:pPr>
              <a:buNone/>
            </a:pPr>
            <a:r>
              <a:rPr lang="en-AU" sz="1600" dirty="0" smtClean="0">
                <a:solidFill>
                  <a:schemeClr val="bg1"/>
                </a:solidFill>
              </a:rPr>
              <a:t>As an example, some of the rules that apply to recent micro-codes of XP24000 array</a:t>
            </a:r>
          </a:p>
          <a:p>
            <a:pPr>
              <a:buNone/>
            </a:pPr>
            <a:r>
              <a:rPr lang="en-AU" sz="1600" dirty="0" smtClean="0">
                <a:solidFill>
                  <a:schemeClr val="bg1"/>
                </a:solidFill>
              </a:rPr>
              <a:t>(</a:t>
            </a:r>
            <a:r>
              <a:rPr lang="en-US" sz="1600" smtClean="0">
                <a:solidFill>
                  <a:schemeClr val="bg1"/>
                </a:solidFill>
              </a:rPr>
              <a:t>60-07-51-00/00  (</a:t>
            </a:r>
            <a:r>
              <a:rPr lang="en-US" sz="1600" dirty="0" smtClean="0">
                <a:solidFill>
                  <a:schemeClr val="bg1"/>
                </a:solidFill>
              </a:rPr>
              <a:t>Version </a:t>
            </a:r>
            <a:r>
              <a:rPr lang="en-US" sz="1600" dirty="0" smtClean="0">
                <a:solidFill>
                  <a:schemeClr val="bg1"/>
                </a:solidFill>
              </a:rPr>
              <a:t>A) and 60-05-16-00/00):</a:t>
            </a:r>
          </a:p>
          <a:p>
            <a:pPr>
              <a:buNone/>
            </a:pPr>
            <a:endParaRPr lang="en-US" sz="1600" dirty="0" smtClean="0">
              <a:solidFill>
                <a:schemeClr val="bg1"/>
              </a:solidFill>
            </a:endParaRPr>
          </a:p>
          <a:p>
            <a:r>
              <a:rPr lang="en-US" sz="1600" dirty="0" smtClean="0">
                <a:solidFill>
                  <a:schemeClr val="bg1"/>
                </a:solidFill>
              </a:rPr>
              <a:t>Present </a:t>
            </a:r>
            <a:r>
              <a:rPr lang="en-US" sz="1600" dirty="0" smtClean="0">
                <a:solidFill>
                  <a:schemeClr val="bg1"/>
                </a:solidFill>
              </a:rPr>
              <a:t>LDEVs to the ThP Pool from as many RAID Groups as possible, preferably from RGs hosted by multiple DKA sets (ACP pairs</a:t>
            </a:r>
            <a:r>
              <a:rPr lang="en-US" sz="1600" dirty="0" smtClean="0">
                <a:solidFill>
                  <a:schemeClr val="bg1"/>
                </a:solidFill>
              </a:rPr>
              <a:t>).</a:t>
            </a:r>
            <a:r>
              <a:rPr lang="en-US" sz="1600" dirty="0" smtClean="0">
                <a:solidFill>
                  <a:schemeClr val="bg1"/>
                </a:solidFill>
              </a:rPr>
              <a:t> </a:t>
            </a:r>
          </a:p>
          <a:p>
            <a:r>
              <a:rPr lang="en-US" sz="1600" dirty="0" smtClean="0">
                <a:solidFill>
                  <a:schemeClr val="bg1"/>
                </a:solidFill>
              </a:rPr>
              <a:t>As </a:t>
            </a:r>
            <a:r>
              <a:rPr lang="en-US" sz="1600" dirty="0" smtClean="0">
                <a:solidFill>
                  <a:schemeClr val="bg1"/>
                </a:solidFill>
              </a:rPr>
              <a:t>much as possible, use equally sized LDEVs</a:t>
            </a:r>
            <a:r>
              <a:rPr lang="en-US" sz="1600" dirty="0" smtClean="0">
                <a:solidFill>
                  <a:schemeClr val="bg1"/>
                </a:solidFill>
              </a:rPr>
              <a:t>.</a:t>
            </a:r>
            <a:endParaRPr lang="en-US" sz="1600" dirty="0" smtClean="0">
              <a:solidFill>
                <a:schemeClr val="bg1"/>
              </a:solidFill>
            </a:endParaRPr>
          </a:p>
          <a:p>
            <a:r>
              <a:rPr lang="en-US" sz="1600" dirty="0" smtClean="0">
                <a:solidFill>
                  <a:schemeClr val="bg1"/>
                </a:solidFill>
              </a:rPr>
              <a:t>For </a:t>
            </a:r>
            <a:r>
              <a:rPr lang="en-US" sz="1600" dirty="0" smtClean="0">
                <a:solidFill>
                  <a:schemeClr val="bg1"/>
                </a:solidFill>
              </a:rPr>
              <a:t>better performance, expand the pool capacity before it reaches 90% full</a:t>
            </a:r>
            <a:r>
              <a:rPr lang="en-US" sz="1600" dirty="0" smtClean="0">
                <a:solidFill>
                  <a:schemeClr val="bg1"/>
                </a:solidFill>
              </a:rPr>
              <a:t>.</a:t>
            </a:r>
            <a:r>
              <a:rPr lang="en-US" sz="1600" dirty="0" smtClean="0">
                <a:solidFill>
                  <a:schemeClr val="bg1"/>
                </a:solidFill>
              </a:rPr>
              <a:t> </a:t>
            </a:r>
          </a:p>
          <a:p>
            <a:r>
              <a:rPr lang="en-US" sz="1600" dirty="0" smtClean="0">
                <a:solidFill>
                  <a:schemeClr val="bg1"/>
                </a:solidFill>
              </a:rPr>
              <a:t>If </a:t>
            </a:r>
            <a:r>
              <a:rPr lang="en-US" sz="1600" dirty="0" smtClean="0">
                <a:solidFill>
                  <a:schemeClr val="bg1"/>
                </a:solidFill>
              </a:rPr>
              <a:t>you were to power off the XP24K array, make sure that you have at least 2GB of free space on the SVP to store the VFS table information area</a:t>
            </a:r>
            <a:r>
              <a:rPr lang="en-US" sz="1600" dirty="0" smtClean="0">
                <a:solidFill>
                  <a:schemeClr val="bg1"/>
                </a:solidFill>
              </a:rPr>
              <a:t>.</a:t>
            </a:r>
            <a:endParaRPr lang="en-US" sz="1600" dirty="0" smtClean="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10</a:t>
            </a:fld>
            <a:endParaRPr lang="en-US" dirty="0" smtClean="0"/>
          </a:p>
        </p:txBody>
      </p:sp>
      <p:sp>
        <p:nvSpPr>
          <p:cNvPr id="16389" name="Rectangle 2"/>
          <p:cNvSpPr>
            <a:spLocks noGrp="1" noChangeArrowheads="1"/>
          </p:cNvSpPr>
          <p:nvPr>
            <p:ph type="title"/>
          </p:nvPr>
        </p:nvSpPr>
        <p:spPr>
          <a:xfrm>
            <a:off x="428625" y="114300"/>
            <a:ext cx="8464652" cy="726358"/>
          </a:xfrm>
        </p:spPr>
        <p:txBody>
          <a:bodyPr/>
          <a:lstStyle/>
          <a:p>
            <a:pPr eaLnBrk="1" hangingPunct="1"/>
            <a:r>
              <a:rPr lang="en-AU" sz="3000" dirty="0" smtClean="0">
                <a:solidFill>
                  <a:schemeClr val="bg1"/>
                </a:solidFill>
              </a:rPr>
              <a:t>Thin </a:t>
            </a:r>
            <a:r>
              <a:rPr lang="en-AU" sz="3000" dirty="0" smtClean="0">
                <a:solidFill>
                  <a:schemeClr val="bg1"/>
                </a:solidFill>
              </a:rPr>
              <a:t>Provisioning – Part </a:t>
            </a:r>
            <a:r>
              <a:rPr lang="en-AU" sz="3000" dirty="0" smtClean="0">
                <a:solidFill>
                  <a:schemeClr val="bg1"/>
                </a:solidFill>
              </a:rPr>
              <a:t>2</a:t>
            </a:r>
            <a:endParaRPr lang="en-AU" sz="3000" dirty="0" smtClean="0">
              <a:solidFill>
                <a:schemeClr val="bg1"/>
              </a:solidFill>
            </a:endParaRPr>
          </a:p>
        </p:txBody>
      </p:sp>
      <p:sp>
        <p:nvSpPr>
          <p:cNvPr id="16390" name="Rectangle 3"/>
          <p:cNvSpPr>
            <a:spLocks noGrp="1" noChangeArrowheads="1"/>
          </p:cNvSpPr>
          <p:nvPr>
            <p:ph type="body" idx="1"/>
          </p:nvPr>
        </p:nvSpPr>
        <p:spPr>
          <a:xfrm>
            <a:off x="400050" y="958645"/>
            <a:ext cx="8564068" cy="5516769"/>
          </a:xfrm>
        </p:spPr>
        <p:txBody>
          <a:bodyPr/>
          <a:lstStyle/>
          <a:p>
            <a:pPr>
              <a:buNone/>
            </a:pPr>
            <a:r>
              <a:rPr lang="en-AU" sz="2000" dirty="0" smtClean="0">
                <a:solidFill>
                  <a:schemeClr val="bg1"/>
                </a:solidFill>
              </a:rPr>
              <a:t>Some of the rules that apply to recent micro-codes of XP24000 array </a:t>
            </a:r>
          </a:p>
          <a:p>
            <a:pPr>
              <a:buNone/>
            </a:pPr>
            <a:r>
              <a:rPr lang="en-AU" sz="2000" dirty="0" smtClean="0">
                <a:solidFill>
                  <a:schemeClr val="bg1"/>
                </a:solidFill>
              </a:rPr>
              <a:t>(</a:t>
            </a:r>
            <a:r>
              <a:rPr lang="en-US" sz="2000" dirty="0" smtClean="0">
                <a:solidFill>
                  <a:schemeClr val="bg1"/>
                </a:solidFill>
              </a:rPr>
              <a:t>60-07-51-00/00 </a:t>
            </a:r>
            <a:r>
              <a:rPr lang="en-US" sz="2000" dirty="0" smtClean="0">
                <a:solidFill>
                  <a:schemeClr val="bg1"/>
                </a:solidFill>
              </a:rPr>
              <a:t>(Version A) and </a:t>
            </a:r>
            <a:r>
              <a:rPr lang="en-US" sz="2000" dirty="0" smtClean="0">
                <a:solidFill>
                  <a:schemeClr val="bg1"/>
                </a:solidFill>
              </a:rPr>
              <a:t>60-05-16-00/00, </a:t>
            </a:r>
            <a:r>
              <a:rPr lang="en-AU" sz="2000" dirty="0" smtClean="0">
                <a:solidFill>
                  <a:schemeClr val="bg1"/>
                </a:solidFill>
              </a:rPr>
              <a:t>part 2):</a:t>
            </a:r>
          </a:p>
          <a:p>
            <a:pPr>
              <a:buNone/>
            </a:pPr>
            <a:endParaRPr lang="en-US" sz="2000" dirty="0" smtClean="0">
              <a:solidFill>
                <a:schemeClr val="bg1"/>
              </a:solidFill>
            </a:endParaRPr>
          </a:p>
          <a:p>
            <a:r>
              <a:rPr lang="en-US" sz="2000" dirty="0" smtClean="0">
                <a:solidFill>
                  <a:schemeClr val="bg1"/>
                </a:solidFill>
              </a:rPr>
              <a:t>Place </a:t>
            </a:r>
            <a:r>
              <a:rPr lang="en-US" sz="2000" dirty="0" smtClean="0">
                <a:solidFill>
                  <a:schemeClr val="bg1"/>
                </a:solidFill>
              </a:rPr>
              <a:t>the ThP volumes in known CUs apart from the traditional </a:t>
            </a:r>
            <a:r>
              <a:rPr lang="en-US" sz="2000" dirty="0" smtClean="0">
                <a:solidFill>
                  <a:schemeClr val="bg1"/>
                </a:solidFill>
              </a:rPr>
              <a:t>volumes. Why</a:t>
            </a:r>
            <a:r>
              <a:rPr lang="en-US" sz="2000" dirty="0" smtClean="0">
                <a:solidFill>
                  <a:schemeClr val="bg1"/>
                </a:solidFill>
              </a:rPr>
              <a:t>? For simplified identification and administration. Similarly, the </a:t>
            </a:r>
            <a:r>
              <a:rPr lang="en-US" sz="2000" dirty="0" smtClean="0">
                <a:solidFill>
                  <a:schemeClr val="bg1"/>
                </a:solidFill>
              </a:rPr>
              <a:t>snapshot </a:t>
            </a:r>
            <a:r>
              <a:rPr lang="en-US" sz="2000" dirty="0" smtClean="0">
                <a:solidFill>
                  <a:schemeClr val="bg1"/>
                </a:solidFill>
              </a:rPr>
              <a:t>volumes should follow the same principal</a:t>
            </a:r>
            <a:r>
              <a:rPr lang="en-US" sz="2000" dirty="0" smtClean="0">
                <a:solidFill>
                  <a:schemeClr val="bg1"/>
                </a:solidFill>
              </a:rPr>
              <a:t>.</a:t>
            </a:r>
            <a:r>
              <a:rPr lang="en-US" sz="2000" dirty="0" smtClean="0">
                <a:solidFill>
                  <a:schemeClr val="bg1"/>
                </a:solidFill>
              </a:rPr>
              <a:t> </a:t>
            </a:r>
          </a:p>
          <a:p>
            <a:r>
              <a:rPr lang="en-US" sz="2000" dirty="0" smtClean="0">
                <a:solidFill>
                  <a:schemeClr val="bg1"/>
                </a:solidFill>
              </a:rPr>
              <a:t>Spread </a:t>
            </a:r>
            <a:r>
              <a:rPr lang="en-US" sz="2000" dirty="0" smtClean="0">
                <a:solidFill>
                  <a:schemeClr val="bg1"/>
                </a:solidFill>
              </a:rPr>
              <a:t>THP pool LDEVs wide: over RAID groups and - if possible - DKA sets</a:t>
            </a:r>
            <a:r>
              <a:rPr lang="en-US" sz="2000" dirty="0" smtClean="0">
                <a:solidFill>
                  <a:schemeClr val="bg1"/>
                </a:solidFill>
              </a:rPr>
              <a:t>.</a:t>
            </a:r>
            <a:endParaRPr lang="en-US" sz="2000" dirty="0" smtClean="0">
              <a:solidFill>
                <a:schemeClr val="bg1"/>
              </a:solidFill>
            </a:endParaRPr>
          </a:p>
          <a:p>
            <a:r>
              <a:rPr lang="en-US" sz="2000" dirty="0" smtClean="0">
                <a:solidFill>
                  <a:schemeClr val="bg1"/>
                </a:solidFill>
              </a:rPr>
              <a:t>Allocate </a:t>
            </a:r>
            <a:r>
              <a:rPr lang="en-US" sz="2000" dirty="0" smtClean="0">
                <a:solidFill>
                  <a:schemeClr val="bg1"/>
                </a:solidFill>
              </a:rPr>
              <a:t>a single lun from a parity group to place into a pool</a:t>
            </a:r>
            <a:r>
              <a:rPr lang="en-US" sz="2000" dirty="0" smtClean="0">
                <a:solidFill>
                  <a:schemeClr val="bg1"/>
                </a:solidFill>
              </a:rPr>
              <a:t>.</a:t>
            </a:r>
            <a:r>
              <a:rPr lang="en-US" sz="2000" dirty="0" smtClean="0">
                <a:solidFill>
                  <a:schemeClr val="bg1"/>
                </a:solidFill>
              </a:rPr>
              <a:t> </a:t>
            </a:r>
          </a:p>
          <a:p>
            <a:r>
              <a:rPr lang="en-US" sz="2000" dirty="0" smtClean="0">
                <a:solidFill>
                  <a:schemeClr val="bg1"/>
                </a:solidFill>
              </a:rPr>
              <a:t>Do </a:t>
            </a:r>
            <a:r>
              <a:rPr lang="en-US" sz="2000" dirty="0" smtClean="0">
                <a:solidFill>
                  <a:schemeClr val="bg1"/>
                </a:solidFill>
              </a:rPr>
              <a:t>not mix LDEVs from different pools on the same RAID </a:t>
            </a:r>
            <a:r>
              <a:rPr lang="en-US" sz="2000" dirty="0" smtClean="0">
                <a:solidFill>
                  <a:schemeClr val="bg1"/>
                </a:solidFill>
              </a:rPr>
              <a:t>group.</a:t>
            </a:r>
            <a:endParaRPr lang="en-US" sz="2000" dirty="0" smtClean="0">
              <a:solidFill>
                <a:schemeClr val="bg1"/>
              </a:solidFill>
            </a:endParaRPr>
          </a:p>
          <a:p>
            <a:r>
              <a:rPr lang="en-US" sz="2000" dirty="0" smtClean="0">
                <a:solidFill>
                  <a:schemeClr val="bg1"/>
                </a:solidFill>
              </a:rPr>
              <a:t>Avoid </a:t>
            </a:r>
            <a:r>
              <a:rPr lang="en-US" sz="2000" dirty="0" smtClean="0">
                <a:solidFill>
                  <a:schemeClr val="bg1"/>
                </a:solidFill>
              </a:rPr>
              <a:t>mixing RAID levels, RPM, disk drives types/sizes and internal and external capacity in the same pool</a:t>
            </a:r>
            <a:r>
              <a:rPr lang="en-US" sz="2000" dirty="0" smtClean="0">
                <a:solidFill>
                  <a:schemeClr val="bg1"/>
                </a:solidFill>
              </a:rPr>
              <a:t>.</a:t>
            </a:r>
            <a:r>
              <a:rPr lang="en-US" sz="2000" dirty="0" smtClean="0">
                <a:solidFill>
                  <a:schemeClr val="bg1"/>
                </a:solidFill>
              </a:rPr>
              <a:t> </a:t>
            </a:r>
          </a:p>
          <a:p>
            <a:r>
              <a:rPr lang="en-US" sz="2000" dirty="0" smtClean="0">
                <a:solidFill>
                  <a:schemeClr val="bg1"/>
                </a:solidFill>
              </a:rPr>
              <a:t>Avoid </a:t>
            </a:r>
            <a:r>
              <a:rPr lang="en-US" sz="2000" dirty="0" smtClean="0">
                <a:solidFill>
                  <a:schemeClr val="bg1"/>
                </a:solidFill>
              </a:rPr>
              <a:t>increasing pool capacity in small increments.</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11</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Minimum Boot Disk Sizing *</a:t>
            </a:r>
            <a:endParaRPr lang="en-US" sz="3200" dirty="0">
              <a:solidFill>
                <a:schemeClr val="bg1"/>
              </a:solidFill>
            </a:endParaRPr>
          </a:p>
        </p:txBody>
      </p:sp>
      <p:graphicFrame>
        <p:nvGraphicFramePr>
          <p:cNvPr id="1935419" name="Group 59"/>
          <p:cNvGraphicFramePr>
            <a:graphicFrameLocks noGrp="1"/>
          </p:cNvGraphicFramePr>
          <p:nvPr>
            <p:ph idx="1"/>
          </p:nvPr>
        </p:nvGraphicFramePr>
        <p:xfrm>
          <a:off x="436627" y="1319095"/>
          <a:ext cx="8487917" cy="5056511"/>
        </p:xfrm>
        <a:graphic>
          <a:graphicData uri="http://schemas.openxmlformats.org/drawingml/2006/table">
            <a:tbl>
              <a:tblPr>
                <a:effectLst>
                  <a:outerShdw blurRad="50800" dist="38100" algn="l" rotWithShape="0">
                    <a:prstClr val="black">
                      <a:alpha val="40000"/>
                    </a:prstClr>
                  </a:outerShdw>
                </a:effectLst>
              </a:tblPr>
              <a:tblGrid>
                <a:gridCol w="2471165"/>
                <a:gridCol w="2011680"/>
                <a:gridCol w="2061858"/>
                <a:gridCol w="1943214"/>
              </a:tblGrid>
              <a:tr h="429196">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Sizes in MBytes</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HP-UX 11i v1</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HP-UX 11i v2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US" sz="2000" b="1" i="0" u="none" strike="noStrike" cap="none" normalizeH="0" baseline="0" dirty="0" smtClean="0">
                          <a:ln>
                            <a:noFill/>
                          </a:ln>
                          <a:solidFill>
                            <a:schemeClr val="bg1"/>
                          </a:solidFill>
                          <a:effectLst/>
                          <a:latin typeface="Consolas" pitchFamily="49" charset="0"/>
                        </a:rPr>
                        <a:t>HP-UX 11i v3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436515">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/stand</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512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2048</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530682">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Primary swap</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Next slides</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Next slides</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Next slides</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58241">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US" sz="2000" b="1" i="0" u="none" strike="noStrike" cap="none" normalizeH="0" baseline="0" dirty="0" smtClean="0">
                          <a:ln>
                            <a:noFill/>
                          </a:ln>
                          <a:solidFill>
                            <a:schemeClr val="bg1"/>
                          </a:solidFill>
                          <a:effectLst/>
                          <a:latin typeface="Consolas" pitchFamily="49"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512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2048</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46815">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/home</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512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512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512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65587">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/usr</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2048</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6144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8192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68278">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/tmp</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2048</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55869">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/opt</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2048</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6144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10240</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43461">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/var</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2048</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6144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10240</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35336">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/var/tmp</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512</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35336">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/var/adm/crash</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24576 ***</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24576 ***</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   24576 ***</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35336">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/var/opt/perf **</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r h="335336">
                <a:tc>
                  <a:txBody>
                    <a:bodyPr/>
                    <a:lstStyle/>
                    <a:p>
                      <a:pPr marL="0" marR="0" lvl="0" indent="0" algn="l"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/var/opt/OV **</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c>
                  <a:txBody>
                    <a:bodyPr/>
                    <a:lstStyle/>
                    <a:p>
                      <a:pPr marL="0" marR="0" lvl="0" indent="0" algn="ctr" defTabSz="914400" rtl="0" eaLnBrk="1" fontAlgn="base" latinLnBrk="0" hangingPunct="1">
                        <a:lnSpc>
                          <a:spcPct val="90000"/>
                        </a:lnSpc>
                        <a:spcBef>
                          <a:spcPct val="25000"/>
                        </a:spcBef>
                        <a:spcAft>
                          <a:spcPct val="10000"/>
                        </a:spcAft>
                        <a:buClr>
                          <a:srgbClr val="ABA69F"/>
                        </a:buClr>
                        <a:buSzPct val="80000"/>
                        <a:buFontTx/>
                        <a:buNone/>
                        <a:tabLst/>
                      </a:pPr>
                      <a:r>
                        <a:rPr kumimoji="0" lang="en-AU" sz="2000" b="1" i="0" u="none" strike="noStrike" cap="none" normalizeH="0" baseline="0" dirty="0" smtClean="0">
                          <a:ln>
                            <a:noFill/>
                          </a:ln>
                          <a:solidFill>
                            <a:schemeClr val="bg1"/>
                          </a:solidFill>
                          <a:effectLst/>
                          <a:latin typeface="Consolas" pitchFamily="49" charset="0"/>
                        </a:rPr>
                        <a:t>1024</a:t>
                      </a:r>
                      <a:endParaRPr kumimoji="0" lang="en-US" sz="2000" b="1" i="0" u="none" strike="noStrike" cap="none" normalizeH="0" baseline="0" dirty="0" smtClean="0">
                        <a:ln>
                          <a:noFill/>
                        </a:ln>
                        <a:solidFill>
                          <a:schemeClr val="bg1"/>
                        </a:solidFill>
                        <a:effectLst/>
                        <a:latin typeface="Consolas" pitchFamily="49"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50000"/>
                        <a:alpha val="45000"/>
                      </a:schemeClr>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884164A3-8358-46F1-BD16-AC27C1A01B6C}" type="datetime4">
              <a:rPr lang="en-US" smtClean="0"/>
              <a:pPr/>
              <a:t>March 23, 2011</a:t>
            </a:fld>
            <a:endParaRPr lang="en-US" dirty="0" smtClean="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12</a:t>
            </a:fld>
            <a:endParaRPr lang="en-US" dirty="0" smtClean="0"/>
          </a:p>
        </p:txBody>
      </p:sp>
      <p:sp>
        <p:nvSpPr>
          <p:cNvPr id="4101"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Why Not Flat File System Design – Part 1</a:t>
            </a:r>
          </a:p>
        </p:txBody>
      </p:sp>
      <p:sp>
        <p:nvSpPr>
          <p:cNvPr id="4102" name="Rectangle 3"/>
          <p:cNvSpPr>
            <a:spLocks noGrp="1" noChangeArrowheads="1"/>
          </p:cNvSpPr>
          <p:nvPr>
            <p:ph type="body" idx="1"/>
          </p:nvPr>
        </p:nvSpPr>
        <p:spPr>
          <a:xfrm>
            <a:off x="457200" y="1494692"/>
            <a:ext cx="8467344" cy="5041046"/>
          </a:xfrm>
        </p:spPr>
        <p:txBody>
          <a:bodyPr/>
          <a:lstStyle/>
          <a:p>
            <a:r>
              <a:rPr lang="en-US" sz="2400" dirty="0" smtClean="0">
                <a:solidFill>
                  <a:schemeClr val="bg1"/>
                </a:solidFill>
              </a:rPr>
              <a:t>Note the "Filesystem Hierarchy Standard":</a:t>
            </a:r>
          </a:p>
          <a:p>
            <a:pPr>
              <a:buNone/>
            </a:pPr>
            <a:r>
              <a:rPr lang="en-US" sz="2400" dirty="0" smtClean="0">
                <a:solidFill>
                  <a:schemeClr val="bg1"/>
                </a:solidFill>
              </a:rPr>
              <a:t>	http://www.pathname.com/fhs/</a:t>
            </a:r>
          </a:p>
          <a:p>
            <a:pPr>
              <a:buNone/>
            </a:pPr>
            <a:r>
              <a:rPr lang="en-US" sz="2400" dirty="0" smtClean="0">
                <a:solidFill>
                  <a:schemeClr val="bg1"/>
                </a:solidFill>
              </a:rPr>
              <a:t> </a:t>
            </a:r>
          </a:p>
          <a:p>
            <a:pPr>
              <a:buNone/>
            </a:pPr>
            <a:r>
              <a:rPr lang="en-US" sz="2400" dirty="0" smtClean="0">
                <a:solidFill>
                  <a:schemeClr val="bg1"/>
                </a:solidFill>
              </a:rPr>
              <a:t>  "Disk errors that corrupt data on the root file system are a greater problem than errors on any other partition. A small root file system is less prone to corruption as the result of a system crash."</a:t>
            </a:r>
          </a:p>
          <a:p>
            <a:pPr>
              <a:buNone/>
            </a:pPr>
            <a:r>
              <a:rPr lang="en-US" sz="2400" dirty="0" smtClean="0">
                <a:solidFill>
                  <a:schemeClr val="bg1"/>
                </a:solidFill>
              </a:rPr>
              <a:t>  </a:t>
            </a:r>
          </a:p>
          <a:p>
            <a:r>
              <a:rPr lang="en-US" sz="2400" dirty="0" smtClean="0">
                <a:solidFill>
                  <a:schemeClr val="bg1"/>
                </a:solidFill>
              </a:rPr>
              <a:t>Root file system ("/") should be as static as possible. Logging and software installations should not be part of it. Too many companies have poor monitoring of servers and root file system being full is a major disaster.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884164A3-8358-46F1-BD16-AC27C1A01B6C}" type="datetime4">
              <a:rPr lang="en-US" smtClean="0"/>
              <a:pPr/>
              <a:t>March 23, 2011</a:t>
            </a:fld>
            <a:endParaRPr lang="en-US" dirty="0" smtClean="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13</a:t>
            </a:fld>
            <a:endParaRPr lang="en-US" dirty="0" smtClean="0"/>
          </a:p>
        </p:txBody>
      </p:sp>
      <p:sp>
        <p:nvSpPr>
          <p:cNvPr id="4101" name="Rectangle 2"/>
          <p:cNvSpPr>
            <a:spLocks noGrp="1" noChangeArrowheads="1"/>
          </p:cNvSpPr>
          <p:nvPr>
            <p:ph type="title"/>
          </p:nvPr>
        </p:nvSpPr>
        <p:spPr>
          <a:xfrm>
            <a:off x="428625" y="61913"/>
            <a:ext cx="7629525" cy="1002389"/>
          </a:xfrm>
        </p:spPr>
        <p:txBody>
          <a:bodyPr/>
          <a:lstStyle/>
          <a:p>
            <a:pPr eaLnBrk="1" hangingPunct="1"/>
            <a:r>
              <a:rPr lang="en-US" sz="3000" dirty="0" smtClean="0">
                <a:solidFill>
                  <a:schemeClr val="bg1"/>
                </a:solidFill>
              </a:rPr>
              <a:t>Why Not Flat File System Design – Part 2</a:t>
            </a:r>
          </a:p>
        </p:txBody>
      </p:sp>
      <p:sp>
        <p:nvSpPr>
          <p:cNvPr id="4102" name="Rectangle 3"/>
          <p:cNvSpPr>
            <a:spLocks noGrp="1" noChangeArrowheads="1"/>
          </p:cNvSpPr>
          <p:nvPr>
            <p:ph type="body" idx="1"/>
          </p:nvPr>
        </p:nvSpPr>
        <p:spPr>
          <a:xfrm>
            <a:off x="457200" y="1139252"/>
            <a:ext cx="8686800" cy="5396486"/>
          </a:xfrm>
        </p:spPr>
        <p:txBody>
          <a:bodyPr/>
          <a:lstStyle/>
          <a:p>
            <a:r>
              <a:rPr lang="en-US" sz="2400" dirty="0" smtClean="0">
                <a:solidFill>
                  <a:schemeClr val="bg1"/>
                </a:solidFill>
              </a:rPr>
              <a:t>/opt is commonly used for various software installations. I have seen cases when too-enthusiastic admins added so much that it filled the root file systems (in those /opt was part of it, like you suggested). Hence, all of a sudden, just because /opt was used too much, root file system suffered a lot.</a:t>
            </a:r>
          </a:p>
          <a:p>
            <a:r>
              <a:rPr lang="en-US" sz="2400" dirty="0" smtClean="0">
                <a:solidFill>
                  <a:schemeClr val="bg1"/>
                </a:solidFill>
              </a:rPr>
              <a:t>/var is used for various logging services, patching, and temporary files. It is very dynamic by nature. Separating it from root file system is important because the activities in it can fill the disk space.</a:t>
            </a:r>
          </a:p>
          <a:p>
            <a:r>
              <a:rPr lang="en-US" sz="2400" dirty="0" smtClean="0">
                <a:solidFill>
                  <a:schemeClr val="bg1"/>
                </a:solidFill>
              </a:rPr>
              <a:t>Sometimes, /var file system (similar for /opt) needs more space. It is easy to do it with OnlineJFS dynamically. However, if they are part of root file systems, they only real way to extend it would be through downtime (as you know, root file system, primary swap and /stand must be set up with contiguous block allocation).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884164A3-8358-46F1-BD16-AC27C1A01B6C}" type="datetime4">
              <a:rPr lang="en-US" smtClean="0"/>
              <a:pPr/>
              <a:t>March 23, 2011</a:t>
            </a:fld>
            <a:endParaRPr lang="en-US" dirty="0" smtClean="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14</a:t>
            </a:fld>
            <a:endParaRPr lang="en-US" dirty="0" smtClean="0"/>
          </a:p>
        </p:txBody>
      </p:sp>
      <p:sp>
        <p:nvSpPr>
          <p:cNvPr id="4101"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Why Not Flat File System Design – Part 3</a:t>
            </a:r>
          </a:p>
        </p:txBody>
      </p:sp>
      <p:sp>
        <p:nvSpPr>
          <p:cNvPr id="4102" name="Rectangle 3"/>
          <p:cNvSpPr>
            <a:spLocks noGrp="1" noChangeArrowheads="1"/>
          </p:cNvSpPr>
          <p:nvPr>
            <p:ph type="body" idx="1"/>
          </p:nvPr>
        </p:nvSpPr>
        <p:spPr>
          <a:xfrm>
            <a:off x="457200" y="1494692"/>
            <a:ext cx="8467344" cy="5041046"/>
          </a:xfrm>
        </p:spPr>
        <p:txBody>
          <a:bodyPr/>
          <a:lstStyle/>
          <a:p>
            <a:r>
              <a:rPr lang="en-US" sz="2400" dirty="0" smtClean="0">
                <a:solidFill>
                  <a:schemeClr val="bg1"/>
                </a:solidFill>
              </a:rPr>
              <a:t> Some customers keep all crashes in /var/adm/crash. I do not want the disk space that they occupy to affect root file system free space.</a:t>
            </a:r>
          </a:p>
          <a:p>
            <a:r>
              <a:rPr lang="en-US" sz="2400" dirty="0" smtClean="0">
                <a:solidFill>
                  <a:schemeClr val="bg1"/>
                </a:solidFill>
              </a:rPr>
              <a:t>If one needs to mount /var or /opt file system read-only for maintenance, it is not easy to do it when they are part of root file system.</a:t>
            </a:r>
          </a:p>
          <a:p>
            <a:r>
              <a:rPr lang="en-US" sz="2400" dirty="0" smtClean="0">
                <a:solidFill>
                  <a:schemeClr val="bg1"/>
                </a:solidFill>
              </a:rPr>
              <a:t>If there is a single file system, and it gets corrupted due to a system failure, one goes straight into a pretty serious recovery situation. With multiple file systems, there is a fair chance one will be able to access most or all of the commands on the system to carry out repair work on those areas that are corrupt. One could argue that it is possible for all file systems to become corrupt at the same time, but that's not too likely.</a:t>
            </a:r>
          </a:p>
          <a:p>
            <a:pPr>
              <a:buNone/>
            </a:pPr>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fld id="{884164A3-8358-46F1-BD16-AC27C1A01B6C}" type="datetime4">
              <a:rPr lang="en-US" smtClean="0"/>
              <a:pPr/>
              <a:t>March 23, 2011</a:t>
            </a:fld>
            <a:endParaRPr lang="en-US" dirty="0" smtClean="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15</a:t>
            </a:fld>
            <a:endParaRPr lang="en-US" dirty="0" smtClean="0"/>
          </a:p>
        </p:txBody>
      </p:sp>
      <p:sp>
        <p:nvSpPr>
          <p:cNvPr id="4101"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Why Not Flat File System Design – Part 4</a:t>
            </a:r>
          </a:p>
        </p:txBody>
      </p:sp>
      <p:sp>
        <p:nvSpPr>
          <p:cNvPr id="4102" name="Rectangle 3"/>
          <p:cNvSpPr>
            <a:spLocks noGrp="1" noChangeArrowheads="1"/>
          </p:cNvSpPr>
          <p:nvPr>
            <p:ph type="body" idx="1"/>
          </p:nvPr>
        </p:nvSpPr>
        <p:spPr>
          <a:xfrm>
            <a:off x="457200" y="1494692"/>
            <a:ext cx="8467344" cy="5041046"/>
          </a:xfrm>
        </p:spPr>
        <p:txBody>
          <a:bodyPr/>
          <a:lstStyle/>
          <a:p>
            <a:r>
              <a:rPr lang="en-US" dirty="0" smtClean="0">
                <a:solidFill>
                  <a:schemeClr val="bg1"/>
                </a:solidFill>
              </a:rPr>
              <a:t>Having separate file systems also means that, if needed, different mount file system options can be used to tune them.</a:t>
            </a:r>
          </a:p>
          <a:p>
            <a:r>
              <a:rPr lang="en-US" dirty="0" smtClean="0">
                <a:solidFill>
                  <a:schemeClr val="bg1"/>
                </a:solidFill>
              </a:rPr>
              <a:t>Security: if there is sensitive data on a mounted file system one can control when and if it is mounted during the boot process.</a:t>
            </a:r>
          </a:p>
          <a:p>
            <a:endParaRPr lang="en-US" dirty="0" smtClean="0">
              <a:solidFill>
                <a:schemeClr val="bg1"/>
              </a:solidFill>
            </a:endParaRPr>
          </a:p>
          <a:p>
            <a:pPr>
              <a:buNone/>
            </a:pPr>
            <a:r>
              <a:rPr lang="en-US" dirty="0" smtClean="0">
                <a:solidFill>
                  <a:schemeClr val="bg1"/>
                </a:solidFill>
              </a:rPr>
              <a:t>In short, for maintenance reasons and separation of </a:t>
            </a:r>
          </a:p>
          <a:p>
            <a:pPr>
              <a:buNone/>
            </a:pPr>
            <a:r>
              <a:rPr lang="en-US" dirty="0" smtClean="0">
                <a:solidFill>
                  <a:schemeClr val="bg1"/>
                </a:solidFill>
              </a:rPr>
              <a:t>roles I never set up /opt, /var and similar file systems </a:t>
            </a:r>
          </a:p>
          <a:p>
            <a:pPr>
              <a:buNone/>
            </a:pPr>
            <a:r>
              <a:rPr lang="en-US" dirty="0" smtClean="0">
                <a:solidFill>
                  <a:schemeClr val="bg1"/>
                </a:solidFill>
              </a:rPr>
              <a:t>to be part of root file system.</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87338" y="114300"/>
            <a:ext cx="7858125" cy="1143000"/>
          </a:xfrm>
        </p:spPr>
        <p:txBody>
          <a:bodyPr/>
          <a:lstStyle/>
          <a:p>
            <a:r>
              <a:rPr lang="en-US" sz="3000" dirty="0" smtClean="0">
                <a:solidFill>
                  <a:schemeClr val="bg1"/>
                </a:solidFill>
              </a:rPr>
              <a:t>Swap/Dump Design on HP-UX with Internal Boot Disks *</a:t>
            </a:r>
            <a:endParaRPr lang="en-US" sz="3000" dirty="0" smtClean="0"/>
          </a:p>
        </p:txBody>
      </p:sp>
      <p:sp>
        <p:nvSpPr>
          <p:cNvPr id="15363" name="Date Placeholder 3"/>
          <p:cNvSpPr>
            <a:spLocks noGrp="1"/>
          </p:cNvSpPr>
          <p:nvPr>
            <p:ph type="dt" sz="quarter" idx="10"/>
          </p:nvPr>
        </p:nvSpPr>
        <p:spPr>
          <a:noFill/>
        </p:spPr>
        <p:txBody>
          <a:bodyPr/>
          <a:lstStyle/>
          <a:p>
            <a:fld id="{4043370C-1D26-45AD-8539-EB9A380443C9}" type="datetime4">
              <a:rPr lang="en-US" smtClean="0"/>
              <a:pPr/>
              <a:t>March 23, 2011</a:t>
            </a:fld>
            <a:endParaRPr lang="en-US" dirty="0" smtClean="0"/>
          </a:p>
        </p:txBody>
      </p:sp>
      <p:sp>
        <p:nvSpPr>
          <p:cNvPr id="15365" name="Slide Number Placeholder 5"/>
          <p:cNvSpPr>
            <a:spLocks noGrp="1"/>
          </p:cNvSpPr>
          <p:nvPr>
            <p:ph type="sldNum" sz="quarter" idx="12"/>
          </p:nvPr>
        </p:nvSpPr>
        <p:spPr>
          <a:noFill/>
        </p:spPr>
        <p:txBody>
          <a:bodyPr/>
          <a:lstStyle/>
          <a:p>
            <a:fld id="{6303E80A-2DF6-4347-BC73-84DABA7084E1}" type="slidenum">
              <a:rPr lang="en-US" smtClean="0"/>
              <a:pPr/>
              <a:t>16</a:t>
            </a:fld>
            <a:endParaRPr lang="en-US" dirty="0" smtClean="0"/>
          </a:p>
        </p:txBody>
      </p:sp>
      <p:sp>
        <p:nvSpPr>
          <p:cNvPr id="15366" name="AutoShape 3"/>
          <p:cNvSpPr>
            <a:spLocks noChangeArrowheads="1"/>
          </p:cNvSpPr>
          <p:nvPr/>
        </p:nvSpPr>
        <p:spPr bwMode="auto">
          <a:xfrm>
            <a:off x="655638" y="3128963"/>
            <a:ext cx="1676400" cy="1658937"/>
          </a:xfrm>
          <a:prstGeom prst="can">
            <a:avLst>
              <a:gd name="adj" fmla="val 28037"/>
            </a:avLst>
          </a:prstGeom>
          <a:solidFill>
            <a:schemeClr val="bg1">
              <a:lumMod val="65000"/>
            </a:schemeClr>
          </a:solidFill>
          <a:ln w="12700">
            <a:solidFill>
              <a:schemeClr val="tx1"/>
            </a:solidFill>
            <a:round/>
            <a:headEnd type="none" w="sm" len="sm"/>
            <a:tailEnd type="none" w="sm" len="sm"/>
          </a:ln>
        </p:spPr>
        <p:txBody>
          <a:bodyPr wrap="none" anchor="ctr"/>
          <a:lstStyle/>
          <a:p>
            <a:pPr algn="ctr"/>
            <a:endParaRPr lang="en-US" sz="1400" b="1" dirty="0" smtClean="0"/>
          </a:p>
          <a:p>
            <a:pPr algn="ctr"/>
            <a:r>
              <a:rPr lang="en-US" b="1" dirty="0" smtClean="0"/>
              <a:t>Other</a:t>
            </a:r>
            <a:r>
              <a:rPr lang="en-US" dirty="0" smtClean="0"/>
              <a:t> </a:t>
            </a:r>
            <a:r>
              <a:rPr lang="en-US" b="1" dirty="0"/>
              <a:t>LVs</a:t>
            </a:r>
            <a:br>
              <a:rPr lang="en-US" b="1" dirty="0"/>
            </a:br>
            <a:r>
              <a:rPr lang="en-US" sz="1600" dirty="0"/>
              <a:t/>
            </a:r>
            <a:br>
              <a:rPr lang="en-US" sz="1600" dirty="0"/>
            </a:br>
            <a:endParaRPr lang="en-US" sz="1600" dirty="0"/>
          </a:p>
        </p:txBody>
      </p:sp>
      <p:sp>
        <p:nvSpPr>
          <p:cNvPr id="8" name="AutoShape 5"/>
          <p:cNvSpPr>
            <a:spLocks noChangeArrowheads="1"/>
          </p:cNvSpPr>
          <p:nvPr/>
        </p:nvSpPr>
        <p:spPr bwMode="auto">
          <a:xfrm>
            <a:off x="660400" y="2528888"/>
            <a:ext cx="1676400" cy="1066800"/>
          </a:xfrm>
          <a:prstGeom prst="can">
            <a:avLst>
              <a:gd name="adj" fmla="val 43940"/>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AU" sz="2000" dirty="0"/>
          </a:p>
        </p:txBody>
      </p:sp>
      <p:sp>
        <p:nvSpPr>
          <p:cNvPr id="15368" name="AutoShape 7"/>
          <p:cNvSpPr>
            <a:spLocks noChangeArrowheads="1"/>
          </p:cNvSpPr>
          <p:nvPr/>
        </p:nvSpPr>
        <p:spPr bwMode="auto">
          <a:xfrm>
            <a:off x="660400" y="1931988"/>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US" dirty="0"/>
          </a:p>
        </p:txBody>
      </p:sp>
      <p:sp>
        <p:nvSpPr>
          <p:cNvPr id="15369" name="Text Box 8"/>
          <p:cNvSpPr txBox="1">
            <a:spLocks noChangeArrowheads="1"/>
          </p:cNvSpPr>
          <p:nvPr/>
        </p:nvSpPr>
        <p:spPr bwMode="auto">
          <a:xfrm>
            <a:off x="1009650" y="2471738"/>
            <a:ext cx="990600" cy="369332"/>
          </a:xfrm>
          <a:prstGeom prst="rect">
            <a:avLst/>
          </a:prstGeom>
          <a:noFill/>
          <a:ln w="12700">
            <a:noFill/>
            <a:miter lim="800000"/>
            <a:headEnd type="none" w="sm" len="sm"/>
            <a:tailEnd type="none" w="sm" len="sm"/>
          </a:ln>
        </p:spPr>
        <p:txBody>
          <a:bodyPr>
            <a:spAutoFit/>
          </a:bodyPr>
          <a:lstStyle/>
          <a:p>
            <a:pPr>
              <a:spcBef>
                <a:spcPct val="50000"/>
              </a:spcBef>
            </a:pPr>
            <a:r>
              <a:rPr lang="en-AU" b="1" dirty="0"/>
              <a:t>/stand</a:t>
            </a:r>
            <a:endParaRPr lang="en-US" b="1" dirty="0"/>
          </a:p>
        </p:txBody>
      </p:sp>
      <p:sp>
        <p:nvSpPr>
          <p:cNvPr id="15370" name="Text Box 9"/>
          <p:cNvSpPr txBox="1">
            <a:spLocks noChangeArrowheads="1"/>
          </p:cNvSpPr>
          <p:nvPr/>
        </p:nvSpPr>
        <p:spPr bwMode="auto">
          <a:xfrm>
            <a:off x="863600" y="3014663"/>
            <a:ext cx="1287463" cy="646331"/>
          </a:xfrm>
          <a:prstGeom prst="rect">
            <a:avLst/>
          </a:prstGeom>
          <a:noFill/>
          <a:ln w="12700">
            <a:noFill/>
            <a:miter lim="800000"/>
            <a:headEnd type="none" w="sm" len="sm"/>
            <a:tailEnd type="none" w="sm" len="sm"/>
          </a:ln>
        </p:spPr>
        <p:txBody>
          <a:bodyPr>
            <a:spAutoFit/>
          </a:bodyPr>
          <a:lstStyle/>
          <a:p>
            <a:pPr algn="ctr">
              <a:spcBef>
                <a:spcPct val="50000"/>
              </a:spcBef>
            </a:pPr>
            <a:r>
              <a:rPr lang="en-US" b="1" dirty="0"/>
              <a:t>Primary</a:t>
            </a:r>
            <a:r>
              <a:rPr lang="en-US" b="1" dirty="0">
                <a:solidFill>
                  <a:schemeClr val="bg1"/>
                </a:solidFill>
              </a:rPr>
              <a:t> </a:t>
            </a:r>
            <a:r>
              <a:rPr lang="en-US" b="1" dirty="0"/>
              <a:t>swap</a:t>
            </a:r>
          </a:p>
        </p:txBody>
      </p:sp>
      <p:sp>
        <p:nvSpPr>
          <p:cNvPr id="15371" name="AutoShape 3"/>
          <p:cNvSpPr>
            <a:spLocks noChangeArrowheads="1"/>
          </p:cNvSpPr>
          <p:nvPr/>
        </p:nvSpPr>
        <p:spPr bwMode="auto">
          <a:xfrm>
            <a:off x="2822575" y="3144838"/>
            <a:ext cx="1676400" cy="1658937"/>
          </a:xfrm>
          <a:prstGeom prst="can">
            <a:avLst>
              <a:gd name="adj" fmla="val 28037"/>
            </a:avLst>
          </a:prstGeom>
          <a:solidFill>
            <a:schemeClr val="bg1">
              <a:lumMod val="65000"/>
            </a:schemeClr>
          </a:solidFill>
          <a:ln w="12700">
            <a:solidFill>
              <a:schemeClr val="tx1"/>
            </a:solidFill>
            <a:round/>
            <a:headEnd type="none" w="sm" len="sm"/>
            <a:tailEnd type="none" w="sm" len="sm"/>
          </a:ln>
        </p:spPr>
        <p:txBody>
          <a:bodyPr wrap="none" anchor="ctr"/>
          <a:lstStyle/>
          <a:p>
            <a:pPr algn="ctr"/>
            <a:endParaRPr lang="en-US" sz="1400" b="1" dirty="0" smtClean="0"/>
          </a:p>
          <a:p>
            <a:pPr algn="ctr"/>
            <a:r>
              <a:rPr lang="en-US" b="1" dirty="0" smtClean="0"/>
              <a:t>Other LVs</a:t>
            </a:r>
            <a:r>
              <a:rPr lang="en-US" b="1" dirty="0"/>
              <a:t/>
            </a:r>
            <a:br>
              <a:rPr lang="en-US" b="1" dirty="0"/>
            </a:br>
            <a:r>
              <a:rPr lang="en-US" sz="1600" dirty="0"/>
              <a:t/>
            </a:r>
            <a:br>
              <a:rPr lang="en-US" sz="1600" dirty="0"/>
            </a:br>
            <a:endParaRPr lang="en-US" sz="1600" dirty="0"/>
          </a:p>
        </p:txBody>
      </p:sp>
      <p:sp>
        <p:nvSpPr>
          <p:cNvPr id="13" name="AutoShape 5"/>
          <p:cNvSpPr>
            <a:spLocks noChangeArrowheads="1"/>
          </p:cNvSpPr>
          <p:nvPr/>
        </p:nvSpPr>
        <p:spPr bwMode="auto">
          <a:xfrm>
            <a:off x="2827338" y="2544763"/>
            <a:ext cx="1676400" cy="1066800"/>
          </a:xfrm>
          <a:prstGeom prst="can">
            <a:avLst>
              <a:gd name="adj" fmla="val 43940"/>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AU" sz="2000" dirty="0"/>
          </a:p>
        </p:txBody>
      </p:sp>
      <p:sp>
        <p:nvSpPr>
          <p:cNvPr id="15373" name="AutoShape 7"/>
          <p:cNvSpPr>
            <a:spLocks noChangeArrowheads="1"/>
          </p:cNvSpPr>
          <p:nvPr/>
        </p:nvSpPr>
        <p:spPr bwMode="auto">
          <a:xfrm>
            <a:off x="2827338" y="1947863"/>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US" dirty="0"/>
          </a:p>
        </p:txBody>
      </p:sp>
      <p:sp>
        <p:nvSpPr>
          <p:cNvPr id="15374" name="Text Box 8"/>
          <p:cNvSpPr txBox="1">
            <a:spLocks noChangeArrowheads="1"/>
          </p:cNvSpPr>
          <p:nvPr/>
        </p:nvSpPr>
        <p:spPr bwMode="auto">
          <a:xfrm>
            <a:off x="3176588" y="2487613"/>
            <a:ext cx="990600" cy="369332"/>
          </a:xfrm>
          <a:prstGeom prst="rect">
            <a:avLst/>
          </a:prstGeom>
          <a:noFill/>
          <a:ln w="12700">
            <a:noFill/>
            <a:miter lim="800000"/>
            <a:headEnd type="none" w="sm" len="sm"/>
            <a:tailEnd type="none" w="sm" len="sm"/>
          </a:ln>
        </p:spPr>
        <p:txBody>
          <a:bodyPr>
            <a:spAutoFit/>
          </a:bodyPr>
          <a:lstStyle/>
          <a:p>
            <a:pPr>
              <a:spcBef>
                <a:spcPct val="50000"/>
              </a:spcBef>
            </a:pPr>
            <a:r>
              <a:rPr lang="en-AU" b="1" dirty="0"/>
              <a:t>/stand</a:t>
            </a:r>
            <a:endParaRPr lang="en-US" b="1" dirty="0"/>
          </a:p>
        </p:txBody>
      </p:sp>
      <p:sp>
        <p:nvSpPr>
          <p:cNvPr id="15375" name="Text Box 9"/>
          <p:cNvSpPr txBox="1">
            <a:spLocks noChangeArrowheads="1"/>
          </p:cNvSpPr>
          <p:nvPr/>
        </p:nvSpPr>
        <p:spPr bwMode="auto">
          <a:xfrm>
            <a:off x="2777067" y="3014663"/>
            <a:ext cx="1744133" cy="584775"/>
          </a:xfrm>
          <a:prstGeom prst="rect">
            <a:avLst/>
          </a:prstGeom>
          <a:noFill/>
          <a:ln w="12700">
            <a:noFill/>
            <a:miter lim="800000"/>
            <a:headEnd type="none" w="sm" len="sm"/>
            <a:tailEnd type="none" w="sm" len="sm"/>
          </a:ln>
        </p:spPr>
        <p:txBody>
          <a:bodyPr wrap="square">
            <a:spAutoFit/>
          </a:bodyPr>
          <a:lstStyle/>
          <a:p>
            <a:pPr algn="ctr">
              <a:spcBef>
                <a:spcPct val="50000"/>
              </a:spcBef>
            </a:pPr>
            <a:r>
              <a:rPr lang="en-AU" sz="1600" b="1" dirty="0"/>
              <a:t>Primary</a:t>
            </a:r>
            <a:r>
              <a:rPr lang="en-AU" sz="1600" b="1" dirty="0">
                <a:solidFill>
                  <a:schemeClr val="bg1"/>
                </a:solidFill>
              </a:rPr>
              <a:t> </a:t>
            </a:r>
            <a:r>
              <a:rPr lang="en-AU" sz="1600" b="1" dirty="0" smtClean="0"/>
              <a:t>swap mirror</a:t>
            </a:r>
            <a:endParaRPr lang="en-US" sz="1600" b="1" dirty="0"/>
          </a:p>
        </p:txBody>
      </p:sp>
      <p:sp>
        <p:nvSpPr>
          <p:cNvPr id="19" name="Rectangle 3"/>
          <p:cNvSpPr txBox="1">
            <a:spLocks noChangeArrowheads="1"/>
          </p:cNvSpPr>
          <p:nvPr/>
        </p:nvSpPr>
        <p:spPr bwMode="auto">
          <a:xfrm>
            <a:off x="660400" y="4876800"/>
            <a:ext cx="3929063" cy="16430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RAID-1 for Boot </a:t>
            </a:r>
            <a:r>
              <a:rPr lang="en-AU" sz="2200" kern="0" dirty="0" smtClean="0">
                <a:solidFill>
                  <a:schemeClr val="bg1"/>
                </a:solidFill>
                <a:latin typeface="+mn-lt"/>
              </a:rPr>
              <a:t>disk</a:t>
            </a:r>
            <a:endParaRPr lang="en-AU" sz="2200" kern="0" dirty="0">
              <a:solidFill>
                <a:schemeClr val="bg1"/>
              </a:solidFill>
              <a:latin typeface="+mn-lt"/>
            </a:endParaRPr>
          </a:p>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Primary Swap = 4-8 GB</a:t>
            </a:r>
          </a:p>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Total Swap </a:t>
            </a:r>
            <a:r>
              <a:rPr lang="en-AU" sz="2200" kern="0" dirty="0">
                <a:solidFill>
                  <a:schemeClr val="bg1"/>
                </a:solidFill>
                <a:latin typeface="+mn-lt"/>
              </a:rPr>
              <a:t>= </a:t>
            </a:r>
            <a:r>
              <a:rPr lang="en-AU" sz="2200" kern="0" dirty="0" smtClean="0">
                <a:solidFill>
                  <a:schemeClr val="bg1"/>
                </a:solidFill>
                <a:latin typeface="+mn-lt"/>
              </a:rPr>
              <a:t>1 </a:t>
            </a:r>
            <a:r>
              <a:rPr lang="en-AU" sz="2200" kern="0" dirty="0">
                <a:solidFill>
                  <a:schemeClr val="bg1"/>
                </a:solidFill>
                <a:latin typeface="+mn-lt"/>
              </a:rPr>
              <a:t>x </a:t>
            </a:r>
            <a:r>
              <a:rPr lang="en-AU" sz="2200" kern="0" dirty="0" smtClean="0">
                <a:solidFill>
                  <a:schemeClr val="bg1"/>
                </a:solidFill>
                <a:latin typeface="+mn-lt"/>
              </a:rPr>
              <a:t>RAM **</a:t>
            </a:r>
            <a:endParaRPr lang="en-AU" sz="2200" kern="0" dirty="0">
              <a:solidFill>
                <a:schemeClr val="bg1"/>
              </a:solidFill>
              <a:latin typeface="+mn-lt"/>
            </a:endParaRP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Swap NOT shared with dump </a:t>
            </a:r>
            <a:endParaRPr lang="en-US" sz="2200" kern="0" dirty="0">
              <a:solidFill>
                <a:schemeClr val="bg1"/>
              </a:solidFill>
              <a:latin typeface="+mn-lt"/>
            </a:endParaRPr>
          </a:p>
        </p:txBody>
      </p:sp>
      <p:sp>
        <p:nvSpPr>
          <p:cNvPr id="20" name="Rectangle 3"/>
          <p:cNvSpPr txBox="1">
            <a:spLocks noChangeArrowheads="1"/>
          </p:cNvSpPr>
          <p:nvPr/>
        </p:nvSpPr>
        <p:spPr bwMode="auto">
          <a:xfrm>
            <a:off x="541338" y="1422400"/>
            <a:ext cx="43180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800" kern="0" dirty="0">
                <a:solidFill>
                  <a:schemeClr val="bg1"/>
                </a:solidFill>
                <a:latin typeface="+mn-lt"/>
              </a:rPr>
              <a:t>  </a:t>
            </a:r>
            <a:r>
              <a:rPr lang="en-AU" sz="2400" kern="0" dirty="0">
                <a:solidFill>
                  <a:schemeClr val="bg1"/>
                </a:solidFill>
                <a:latin typeface="+mn-lt"/>
              </a:rPr>
              <a:t>Primary PV       Alternate PV</a:t>
            </a:r>
          </a:p>
        </p:txBody>
      </p:sp>
      <p:sp>
        <p:nvSpPr>
          <p:cNvPr id="21" name="AutoShape 3"/>
          <p:cNvSpPr>
            <a:spLocks noChangeArrowheads="1"/>
          </p:cNvSpPr>
          <p:nvPr/>
        </p:nvSpPr>
        <p:spPr bwMode="auto">
          <a:xfrm>
            <a:off x="4786841" y="2743730"/>
            <a:ext cx="1676400" cy="744537"/>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sz="1400" b="1" dirty="0"/>
              <a:t>Secondary</a:t>
            </a:r>
            <a:r>
              <a:rPr lang="en-US" sz="1600" b="1" dirty="0"/>
              <a:t> swap</a:t>
            </a:r>
            <a:r>
              <a:rPr lang="en-US" sz="1600" dirty="0"/>
              <a:t/>
            </a:r>
            <a:br>
              <a:rPr lang="en-US" sz="1600" dirty="0"/>
            </a:br>
            <a:r>
              <a:rPr lang="en-US" sz="1600" dirty="0"/>
              <a:t/>
            </a:r>
            <a:br>
              <a:rPr lang="en-US" sz="1600" dirty="0"/>
            </a:br>
            <a:endParaRPr lang="en-US" sz="1600" dirty="0"/>
          </a:p>
        </p:txBody>
      </p:sp>
      <p:sp>
        <p:nvSpPr>
          <p:cNvPr id="22" name="AutoShape 3"/>
          <p:cNvSpPr>
            <a:spLocks noChangeArrowheads="1"/>
          </p:cNvSpPr>
          <p:nvPr/>
        </p:nvSpPr>
        <p:spPr bwMode="auto">
          <a:xfrm>
            <a:off x="6768571" y="2760663"/>
            <a:ext cx="1676400" cy="727075"/>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sz="1400" b="1" dirty="0"/>
              <a:t>Secondary</a:t>
            </a:r>
            <a:r>
              <a:rPr lang="en-US" sz="1600" b="1" dirty="0"/>
              <a:t> swap</a:t>
            </a:r>
            <a:r>
              <a:rPr lang="en-US" sz="1600" dirty="0"/>
              <a:t/>
            </a:r>
            <a:br>
              <a:rPr lang="en-US" sz="1600" dirty="0"/>
            </a:br>
            <a:r>
              <a:rPr lang="en-US" sz="1600" dirty="0"/>
              <a:t/>
            </a:r>
            <a:br>
              <a:rPr lang="en-US" sz="1600" dirty="0"/>
            </a:br>
            <a:endParaRPr lang="en-US" sz="1600" dirty="0"/>
          </a:p>
        </p:txBody>
      </p:sp>
      <p:sp>
        <p:nvSpPr>
          <p:cNvPr id="23" name="Rectangle 3"/>
          <p:cNvSpPr txBox="1">
            <a:spLocks noChangeArrowheads="1"/>
          </p:cNvSpPr>
          <p:nvPr/>
        </p:nvSpPr>
        <p:spPr bwMode="auto">
          <a:xfrm>
            <a:off x="4960938" y="2184400"/>
            <a:ext cx="37592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400" kern="0" dirty="0">
                <a:solidFill>
                  <a:schemeClr val="bg1"/>
                </a:solidFill>
                <a:latin typeface="+mn-lt"/>
              </a:rPr>
              <a:t> SAN-based LUNs or LVs</a:t>
            </a:r>
          </a:p>
        </p:txBody>
      </p:sp>
      <p:sp>
        <p:nvSpPr>
          <p:cNvPr id="24" name="Rectangle 3"/>
          <p:cNvSpPr txBox="1">
            <a:spLocks noChangeArrowheads="1"/>
          </p:cNvSpPr>
          <p:nvPr/>
        </p:nvSpPr>
        <p:spPr bwMode="auto">
          <a:xfrm>
            <a:off x="4876800" y="4775200"/>
            <a:ext cx="3929063" cy="17446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Dump areas set up on different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LUNs or PVs in non-root VGs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(dump PVs are </a:t>
            </a:r>
            <a:r>
              <a:rPr lang="en-AU" sz="2200" kern="0" dirty="0" smtClean="0">
                <a:solidFill>
                  <a:schemeClr val="bg1"/>
                </a:solidFill>
                <a:latin typeface="+mn-lt"/>
              </a:rPr>
              <a:t>NEVER </a:t>
            </a:r>
            <a:r>
              <a:rPr lang="en-AU" sz="2200" kern="0" dirty="0">
                <a:solidFill>
                  <a:schemeClr val="bg1"/>
                </a:solidFill>
                <a:latin typeface="+mn-lt"/>
              </a:rPr>
              <a:t>RAID-1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in LVM)</a:t>
            </a:r>
            <a:endParaRPr lang="en-US" sz="2200" kern="0" dirty="0">
              <a:solidFill>
                <a:schemeClr val="bg1"/>
              </a:solidFill>
              <a:latin typeface="+mn-lt"/>
            </a:endParaRPr>
          </a:p>
        </p:txBody>
      </p:sp>
      <p:sp>
        <p:nvSpPr>
          <p:cNvPr id="25" name="AutoShape 3"/>
          <p:cNvSpPr>
            <a:spLocks noChangeArrowheads="1"/>
          </p:cNvSpPr>
          <p:nvPr/>
        </p:nvSpPr>
        <p:spPr bwMode="auto">
          <a:xfrm>
            <a:off x="4786842" y="3691467"/>
            <a:ext cx="1676400" cy="982133"/>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b="1" dirty="0" smtClean="0">
                <a:solidFill>
                  <a:schemeClr val="bg1"/>
                </a:solidFill>
              </a:rPr>
              <a:t>Dump area</a:t>
            </a:r>
            <a:r>
              <a:rPr lang="en-US" sz="1600" dirty="0">
                <a:solidFill>
                  <a:schemeClr val="bg1"/>
                </a:solidFill>
              </a:rPr>
              <a:t/>
            </a:r>
            <a:br>
              <a:rPr lang="en-US" sz="1600" dirty="0">
                <a:solidFill>
                  <a:schemeClr val="bg1"/>
                </a:solidFill>
              </a:rPr>
            </a:br>
            <a:r>
              <a:rPr lang="en-US" sz="1600" dirty="0"/>
              <a:t/>
            </a:r>
            <a:br>
              <a:rPr lang="en-US" sz="1600" dirty="0"/>
            </a:br>
            <a:endParaRPr lang="en-US" sz="1600" dirty="0"/>
          </a:p>
        </p:txBody>
      </p:sp>
      <p:sp>
        <p:nvSpPr>
          <p:cNvPr id="26" name="AutoShape 3"/>
          <p:cNvSpPr>
            <a:spLocks noChangeArrowheads="1"/>
          </p:cNvSpPr>
          <p:nvPr/>
        </p:nvSpPr>
        <p:spPr bwMode="auto">
          <a:xfrm>
            <a:off x="6801908" y="3725333"/>
            <a:ext cx="1676400" cy="948267"/>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b="1" dirty="0" smtClean="0">
                <a:solidFill>
                  <a:schemeClr val="bg1"/>
                </a:solidFill>
              </a:rPr>
              <a:t>Dump area</a:t>
            </a:r>
            <a:r>
              <a:rPr lang="en-US" dirty="0">
                <a:solidFill>
                  <a:schemeClr val="bg1"/>
                </a:solidFill>
              </a:rPr>
              <a:t/>
            </a:r>
            <a:br>
              <a:rPr lang="en-US" dirty="0">
                <a:solidFill>
                  <a:schemeClr val="bg1"/>
                </a:solidFill>
              </a:rPr>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87338" y="114300"/>
            <a:ext cx="7858125" cy="1143000"/>
          </a:xfrm>
        </p:spPr>
        <p:txBody>
          <a:bodyPr/>
          <a:lstStyle/>
          <a:p>
            <a:r>
              <a:rPr lang="en-US" sz="3000" dirty="0" smtClean="0">
                <a:solidFill>
                  <a:schemeClr val="bg1"/>
                </a:solidFill>
              </a:rPr>
              <a:t>Swap/Dump Design on HP-UX with SAN Boot Disk *</a:t>
            </a:r>
            <a:endParaRPr lang="en-US" sz="3000" dirty="0" smtClean="0"/>
          </a:p>
        </p:txBody>
      </p:sp>
      <p:sp>
        <p:nvSpPr>
          <p:cNvPr id="15363" name="Date Placeholder 3"/>
          <p:cNvSpPr>
            <a:spLocks noGrp="1"/>
          </p:cNvSpPr>
          <p:nvPr>
            <p:ph type="dt" sz="quarter" idx="10"/>
          </p:nvPr>
        </p:nvSpPr>
        <p:spPr>
          <a:noFill/>
        </p:spPr>
        <p:txBody>
          <a:bodyPr/>
          <a:lstStyle/>
          <a:p>
            <a:fld id="{4043370C-1D26-45AD-8539-EB9A380443C9}" type="datetime4">
              <a:rPr lang="en-US" smtClean="0"/>
              <a:pPr/>
              <a:t>March 23, 2011</a:t>
            </a:fld>
            <a:endParaRPr lang="en-US" dirty="0" smtClean="0"/>
          </a:p>
        </p:txBody>
      </p:sp>
      <p:sp>
        <p:nvSpPr>
          <p:cNvPr id="15365" name="Slide Number Placeholder 5"/>
          <p:cNvSpPr>
            <a:spLocks noGrp="1"/>
          </p:cNvSpPr>
          <p:nvPr>
            <p:ph type="sldNum" sz="quarter" idx="12"/>
          </p:nvPr>
        </p:nvSpPr>
        <p:spPr>
          <a:noFill/>
        </p:spPr>
        <p:txBody>
          <a:bodyPr/>
          <a:lstStyle/>
          <a:p>
            <a:fld id="{6303E80A-2DF6-4347-BC73-84DABA7084E1}" type="slidenum">
              <a:rPr lang="en-US" smtClean="0"/>
              <a:pPr/>
              <a:t>17</a:t>
            </a:fld>
            <a:endParaRPr lang="en-US" dirty="0" smtClean="0"/>
          </a:p>
        </p:txBody>
      </p:sp>
      <p:sp>
        <p:nvSpPr>
          <p:cNvPr id="15366" name="AutoShape 3"/>
          <p:cNvSpPr>
            <a:spLocks noChangeArrowheads="1"/>
          </p:cNvSpPr>
          <p:nvPr/>
        </p:nvSpPr>
        <p:spPr bwMode="auto">
          <a:xfrm>
            <a:off x="655638" y="3128963"/>
            <a:ext cx="1676400" cy="1658937"/>
          </a:xfrm>
          <a:prstGeom prst="can">
            <a:avLst>
              <a:gd name="adj" fmla="val 28037"/>
            </a:avLst>
          </a:prstGeom>
          <a:solidFill>
            <a:schemeClr val="bg1">
              <a:lumMod val="65000"/>
            </a:schemeClr>
          </a:solidFill>
          <a:ln w="12700">
            <a:solidFill>
              <a:schemeClr val="tx1"/>
            </a:solidFill>
            <a:round/>
            <a:headEnd type="none" w="sm" len="sm"/>
            <a:tailEnd type="none" w="sm" len="sm"/>
          </a:ln>
        </p:spPr>
        <p:txBody>
          <a:bodyPr wrap="none" anchor="ctr"/>
          <a:lstStyle/>
          <a:p>
            <a:pPr algn="ctr"/>
            <a:endParaRPr lang="en-US" sz="1400" b="1" dirty="0" smtClean="0"/>
          </a:p>
          <a:p>
            <a:pPr algn="ctr"/>
            <a:r>
              <a:rPr lang="en-US" b="1" dirty="0" smtClean="0"/>
              <a:t>Other</a:t>
            </a:r>
            <a:r>
              <a:rPr lang="en-US" dirty="0" smtClean="0"/>
              <a:t> </a:t>
            </a:r>
            <a:r>
              <a:rPr lang="en-US" b="1" dirty="0"/>
              <a:t>LVs</a:t>
            </a:r>
            <a:br>
              <a:rPr lang="en-US" b="1" dirty="0"/>
            </a:br>
            <a:r>
              <a:rPr lang="en-US" sz="1600" dirty="0"/>
              <a:t/>
            </a:r>
            <a:br>
              <a:rPr lang="en-US" sz="1600" dirty="0"/>
            </a:br>
            <a:endParaRPr lang="en-US" sz="1600" dirty="0"/>
          </a:p>
        </p:txBody>
      </p:sp>
      <p:sp>
        <p:nvSpPr>
          <p:cNvPr id="8" name="AutoShape 5"/>
          <p:cNvSpPr>
            <a:spLocks noChangeArrowheads="1"/>
          </p:cNvSpPr>
          <p:nvPr/>
        </p:nvSpPr>
        <p:spPr bwMode="auto">
          <a:xfrm>
            <a:off x="660400" y="2528888"/>
            <a:ext cx="1676400" cy="1066800"/>
          </a:xfrm>
          <a:prstGeom prst="can">
            <a:avLst>
              <a:gd name="adj" fmla="val 43940"/>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AU" sz="2000" dirty="0"/>
          </a:p>
        </p:txBody>
      </p:sp>
      <p:sp>
        <p:nvSpPr>
          <p:cNvPr id="15368" name="AutoShape 7"/>
          <p:cNvSpPr>
            <a:spLocks noChangeArrowheads="1"/>
          </p:cNvSpPr>
          <p:nvPr/>
        </p:nvSpPr>
        <p:spPr bwMode="auto">
          <a:xfrm>
            <a:off x="660400" y="1931988"/>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US" dirty="0"/>
          </a:p>
        </p:txBody>
      </p:sp>
      <p:sp>
        <p:nvSpPr>
          <p:cNvPr id="15369" name="Text Box 8"/>
          <p:cNvSpPr txBox="1">
            <a:spLocks noChangeArrowheads="1"/>
          </p:cNvSpPr>
          <p:nvPr/>
        </p:nvSpPr>
        <p:spPr bwMode="auto">
          <a:xfrm>
            <a:off x="1009650" y="2471738"/>
            <a:ext cx="990600" cy="369332"/>
          </a:xfrm>
          <a:prstGeom prst="rect">
            <a:avLst/>
          </a:prstGeom>
          <a:noFill/>
          <a:ln w="12700">
            <a:noFill/>
            <a:miter lim="800000"/>
            <a:headEnd type="none" w="sm" len="sm"/>
            <a:tailEnd type="none" w="sm" len="sm"/>
          </a:ln>
        </p:spPr>
        <p:txBody>
          <a:bodyPr>
            <a:spAutoFit/>
          </a:bodyPr>
          <a:lstStyle/>
          <a:p>
            <a:pPr>
              <a:spcBef>
                <a:spcPct val="50000"/>
              </a:spcBef>
            </a:pPr>
            <a:r>
              <a:rPr lang="en-AU" b="1" dirty="0"/>
              <a:t>/stand</a:t>
            </a:r>
            <a:endParaRPr lang="en-US" b="1" dirty="0"/>
          </a:p>
        </p:txBody>
      </p:sp>
      <p:sp>
        <p:nvSpPr>
          <p:cNvPr id="15370" name="Text Box 9"/>
          <p:cNvSpPr txBox="1">
            <a:spLocks noChangeArrowheads="1"/>
          </p:cNvSpPr>
          <p:nvPr/>
        </p:nvSpPr>
        <p:spPr bwMode="auto">
          <a:xfrm>
            <a:off x="863600" y="3014663"/>
            <a:ext cx="1287463" cy="646331"/>
          </a:xfrm>
          <a:prstGeom prst="rect">
            <a:avLst/>
          </a:prstGeom>
          <a:noFill/>
          <a:ln w="12700">
            <a:noFill/>
            <a:miter lim="800000"/>
            <a:headEnd type="none" w="sm" len="sm"/>
            <a:tailEnd type="none" w="sm" len="sm"/>
          </a:ln>
        </p:spPr>
        <p:txBody>
          <a:bodyPr>
            <a:spAutoFit/>
          </a:bodyPr>
          <a:lstStyle/>
          <a:p>
            <a:pPr algn="ctr">
              <a:spcBef>
                <a:spcPct val="50000"/>
              </a:spcBef>
            </a:pPr>
            <a:r>
              <a:rPr lang="en-US" b="1" dirty="0"/>
              <a:t>Primary</a:t>
            </a:r>
            <a:r>
              <a:rPr lang="en-US" b="1" dirty="0">
                <a:solidFill>
                  <a:schemeClr val="bg1"/>
                </a:solidFill>
              </a:rPr>
              <a:t> </a:t>
            </a:r>
            <a:r>
              <a:rPr lang="en-US" b="1" dirty="0"/>
              <a:t>swap</a:t>
            </a:r>
          </a:p>
        </p:txBody>
      </p:sp>
      <p:sp>
        <p:nvSpPr>
          <p:cNvPr id="19" name="Rectangle 3"/>
          <p:cNvSpPr txBox="1">
            <a:spLocks noChangeArrowheads="1"/>
          </p:cNvSpPr>
          <p:nvPr/>
        </p:nvSpPr>
        <p:spPr bwMode="auto">
          <a:xfrm>
            <a:off x="660400" y="4876800"/>
            <a:ext cx="3929063" cy="16430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Primary Swap = 4-8 GB</a:t>
            </a:r>
          </a:p>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Total Swap </a:t>
            </a:r>
            <a:r>
              <a:rPr lang="en-AU" sz="2200" kern="0" dirty="0">
                <a:solidFill>
                  <a:schemeClr val="bg1"/>
                </a:solidFill>
                <a:latin typeface="+mn-lt"/>
              </a:rPr>
              <a:t>= </a:t>
            </a:r>
            <a:r>
              <a:rPr lang="en-AU" sz="2200" kern="0" dirty="0" smtClean="0">
                <a:solidFill>
                  <a:schemeClr val="bg1"/>
                </a:solidFill>
                <a:latin typeface="+mn-lt"/>
              </a:rPr>
              <a:t>1 </a:t>
            </a:r>
            <a:r>
              <a:rPr lang="en-AU" sz="2200" kern="0" dirty="0">
                <a:solidFill>
                  <a:schemeClr val="bg1"/>
                </a:solidFill>
                <a:latin typeface="+mn-lt"/>
              </a:rPr>
              <a:t>x </a:t>
            </a:r>
            <a:r>
              <a:rPr lang="en-AU" sz="2200" kern="0" dirty="0" smtClean="0">
                <a:solidFill>
                  <a:schemeClr val="bg1"/>
                </a:solidFill>
                <a:latin typeface="+mn-lt"/>
              </a:rPr>
              <a:t>RAM **</a:t>
            </a:r>
            <a:endParaRPr lang="en-AU" sz="2200" kern="0" dirty="0">
              <a:solidFill>
                <a:schemeClr val="bg1"/>
              </a:solidFill>
              <a:latin typeface="+mn-lt"/>
            </a:endParaRP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Swap NOT shared with dump </a:t>
            </a:r>
            <a:endParaRPr lang="en-US" sz="2200" kern="0" dirty="0">
              <a:solidFill>
                <a:schemeClr val="bg1"/>
              </a:solidFill>
              <a:latin typeface="+mn-lt"/>
            </a:endParaRPr>
          </a:p>
        </p:txBody>
      </p:sp>
      <p:sp>
        <p:nvSpPr>
          <p:cNvPr id="20" name="Rectangle 3"/>
          <p:cNvSpPr txBox="1">
            <a:spLocks noChangeArrowheads="1"/>
          </p:cNvSpPr>
          <p:nvPr/>
        </p:nvSpPr>
        <p:spPr bwMode="auto">
          <a:xfrm>
            <a:off x="541338" y="1422400"/>
            <a:ext cx="1909254"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800" kern="0" dirty="0">
                <a:solidFill>
                  <a:schemeClr val="bg1"/>
                </a:solidFill>
                <a:latin typeface="+mn-lt"/>
              </a:rPr>
              <a:t>  </a:t>
            </a:r>
            <a:r>
              <a:rPr lang="en-AU" sz="2400" kern="0" dirty="0" smtClean="0">
                <a:solidFill>
                  <a:schemeClr val="bg1"/>
                </a:solidFill>
                <a:latin typeface="+mn-lt"/>
              </a:rPr>
              <a:t>Boot </a:t>
            </a:r>
            <a:r>
              <a:rPr lang="en-AU" sz="2400" kern="0" dirty="0">
                <a:solidFill>
                  <a:schemeClr val="bg1"/>
                </a:solidFill>
                <a:latin typeface="+mn-lt"/>
              </a:rPr>
              <a:t>PV       </a:t>
            </a:r>
          </a:p>
        </p:txBody>
      </p:sp>
      <p:sp>
        <p:nvSpPr>
          <p:cNvPr id="21" name="AutoShape 3"/>
          <p:cNvSpPr>
            <a:spLocks noChangeArrowheads="1"/>
          </p:cNvSpPr>
          <p:nvPr/>
        </p:nvSpPr>
        <p:spPr bwMode="auto">
          <a:xfrm>
            <a:off x="4786841" y="2743730"/>
            <a:ext cx="1676400" cy="744537"/>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sz="1400" b="1" dirty="0"/>
              <a:t>Secondary</a:t>
            </a:r>
            <a:r>
              <a:rPr lang="en-US" sz="1600" b="1" dirty="0"/>
              <a:t> swap</a:t>
            </a:r>
            <a:r>
              <a:rPr lang="en-US" sz="1600" dirty="0"/>
              <a:t/>
            </a:r>
            <a:br>
              <a:rPr lang="en-US" sz="1600" dirty="0"/>
            </a:br>
            <a:r>
              <a:rPr lang="en-US" sz="1600" dirty="0"/>
              <a:t/>
            </a:r>
            <a:br>
              <a:rPr lang="en-US" sz="1600" dirty="0"/>
            </a:br>
            <a:endParaRPr lang="en-US" sz="1600" dirty="0"/>
          </a:p>
        </p:txBody>
      </p:sp>
      <p:sp>
        <p:nvSpPr>
          <p:cNvPr id="22" name="AutoShape 3"/>
          <p:cNvSpPr>
            <a:spLocks noChangeArrowheads="1"/>
          </p:cNvSpPr>
          <p:nvPr/>
        </p:nvSpPr>
        <p:spPr bwMode="auto">
          <a:xfrm>
            <a:off x="6768571" y="2760663"/>
            <a:ext cx="1676400" cy="727075"/>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sz="1400" b="1" dirty="0"/>
              <a:t>Secondary</a:t>
            </a:r>
            <a:r>
              <a:rPr lang="en-US" sz="1600" b="1" dirty="0"/>
              <a:t> swap</a:t>
            </a:r>
            <a:r>
              <a:rPr lang="en-US" sz="1600" dirty="0"/>
              <a:t/>
            </a:r>
            <a:br>
              <a:rPr lang="en-US" sz="1600" dirty="0"/>
            </a:br>
            <a:r>
              <a:rPr lang="en-US" sz="1600" dirty="0"/>
              <a:t/>
            </a:r>
            <a:br>
              <a:rPr lang="en-US" sz="1600" dirty="0"/>
            </a:br>
            <a:endParaRPr lang="en-US" sz="1600" dirty="0"/>
          </a:p>
        </p:txBody>
      </p:sp>
      <p:sp>
        <p:nvSpPr>
          <p:cNvPr id="23" name="Rectangle 3"/>
          <p:cNvSpPr txBox="1">
            <a:spLocks noChangeArrowheads="1"/>
          </p:cNvSpPr>
          <p:nvPr/>
        </p:nvSpPr>
        <p:spPr bwMode="auto">
          <a:xfrm>
            <a:off x="4960938" y="2184400"/>
            <a:ext cx="37592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400" kern="0" dirty="0">
                <a:solidFill>
                  <a:schemeClr val="bg1"/>
                </a:solidFill>
                <a:latin typeface="+mn-lt"/>
              </a:rPr>
              <a:t> SAN-based LUNs or LVs</a:t>
            </a:r>
          </a:p>
        </p:txBody>
      </p:sp>
      <p:sp>
        <p:nvSpPr>
          <p:cNvPr id="24" name="Rectangle 3"/>
          <p:cNvSpPr txBox="1">
            <a:spLocks noChangeArrowheads="1"/>
          </p:cNvSpPr>
          <p:nvPr/>
        </p:nvSpPr>
        <p:spPr bwMode="auto">
          <a:xfrm>
            <a:off x="4876800" y="4775200"/>
            <a:ext cx="3929063" cy="17446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Dump areas set up on different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LUNs or PVs in non-root VGs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(dump PVs are </a:t>
            </a:r>
            <a:r>
              <a:rPr lang="en-AU" sz="2200" kern="0" dirty="0" smtClean="0">
                <a:solidFill>
                  <a:schemeClr val="bg1"/>
                </a:solidFill>
                <a:latin typeface="+mn-lt"/>
              </a:rPr>
              <a:t>NEVER </a:t>
            </a:r>
            <a:r>
              <a:rPr lang="en-AU" sz="2200" kern="0" dirty="0">
                <a:solidFill>
                  <a:schemeClr val="bg1"/>
                </a:solidFill>
                <a:latin typeface="+mn-lt"/>
              </a:rPr>
              <a:t>RAID-1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in LVM)</a:t>
            </a:r>
            <a:endParaRPr lang="en-US" sz="2200" kern="0" dirty="0">
              <a:solidFill>
                <a:schemeClr val="bg1"/>
              </a:solidFill>
              <a:latin typeface="+mn-lt"/>
            </a:endParaRPr>
          </a:p>
        </p:txBody>
      </p:sp>
      <p:sp>
        <p:nvSpPr>
          <p:cNvPr id="25" name="AutoShape 3"/>
          <p:cNvSpPr>
            <a:spLocks noChangeArrowheads="1"/>
          </p:cNvSpPr>
          <p:nvPr/>
        </p:nvSpPr>
        <p:spPr bwMode="auto">
          <a:xfrm>
            <a:off x="4786842" y="3691467"/>
            <a:ext cx="1676400" cy="982133"/>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b="1" dirty="0" smtClean="0">
                <a:solidFill>
                  <a:schemeClr val="bg1"/>
                </a:solidFill>
              </a:rPr>
              <a:t>Dump area</a:t>
            </a:r>
            <a:r>
              <a:rPr lang="en-US" sz="1600" dirty="0">
                <a:solidFill>
                  <a:schemeClr val="bg1"/>
                </a:solidFill>
              </a:rPr>
              <a:t/>
            </a:r>
            <a:br>
              <a:rPr lang="en-US" sz="1600" dirty="0">
                <a:solidFill>
                  <a:schemeClr val="bg1"/>
                </a:solidFill>
              </a:rPr>
            </a:br>
            <a:r>
              <a:rPr lang="en-US" sz="1600" dirty="0"/>
              <a:t/>
            </a:r>
            <a:br>
              <a:rPr lang="en-US" sz="1600" dirty="0"/>
            </a:br>
            <a:endParaRPr lang="en-US" sz="1600" dirty="0"/>
          </a:p>
        </p:txBody>
      </p:sp>
      <p:sp>
        <p:nvSpPr>
          <p:cNvPr id="26" name="AutoShape 3"/>
          <p:cNvSpPr>
            <a:spLocks noChangeArrowheads="1"/>
          </p:cNvSpPr>
          <p:nvPr/>
        </p:nvSpPr>
        <p:spPr bwMode="auto">
          <a:xfrm>
            <a:off x="6801908" y="3725333"/>
            <a:ext cx="1676400" cy="948267"/>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b="1" dirty="0" smtClean="0">
                <a:solidFill>
                  <a:schemeClr val="bg1"/>
                </a:solidFill>
              </a:rPr>
              <a:t>Dump area</a:t>
            </a:r>
            <a:r>
              <a:rPr lang="en-US" dirty="0">
                <a:solidFill>
                  <a:schemeClr val="bg1"/>
                </a:solidFill>
              </a:rPr>
              <a:t/>
            </a:r>
            <a:br>
              <a:rPr lang="en-US" dirty="0">
                <a:solidFill>
                  <a:schemeClr val="bg1"/>
                </a:solidFill>
              </a:rPr>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18</a:t>
            </a:fld>
            <a:endParaRPr lang="en-US" dirty="0" smtClean="0"/>
          </a:p>
        </p:txBody>
      </p:sp>
      <p:sp>
        <p:nvSpPr>
          <p:cNvPr id="16389" name="Rectangle 2"/>
          <p:cNvSpPr>
            <a:spLocks noGrp="1" noChangeArrowheads="1"/>
          </p:cNvSpPr>
          <p:nvPr>
            <p:ph type="title"/>
          </p:nvPr>
        </p:nvSpPr>
        <p:spPr>
          <a:xfrm>
            <a:off x="428625" y="114300"/>
            <a:ext cx="7834313" cy="1143000"/>
          </a:xfrm>
        </p:spPr>
        <p:txBody>
          <a:bodyPr/>
          <a:lstStyle/>
          <a:p>
            <a:pPr eaLnBrk="1" hangingPunct="1"/>
            <a:r>
              <a:rPr lang="en-AU" sz="3000" dirty="0" smtClean="0">
                <a:solidFill>
                  <a:schemeClr val="bg1"/>
                </a:solidFill>
              </a:rPr>
              <a:t>HP-UX Better Swap and Dump Design – Part 1</a:t>
            </a:r>
          </a:p>
        </p:txBody>
      </p:sp>
      <p:sp>
        <p:nvSpPr>
          <p:cNvPr id="16390" name="Rectangle 3"/>
          <p:cNvSpPr>
            <a:spLocks noGrp="1" noChangeArrowheads="1"/>
          </p:cNvSpPr>
          <p:nvPr>
            <p:ph type="body" idx="1"/>
          </p:nvPr>
        </p:nvSpPr>
        <p:spPr>
          <a:xfrm>
            <a:off x="400050" y="1338263"/>
            <a:ext cx="8439150" cy="5137150"/>
          </a:xfrm>
        </p:spPr>
        <p:txBody>
          <a:bodyPr/>
          <a:lstStyle/>
          <a:p>
            <a:r>
              <a:rPr lang="en-US" sz="2300" dirty="0" smtClean="0">
                <a:solidFill>
                  <a:schemeClr val="bg1"/>
                </a:solidFill>
              </a:rPr>
              <a:t>Set up primary swap between 4 and 8 GB ONLY, no matter how large the RAM is!</a:t>
            </a:r>
          </a:p>
          <a:p>
            <a:r>
              <a:rPr lang="en-AU" sz="2300" dirty="0" smtClean="0">
                <a:solidFill>
                  <a:schemeClr val="bg1"/>
                </a:solidFill>
              </a:rPr>
              <a:t>If RAM less or equal to 8 GB, set total swap to be 2xRAM (primary swap on boot disk(s) and secondary swap(s) on SAN). If RAM is larger than 8 GB, by default, set swap to be 1xRAM (unless given application specifically requires different sizing).</a:t>
            </a:r>
            <a:endParaRPr lang="en-US" sz="2300" dirty="0" smtClean="0">
              <a:solidFill>
                <a:schemeClr val="bg1"/>
              </a:solidFill>
            </a:endParaRPr>
          </a:p>
          <a:p>
            <a:r>
              <a:rPr lang="en-US" sz="2300" dirty="0" smtClean="0">
                <a:solidFill>
                  <a:schemeClr val="bg1"/>
                </a:solidFill>
              </a:rPr>
              <a:t>Primary swap device shall not be NOT SHARED with dump.</a:t>
            </a:r>
          </a:p>
          <a:p>
            <a:r>
              <a:rPr lang="en-US" sz="2300" dirty="0" smtClean="0">
                <a:solidFill>
                  <a:schemeClr val="bg1"/>
                </a:solidFill>
              </a:rPr>
              <a:t>Secondary swaps are created as 4-8 GB LUNs (could be LVs in LVM or Plexes in VxVM DGs too) on SAN (if they are needed). Ensure that secondary swaps match the size of primary swap. That way, if server ever needs to use swap, the performance of swap devices will be excellent and boot disk I/O will never suffer.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5E4F23D-099F-4354-952D-DF7FF9D77B6D}" type="datetime4">
              <a:rPr lang="en-US" smtClean="0"/>
              <a:pPr/>
              <a:t>March 23, 2011</a:t>
            </a:fld>
            <a:endParaRPr lang="en-US" dirty="0" smtClean="0"/>
          </a:p>
        </p:txBody>
      </p:sp>
      <p:sp>
        <p:nvSpPr>
          <p:cNvPr id="16388" name="Slide Number Placeholder 5"/>
          <p:cNvSpPr>
            <a:spLocks noGrp="1"/>
          </p:cNvSpPr>
          <p:nvPr>
            <p:ph type="sldNum" sz="quarter" idx="12"/>
          </p:nvPr>
        </p:nvSpPr>
        <p:spPr>
          <a:noFill/>
        </p:spPr>
        <p:txBody>
          <a:bodyPr/>
          <a:lstStyle/>
          <a:p>
            <a:fld id="{9A5C808D-60C9-4BBC-8577-9772D8D1997D}" type="slidenum">
              <a:rPr lang="en-US" smtClean="0"/>
              <a:pPr/>
              <a:t>19</a:t>
            </a:fld>
            <a:endParaRPr lang="en-US" dirty="0" smtClean="0"/>
          </a:p>
        </p:txBody>
      </p:sp>
      <p:sp>
        <p:nvSpPr>
          <p:cNvPr id="16389" name="Rectangle 2"/>
          <p:cNvSpPr>
            <a:spLocks noGrp="1" noChangeArrowheads="1"/>
          </p:cNvSpPr>
          <p:nvPr>
            <p:ph type="title"/>
          </p:nvPr>
        </p:nvSpPr>
        <p:spPr>
          <a:xfrm>
            <a:off x="428625" y="114300"/>
            <a:ext cx="7834313" cy="1143000"/>
          </a:xfrm>
        </p:spPr>
        <p:txBody>
          <a:bodyPr/>
          <a:lstStyle/>
          <a:p>
            <a:pPr eaLnBrk="1" hangingPunct="1"/>
            <a:r>
              <a:rPr lang="en-AU" sz="3000" dirty="0" smtClean="0">
                <a:solidFill>
                  <a:schemeClr val="bg1"/>
                </a:solidFill>
              </a:rPr>
              <a:t>HP-UX Better Swap and Dump Design – Part 2</a:t>
            </a:r>
          </a:p>
        </p:txBody>
      </p:sp>
      <p:sp>
        <p:nvSpPr>
          <p:cNvPr id="16390" name="Rectangle 3"/>
          <p:cNvSpPr>
            <a:spLocks noGrp="1" noChangeArrowheads="1"/>
          </p:cNvSpPr>
          <p:nvPr>
            <p:ph type="body" idx="1"/>
          </p:nvPr>
        </p:nvSpPr>
        <p:spPr>
          <a:xfrm>
            <a:off x="400050" y="1338263"/>
            <a:ext cx="8564068" cy="5137150"/>
          </a:xfrm>
        </p:spPr>
        <p:txBody>
          <a:bodyPr/>
          <a:lstStyle/>
          <a:p>
            <a:r>
              <a:rPr lang="en-US" sz="1900" dirty="0" smtClean="0">
                <a:solidFill>
                  <a:schemeClr val="bg1"/>
                </a:solidFill>
              </a:rPr>
              <a:t>If primary swap is left at 4-8 GB, then allocate separate dump areas in other volume groups to match the size of physical memory (if enough space available).</a:t>
            </a:r>
          </a:p>
          <a:p>
            <a:endParaRPr lang="en-US" sz="1900" dirty="0" smtClean="0">
              <a:solidFill>
                <a:schemeClr val="bg1"/>
              </a:solidFill>
            </a:endParaRPr>
          </a:p>
          <a:p>
            <a:r>
              <a:rPr lang="en-AU" sz="1900" dirty="0" smtClean="0">
                <a:solidFill>
                  <a:schemeClr val="bg1"/>
                </a:solidFill>
              </a:rPr>
              <a:t>Disable Mirror Write Cache (MWC) for primary swap.</a:t>
            </a:r>
          </a:p>
          <a:p>
            <a:endParaRPr lang="en-US" sz="1900" dirty="0" smtClean="0">
              <a:solidFill>
                <a:schemeClr val="bg1"/>
              </a:solidFill>
            </a:endParaRPr>
          </a:p>
          <a:p>
            <a:r>
              <a:rPr lang="en-AU" sz="1900" dirty="0" smtClean="0">
                <a:solidFill>
                  <a:schemeClr val="bg1"/>
                </a:solidFill>
              </a:rPr>
              <a:t>Disable </a:t>
            </a:r>
            <a:r>
              <a:rPr lang="en-AU" sz="1900" dirty="0" smtClean="0">
                <a:solidFill>
                  <a:schemeClr val="bg1"/>
                </a:solidFill>
                <a:latin typeface="Courier New" pitchFamily="49" charset="0"/>
                <a:cs typeface="Courier New" pitchFamily="49" charset="0"/>
              </a:rPr>
              <a:t>savecrash(1M)</a:t>
            </a:r>
            <a:r>
              <a:rPr lang="en-AU" sz="1900" dirty="0" smtClean="0">
                <a:solidFill>
                  <a:schemeClr val="bg1"/>
                </a:solidFill>
              </a:rPr>
              <a:t> at boot in file </a:t>
            </a:r>
            <a:r>
              <a:rPr lang="en-AU" sz="1900" dirty="0" smtClean="0">
                <a:solidFill>
                  <a:schemeClr val="bg1"/>
                </a:solidFill>
                <a:latin typeface="Courier New" pitchFamily="49" charset="0"/>
                <a:cs typeface="Courier New" pitchFamily="49" charset="0"/>
              </a:rPr>
              <a:t>/etc/rc.config.d/savecrash</a:t>
            </a:r>
            <a:r>
              <a:rPr lang="en-AU" sz="1900" dirty="0" smtClean="0">
                <a:solidFill>
                  <a:schemeClr val="bg1"/>
                </a:solidFill>
              </a:rPr>
              <a:t>:</a:t>
            </a:r>
          </a:p>
          <a:p>
            <a:endParaRPr lang="en-AU" sz="1900" dirty="0" smtClean="0">
              <a:solidFill>
                <a:schemeClr val="bg1"/>
              </a:solidFill>
            </a:endParaRPr>
          </a:p>
          <a:p>
            <a:pPr>
              <a:buFontTx/>
              <a:buNone/>
            </a:pPr>
            <a:r>
              <a:rPr lang="en-AU" sz="1900" dirty="0" smtClean="0">
                <a:solidFill>
                  <a:schemeClr val="bg1"/>
                </a:solidFill>
              </a:rPr>
              <a:t>   </a:t>
            </a:r>
            <a:r>
              <a:rPr lang="en-AU" sz="1900" dirty="0" smtClean="0">
                <a:solidFill>
                  <a:schemeClr val="bg1"/>
                </a:solidFill>
                <a:latin typeface="Courier New" pitchFamily="49" charset="0"/>
                <a:cs typeface="Courier New" pitchFamily="49" charset="0"/>
              </a:rPr>
              <a:t>SAVECRASH=0</a:t>
            </a:r>
          </a:p>
          <a:p>
            <a:pPr>
              <a:buFontTx/>
              <a:buNone/>
            </a:pPr>
            <a:endParaRPr lang="en-AU" sz="1900" dirty="0" smtClean="0">
              <a:solidFill>
                <a:schemeClr val="bg1"/>
              </a:solidFill>
              <a:latin typeface="Courier New" pitchFamily="49" charset="0"/>
              <a:cs typeface="Courier New" pitchFamily="49" charset="0"/>
            </a:endParaRPr>
          </a:p>
          <a:p>
            <a:r>
              <a:rPr lang="en-US" sz="1900" dirty="0" smtClean="0">
                <a:solidFill>
                  <a:schemeClr val="bg1"/>
                </a:solidFill>
              </a:rPr>
              <a:t>Dedicated dump device will not shorten the time required to write from memory to the dump volume during the crash, but will shorten the reboot time. This is because the crash image are not at risk being overwritten by page or swap activity and </a:t>
            </a:r>
            <a:r>
              <a:rPr lang="en-US" sz="1900" dirty="0" smtClean="0">
                <a:solidFill>
                  <a:schemeClr val="bg1"/>
                </a:solidFill>
                <a:latin typeface="Courier New" pitchFamily="49" charset="0"/>
                <a:cs typeface="Courier New" pitchFamily="49" charset="0"/>
              </a:rPr>
              <a:t>savecrash(1M)</a:t>
            </a:r>
            <a:r>
              <a:rPr lang="en-US" sz="1900" dirty="0" smtClean="0">
                <a:solidFill>
                  <a:schemeClr val="bg1"/>
                </a:solidFill>
              </a:rPr>
              <a:t> can run in background to save the crash files into the crash dump directory.</a:t>
            </a:r>
          </a:p>
          <a:p>
            <a:pPr>
              <a:buFontTx/>
              <a:buNone/>
            </a:pPr>
            <a:endParaRPr lang="en-US" sz="22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p:spPr>
        <p:txBody>
          <a:bodyPr/>
          <a:lstStyle/>
          <a:p>
            <a:fld id="{32F9BCBF-E921-4317-B0AA-6C67D1E3A1F5}" type="datetime4">
              <a:rPr lang="en-US" smtClean="0"/>
              <a:pPr/>
              <a:t>March 23, 2011</a:t>
            </a:fld>
            <a:endParaRPr lang="en-US" dirty="0" smtClean="0"/>
          </a:p>
        </p:txBody>
      </p:sp>
      <p:sp>
        <p:nvSpPr>
          <p:cNvPr id="17412" name="Slide Number Placeholder 5"/>
          <p:cNvSpPr>
            <a:spLocks noGrp="1"/>
          </p:cNvSpPr>
          <p:nvPr>
            <p:ph type="sldNum" sz="quarter" idx="12"/>
          </p:nvPr>
        </p:nvSpPr>
        <p:spPr>
          <a:noFill/>
        </p:spPr>
        <p:txBody>
          <a:bodyPr/>
          <a:lstStyle/>
          <a:p>
            <a:fld id="{1CAC306A-939E-4892-871E-3472B47A6C12}" type="slidenum">
              <a:rPr lang="en-US" smtClean="0"/>
              <a:pPr/>
              <a:t>20</a:t>
            </a:fld>
            <a:endParaRPr lang="en-US" dirty="0" smtClean="0"/>
          </a:p>
        </p:txBody>
      </p:sp>
      <p:sp>
        <p:nvSpPr>
          <p:cNvPr id="17413" name="Rectangle 2"/>
          <p:cNvSpPr>
            <a:spLocks noGrp="1" noChangeArrowheads="1"/>
          </p:cNvSpPr>
          <p:nvPr>
            <p:ph type="title"/>
          </p:nvPr>
        </p:nvSpPr>
        <p:spPr>
          <a:xfrm>
            <a:off x="428625" y="114300"/>
            <a:ext cx="7869238" cy="1143000"/>
          </a:xfrm>
        </p:spPr>
        <p:txBody>
          <a:bodyPr/>
          <a:lstStyle/>
          <a:p>
            <a:pPr eaLnBrk="1" hangingPunct="1"/>
            <a:r>
              <a:rPr lang="en-AU" sz="3000" dirty="0" smtClean="0">
                <a:solidFill>
                  <a:schemeClr val="bg1"/>
                </a:solidFill>
              </a:rPr>
              <a:t>HP-UX Better Swap and Dump Design – Part 3</a:t>
            </a:r>
          </a:p>
        </p:txBody>
      </p:sp>
      <p:sp>
        <p:nvSpPr>
          <p:cNvPr id="17414" name="Rectangle 3"/>
          <p:cNvSpPr>
            <a:spLocks noGrp="1" noChangeArrowheads="1"/>
          </p:cNvSpPr>
          <p:nvPr>
            <p:ph type="body" idx="1"/>
          </p:nvPr>
        </p:nvSpPr>
        <p:spPr>
          <a:xfrm>
            <a:off x="400050" y="1591056"/>
            <a:ext cx="8272463" cy="4884357"/>
          </a:xfrm>
        </p:spPr>
        <p:txBody>
          <a:bodyPr/>
          <a:lstStyle/>
          <a:p>
            <a:r>
              <a:rPr lang="en-US" sz="2600" dirty="0" smtClean="0">
                <a:solidFill>
                  <a:schemeClr val="bg1"/>
                </a:solidFill>
              </a:rPr>
              <a:t>If the dump device is also configured as one of the swap devices, the device cannot be enabled for paging until </a:t>
            </a:r>
            <a:r>
              <a:rPr lang="en-US" sz="2600" dirty="0" smtClean="0">
                <a:solidFill>
                  <a:schemeClr val="bg1"/>
                </a:solidFill>
                <a:latin typeface="Courier New" pitchFamily="49" charset="0"/>
                <a:cs typeface="Courier New" pitchFamily="49" charset="0"/>
              </a:rPr>
              <a:t>savecrash(1M)</a:t>
            </a:r>
            <a:r>
              <a:rPr lang="en-US" sz="2600" dirty="0" smtClean="0">
                <a:solidFill>
                  <a:schemeClr val="bg1"/>
                </a:solidFill>
              </a:rPr>
              <a:t> has finished saving the image from the device to the crash dump directory. Therefore, the boot time will be longer. This extra time will be even greater if vPars are configured because multiple dump images may have to be saved.</a:t>
            </a:r>
          </a:p>
          <a:p>
            <a:pPr>
              <a:buNone/>
            </a:pPr>
            <a:endParaRPr lang="en-US" sz="2600" dirty="0" smtClean="0">
              <a:solidFill>
                <a:schemeClr val="bg1"/>
              </a:solidFill>
            </a:endParaRPr>
          </a:p>
          <a:p>
            <a:r>
              <a:rPr lang="en-US" sz="2600" dirty="0" smtClean="0">
                <a:solidFill>
                  <a:schemeClr val="bg1"/>
                </a:solidFill>
              </a:rPr>
              <a:t>When dump and swap areas are separated, there is no need to utilize </a:t>
            </a:r>
            <a:r>
              <a:rPr lang="en-US" sz="2600" dirty="0" smtClean="0">
                <a:solidFill>
                  <a:schemeClr val="bg1"/>
                </a:solidFill>
                <a:latin typeface="Courier New" pitchFamily="49" charset="0"/>
                <a:cs typeface="Courier New" pitchFamily="49" charset="0"/>
              </a:rPr>
              <a:t>/var/adm/crash </a:t>
            </a:r>
            <a:r>
              <a:rPr lang="en-US" sz="2600" dirty="0" smtClean="0">
                <a:solidFill>
                  <a:schemeClr val="bg1"/>
                </a:solidFill>
              </a:rPr>
              <a:t>to save the crash images. Therefore, </a:t>
            </a:r>
            <a:r>
              <a:rPr lang="en-US" sz="2600" dirty="0" smtClean="0">
                <a:solidFill>
                  <a:schemeClr val="bg1"/>
                </a:solidFill>
                <a:latin typeface="Courier New" pitchFamily="49" charset="0"/>
                <a:cs typeface="Courier New" pitchFamily="49" charset="0"/>
              </a:rPr>
              <a:t>savecrash(1M)</a:t>
            </a:r>
            <a:r>
              <a:rPr lang="en-US" sz="2600" dirty="0" smtClean="0">
                <a:solidFill>
                  <a:schemeClr val="bg1"/>
                </a:solidFill>
              </a:rPr>
              <a:t> at boot can be disabled!</a:t>
            </a:r>
          </a:p>
          <a:p>
            <a:pPr>
              <a:buNone/>
            </a:pPr>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p:spPr>
        <p:txBody>
          <a:bodyPr/>
          <a:lstStyle/>
          <a:p>
            <a:fld id="{D2B32FF8-FFF8-4FD4-A3AF-AC149F558DEE}" type="datetime4">
              <a:rPr lang="en-US" smtClean="0"/>
              <a:pPr/>
              <a:t>March 23, 2011</a:t>
            </a:fld>
            <a:endParaRPr lang="en-US" dirty="0" smtClean="0"/>
          </a:p>
        </p:txBody>
      </p:sp>
      <p:sp>
        <p:nvSpPr>
          <p:cNvPr id="18436" name="Slide Number Placeholder 5"/>
          <p:cNvSpPr>
            <a:spLocks noGrp="1"/>
          </p:cNvSpPr>
          <p:nvPr>
            <p:ph type="sldNum" sz="quarter" idx="12"/>
          </p:nvPr>
        </p:nvSpPr>
        <p:spPr>
          <a:noFill/>
        </p:spPr>
        <p:txBody>
          <a:bodyPr/>
          <a:lstStyle/>
          <a:p>
            <a:fld id="{5736EABB-F17B-47A7-9379-CD78E43D72D4}" type="slidenum">
              <a:rPr lang="en-US" smtClean="0"/>
              <a:pPr/>
              <a:t>21</a:t>
            </a:fld>
            <a:endParaRPr lang="en-US" dirty="0" smtClean="0"/>
          </a:p>
        </p:txBody>
      </p:sp>
      <p:sp>
        <p:nvSpPr>
          <p:cNvPr id="18437" name="Rectangle 2"/>
          <p:cNvSpPr>
            <a:spLocks noGrp="1" noChangeArrowheads="1"/>
          </p:cNvSpPr>
          <p:nvPr>
            <p:ph type="title"/>
          </p:nvPr>
        </p:nvSpPr>
        <p:spPr>
          <a:xfrm>
            <a:off x="428625" y="114300"/>
            <a:ext cx="7902575" cy="1143000"/>
          </a:xfrm>
        </p:spPr>
        <p:txBody>
          <a:bodyPr/>
          <a:lstStyle/>
          <a:p>
            <a:pPr eaLnBrk="1" hangingPunct="1"/>
            <a:r>
              <a:rPr lang="en-AU" sz="3000" dirty="0" smtClean="0">
                <a:solidFill>
                  <a:schemeClr val="bg1"/>
                </a:solidFill>
              </a:rPr>
              <a:t>HP-UX Better Swap and Dump Design – Part 4</a:t>
            </a:r>
          </a:p>
        </p:txBody>
      </p:sp>
      <p:sp>
        <p:nvSpPr>
          <p:cNvPr id="18438" name="Rectangle 3"/>
          <p:cNvSpPr>
            <a:spLocks noGrp="1" noChangeArrowheads="1"/>
          </p:cNvSpPr>
          <p:nvPr>
            <p:ph type="body" idx="1"/>
          </p:nvPr>
        </p:nvSpPr>
        <p:spPr/>
        <p:txBody>
          <a:bodyPr/>
          <a:lstStyle/>
          <a:p>
            <a:r>
              <a:rPr lang="en-US" dirty="0" smtClean="0">
                <a:solidFill>
                  <a:schemeClr val="bg1"/>
                </a:solidFill>
              </a:rPr>
              <a:t>The reduction in reboot time achieved by configuring a separate dump device (close to 50% over classical design) is likely to provide a worthwhile return on investment when system availability is a priority.</a:t>
            </a:r>
          </a:p>
          <a:p>
            <a:endParaRPr lang="en-AU" dirty="0" smtClean="0">
              <a:solidFill>
                <a:schemeClr val="bg1"/>
              </a:solidFill>
            </a:endParaRPr>
          </a:p>
          <a:p>
            <a:r>
              <a:rPr lang="en-US" dirty="0" smtClean="0">
                <a:solidFill>
                  <a:schemeClr val="bg1"/>
                </a:solidFill>
              </a:rPr>
              <a:t>Using identical sizes and types of dump devices and HBAs in the dump configuration is one way to avoid inequalities in dump speeds or times across the dump units. This will tend to produce more predictable results and better overall parallelism.</a:t>
            </a:r>
          </a:p>
          <a:p>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noFill/>
        </p:spPr>
        <p:txBody>
          <a:bodyPr/>
          <a:lstStyle/>
          <a:p>
            <a:fld id="{56768776-A830-43E9-BB5C-6C8D5BAEBD3E}" type="datetime4">
              <a:rPr lang="en-US" smtClean="0"/>
              <a:pPr/>
              <a:t>March 23, 2011</a:t>
            </a:fld>
            <a:endParaRPr lang="en-US" dirty="0" smtClean="0"/>
          </a:p>
        </p:txBody>
      </p:sp>
      <p:sp>
        <p:nvSpPr>
          <p:cNvPr id="19460" name="Slide Number Placeholder 5"/>
          <p:cNvSpPr>
            <a:spLocks noGrp="1"/>
          </p:cNvSpPr>
          <p:nvPr>
            <p:ph type="sldNum" sz="quarter" idx="12"/>
          </p:nvPr>
        </p:nvSpPr>
        <p:spPr>
          <a:noFill/>
        </p:spPr>
        <p:txBody>
          <a:bodyPr/>
          <a:lstStyle/>
          <a:p>
            <a:fld id="{649053BB-FB30-4E16-9178-E2013CD733E4}" type="slidenum">
              <a:rPr lang="en-US" smtClean="0"/>
              <a:pPr/>
              <a:t>22</a:t>
            </a:fld>
            <a:endParaRPr lang="en-US" dirty="0" smtClean="0"/>
          </a:p>
        </p:txBody>
      </p:sp>
      <p:sp>
        <p:nvSpPr>
          <p:cNvPr id="19461" name="Rectangle 2"/>
          <p:cNvSpPr>
            <a:spLocks noGrp="1" noChangeArrowheads="1"/>
          </p:cNvSpPr>
          <p:nvPr>
            <p:ph type="title"/>
          </p:nvPr>
        </p:nvSpPr>
        <p:spPr>
          <a:xfrm>
            <a:off x="428625" y="114300"/>
            <a:ext cx="7902575" cy="1143000"/>
          </a:xfrm>
        </p:spPr>
        <p:txBody>
          <a:bodyPr/>
          <a:lstStyle/>
          <a:p>
            <a:pPr eaLnBrk="1" hangingPunct="1"/>
            <a:r>
              <a:rPr lang="en-AU" sz="3000" dirty="0" smtClean="0">
                <a:solidFill>
                  <a:schemeClr val="bg1"/>
                </a:solidFill>
              </a:rPr>
              <a:t>HP-UX Better Swap and Dump Design – Part 5</a:t>
            </a:r>
          </a:p>
        </p:txBody>
      </p:sp>
      <p:sp>
        <p:nvSpPr>
          <p:cNvPr id="19462" name="Rectangle 3"/>
          <p:cNvSpPr>
            <a:spLocks noGrp="1" noChangeArrowheads="1"/>
          </p:cNvSpPr>
          <p:nvPr>
            <p:ph type="body" idx="1"/>
          </p:nvPr>
        </p:nvSpPr>
        <p:spPr>
          <a:xfrm>
            <a:off x="400050" y="1389888"/>
            <a:ext cx="8524494" cy="5129975"/>
          </a:xfrm>
        </p:spPr>
        <p:txBody>
          <a:bodyPr/>
          <a:lstStyle/>
          <a:p>
            <a:r>
              <a:rPr lang="en-US" sz="2300" dirty="0" smtClean="0">
                <a:solidFill>
                  <a:schemeClr val="bg1"/>
                </a:solidFill>
              </a:rPr>
              <a:t>It is recommended that shared swap and dump devices or volumes not be used with parallel dump. Using a shared swap/dump device can significantly increase the subsequent reboot time because such devices result in swap being disabled while saving the corresponding dump data (for example, in </a:t>
            </a:r>
            <a:r>
              <a:rPr lang="en-US" sz="2300" dirty="0" smtClean="0">
                <a:solidFill>
                  <a:schemeClr val="bg1"/>
                </a:solidFill>
                <a:latin typeface="Courier New" pitchFamily="49" charset="0"/>
                <a:cs typeface="Courier New" pitchFamily="49" charset="0"/>
              </a:rPr>
              <a:t>/var/adm/crash</a:t>
            </a:r>
            <a:r>
              <a:rPr lang="en-US" sz="2300" dirty="0" smtClean="0">
                <a:solidFill>
                  <a:schemeClr val="bg1"/>
                </a:solidFill>
              </a:rPr>
              <a:t>).</a:t>
            </a:r>
          </a:p>
          <a:p>
            <a:endParaRPr lang="en-US" sz="2300" dirty="0" smtClean="0">
              <a:solidFill>
                <a:schemeClr val="bg1"/>
              </a:solidFill>
            </a:endParaRPr>
          </a:p>
          <a:p>
            <a:r>
              <a:rPr lang="en-US" sz="2300" dirty="0" smtClean="0">
                <a:solidFill>
                  <a:schemeClr val="bg1"/>
                </a:solidFill>
              </a:rPr>
              <a:t>Avoid file system swap altogether if possible.</a:t>
            </a:r>
          </a:p>
          <a:p>
            <a:endParaRPr lang="en-AU" sz="2300" dirty="0" smtClean="0">
              <a:solidFill>
                <a:schemeClr val="bg1"/>
              </a:solidFill>
            </a:endParaRPr>
          </a:p>
          <a:p>
            <a:r>
              <a:rPr lang="en-AU" sz="2300" dirty="0" smtClean="0">
                <a:solidFill>
                  <a:schemeClr val="bg1"/>
                </a:solidFill>
              </a:rPr>
              <a:t>Set priorities of SAN-based secondary swaps to lower value than the primary swap (and let it be identical value across all secondary swaps; for example, primary swap is 1 and SAN-based swaps are 0). That way, if there is a serious shortage of RAM, swap will perform as “perfectly striped” volume.</a:t>
            </a:r>
          </a:p>
          <a:p>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noFill/>
        </p:spPr>
        <p:txBody>
          <a:bodyPr/>
          <a:lstStyle/>
          <a:p>
            <a:fld id="{56768776-A830-43E9-BB5C-6C8D5BAEBD3E}" type="datetime4">
              <a:rPr lang="en-US" smtClean="0"/>
              <a:pPr/>
              <a:t>March 23, 2011</a:t>
            </a:fld>
            <a:endParaRPr lang="en-US" dirty="0" smtClean="0"/>
          </a:p>
        </p:txBody>
      </p:sp>
      <p:sp>
        <p:nvSpPr>
          <p:cNvPr id="19460" name="Slide Number Placeholder 5"/>
          <p:cNvSpPr>
            <a:spLocks noGrp="1"/>
          </p:cNvSpPr>
          <p:nvPr>
            <p:ph type="sldNum" sz="quarter" idx="12"/>
          </p:nvPr>
        </p:nvSpPr>
        <p:spPr>
          <a:noFill/>
        </p:spPr>
        <p:txBody>
          <a:bodyPr/>
          <a:lstStyle/>
          <a:p>
            <a:fld id="{649053BB-FB30-4E16-9178-E2013CD733E4}" type="slidenum">
              <a:rPr lang="en-US" smtClean="0"/>
              <a:pPr/>
              <a:t>23</a:t>
            </a:fld>
            <a:endParaRPr lang="en-US" dirty="0" smtClean="0"/>
          </a:p>
        </p:txBody>
      </p:sp>
      <p:sp>
        <p:nvSpPr>
          <p:cNvPr id="19461" name="Rectangle 2"/>
          <p:cNvSpPr>
            <a:spLocks noGrp="1" noChangeArrowheads="1"/>
          </p:cNvSpPr>
          <p:nvPr>
            <p:ph type="title"/>
          </p:nvPr>
        </p:nvSpPr>
        <p:spPr>
          <a:xfrm>
            <a:off x="428625" y="114300"/>
            <a:ext cx="7902575" cy="1143000"/>
          </a:xfrm>
        </p:spPr>
        <p:txBody>
          <a:bodyPr/>
          <a:lstStyle/>
          <a:p>
            <a:pPr eaLnBrk="1" hangingPunct="1"/>
            <a:r>
              <a:rPr lang="en-AU" sz="3000" dirty="0" smtClean="0">
                <a:solidFill>
                  <a:schemeClr val="bg1"/>
                </a:solidFill>
              </a:rPr>
              <a:t>HP-UX Better Swap and Dump Design – Part 6</a:t>
            </a:r>
          </a:p>
        </p:txBody>
      </p:sp>
      <p:sp>
        <p:nvSpPr>
          <p:cNvPr id="19462" name="Rectangle 3"/>
          <p:cNvSpPr>
            <a:spLocks noGrp="1" noChangeArrowheads="1"/>
          </p:cNvSpPr>
          <p:nvPr>
            <p:ph type="body" idx="1"/>
          </p:nvPr>
        </p:nvSpPr>
        <p:spPr>
          <a:xfrm>
            <a:off x="400050" y="1389888"/>
            <a:ext cx="8524494" cy="5129975"/>
          </a:xfrm>
        </p:spPr>
        <p:txBody>
          <a:bodyPr/>
          <a:lstStyle/>
          <a:p>
            <a:r>
              <a:rPr lang="en-AU" sz="2400" dirty="0" smtClean="0">
                <a:solidFill>
                  <a:schemeClr val="bg1"/>
                </a:solidFill>
              </a:rPr>
              <a:t>If compressed dumps are required, ensure that there are five CPUs per each dump unit.</a:t>
            </a:r>
          </a:p>
          <a:p>
            <a:endParaRPr lang="en-AU" sz="2400" dirty="0" smtClean="0">
              <a:solidFill>
                <a:schemeClr val="bg1"/>
              </a:solidFill>
            </a:endParaRPr>
          </a:p>
          <a:p>
            <a:r>
              <a:rPr lang="en-AU" sz="2400" dirty="0" smtClean="0">
                <a:solidFill>
                  <a:schemeClr val="bg1"/>
                </a:solidFill>
              </a:rPr>
              <a:t>Set up multiple dump units on SAN (non-root volume groups), and enable parallel dumps. Note that, currently, </a:t>
            </a:r>
            <a:r>
              <a:rPr lang="en-US" sz="2400" dirty="0" smtClean="0">
                <a:solidFill>
                  <a:schemeClr val="bg1"/>
                </a:solidFill>
              </a:rPr>
              <a:t>the logical volumes which are not part of the root volume group in LVM cannot be configured as persistent dump devices. * However, not root volume group with VxVM can be used for persistent dump devices. **</a:t>
            </a:r>
          </a:p>
          <a:p>
            <a:pPr>
              <a:buNone/>
            </a:pPr>
            <a:endParaRPr lang="en-AU" sz="2400" dirty="0" smtClean="0">
              <a:solidFill>
                <a:schemeClr val="bg1"/>
              </a:solidFill>
            </a:endParaRPr>
          </a:p>
          <a:p>
            <a:r>
              <a:rPr lang="en-AU" sz="2400" dirty="0" smtClean="0">
                <a:solidFill>
                  <a:schemeClr val="bg1"/>
                </a:solidFill>
              </a:rPr>
              <a:t>If enough disk space available, enable all crash classes in dumps (check </a:t>
            </a:r>
            <a:r>
              <a:rPr lang="en-AU" sz="2400" dirty="0" smtClean="0">
                <a:solidFill>
                  <a:schemeClr val="bg1"/>
                </a:solidFill>
                <a:latin typeface="Courier New" pitchFamily="49" charset="0"/>
                <a:cs typeface="Courier New" pitchFamily="49" charset="0"/>
              </a:rPr>
              <a:t>savecrash</a:t>
            </a:r>
            <a:r>
              <a:rPr lang="en-AU" sz="2400" dirty="0" smtClean="0">
                <a:solidFill>
                  <a:schemeClr val="bg1"/>
                </a:solidFill>
              </a:rPr>
              <a:t>(1M)).</a:t>
            </a:r>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a:noFill/>
        </p:spPr>
        <p:txBody>
          <a:bodyPr/>
          <a:lstStyle/>
          <a:p>
            <a:fld id="{619BE32C-6975-4C4F-B158-CA8A3C99CD43}" type="datetime4">
              <a:rPr lang="en-US" smtClean="0"/>
              <a:pPr/>
              <a:t>March 23, 2011</a:t>
            </a:fld>
            <a:endParaRPr lang="en-US" dirty="0" smtClean="0"/>
          </a:p>
        </p:txBody>
      </p:sp>
      <p:sp>
        <p:nvSpPr>
          <p:cNvPr id="20484" name="Slide Number Placeholder 5"/>
          <p:cNvSpPr>
            <a:spLocks noGrp="1"/>
          </p:cNvSpPr>
          <p:nvPr>
            <p:ph type="sldNum" sz="quarter" idx="12"/>
          </p:nvPr>
        </p:nvSpPr>
        <p:spPr>
          <a:noFill/>
        </p:spPr>
        <p:txBody>
          <a:bodyPr/>
          <a:lstStyle/>
          <a:p>
            <a:fld id="{A4D7351F-32EA-4130-B7DB-4050E648B8CE}" type="slidenum">
              <a:rPr lang="en-US" smtClean="0"/>
              <a:pPr/>
              <a:t>24</a:t>
            </a:fld>
            <a:endParaRPr lang="en-US" dirty="0" smtClean="0"/>
          </a:p>
        </p:txBody>
      </p:sp>
      <p:sp>
        <p:nvSpPr>
          <p:cNvPr id="20485" name="Rectangle 2"/>
          <p:cNvSpPr>
            <a:spLocks noGrp="1" noChangeArrowheads="1"/>
          </p:cNvSpPr>
          <p:nvPr>
            <p:ph type="title"/>
          </p:nvPr>
        </p:nvSpPr>
        <p:spPr/>
        <p:txBody>
          <a:bodyPr/>
          <a:lstStyle/>
          <a:p>
            <a:pPr eaLnBrk="1" hangingPunct="1"/>
            <a:r>
              <a:rPr lang="en-AU" sz="3000" dirty="0" smtClean="0">
                <a:solidFill>
                  <a:schemeClr val="bg1"/>
                </a:solidFill>
              </a:rPr>
              <a:t>HP-UX Post-crash Manual Dump Export</a:t>
            </a:r>
          </a:p>
        </p:txBody>
      </p:sp>
      <p:sp>
        <p:nvSpPr>
          <p:cNvPr id="20486" name="Rectangle 3"/>
          <p:cNvSpPr>
            <a:spLocks noGrp="1" noChangeArrowheads="1"/>
          </p:cNvSpPr>
          <p:nvPr>
            <p:ph type="body" idx="1"/>
          </p:nvPr>
        </p:nvSpPr>
        <p:spPr/>
        <p:txBody>
          <a:bodyPr/>
          <a:lstStyle/>
          <a:p>
            <a:r>
              <a:rPr lang="en-AU" dirty="0" smtClean="0">
                <a:solidFill>
                  <a:schemeClr val="bg1"/>
                </a:solidFill>
              </a:rPr>
              <a:t>After the server is rebooted, the savecrash will be run manually.</a:t>
            </a:r>
            <a:endParaRPr lang="en-US" dirty="0" smtClean="0">
              <a:solidFill>
                <a:schemeClr val="bg1"/>
              </a:solidFill>
            </a:endParaRPr>
          </a:p>
          <a:p>
            <a:r>
              <a:rPr lang="en-US" dirty="0" smtClean="0">
                <a:solidFill>
                  <a:schemeClr val="bg1"/>
                </a:solidFill>
              </a:rPr>
              <a:t>If the dump was not saved completely due to lack of space in the crash directory you have the possibility to save the dump again. The </a:t>
            </a:r>
            <a:r>
              <a:rPr lang="en-US" dirty="0" smtClean="0">
                <a:solidFill>
                  <a:schemeClr val="bg1"/>
                </a:solidFill>
                <a:latin typeface="Courier New" pitchFamily="49" charset="0"/>
                <a:cs typeface="Courier New" pitchFamily="49" charset="0"/>
              </a:rPr>
              <a:t>-r </a:t>
            </a:r>
            <a:r>
              <a:rPr lang="en-US" dirty="0" smtClean="0">
                <a:solidFill>
                  <a:schemeClr val="bg1"/>
                </a:solidFill>
              </a:rPr>
              <a:t>option (resave) need to be included when this is not the first time that savecrash runs. </a:t>
            </a:r>
          </a:p>
          <a:p>
            <a:pPr>
              <a:buFontTx/>
              <a:buNone/>
            </a:pPr>
            <a:r>
              <a:rPr lang="en-US" dirty="0" smtClean="0">
                <a:solidFill>
                  <a:schemeClr val="bg1"/>
                </a:solidFill>
              </a:rPr>
              <a:t>  </a:t>
            </a:r>
            <a:r>
              <a:rPr lang="en-US" dirty="0" smtClean="0">
                <a:solidFill>
                  <a:schemeClr val="bg1"/>
                </a:solidFill>
                <a:latin typeface="Courier New" pitchFamily="49" charset="0"/>
                <a:cs typeface="Courier New" pitchFamily="49" charset="0"/>
              </a:rPr>
              <a:t>#</a:t>
            </a:r>
            <a:r>
              <a:rPr lang="en-US" dirty="0" smtClean="0">
                <a:solidFill>
                  <a:schemeClr val="bg1"/>
                </a:solidFill>
              </a:rPr>
              <a:t> </a:t>
            </a:r>
            <a:r>
              <a:rPr lang="en-US" dirty="0" smtClean="0">
                <a:solidFill>
                  <a:schemeClr val="bg1"/>
                </a:solidFill>
                <a:latin typeface="Courier New" pitchFamily="49" charset="0"/>
                <a:cs typeface="Courier New" pitchFamily="49" charset="0"/>
              </a:rPr>
              <a:t>savecrash -v [-r] &lt;crash directory&gt;</a:t>
            </a:r>
          </a:p>
          <a:p>
            <a:r>
              <a:rPr lang="en-US" dirty="0" smtClean="0">
                <a:solidFill>
                  <a:schemeClr val="bg1"/>
                </a:solidFill>
              </a:rPr>
              <a:t>There is also the possibility to save the dump directly to a tape: </a:t>
            </a:r>
          </a:p>
          <a:p>
            <a:pPr>
              <a:buFontTx/>
              <a:buNone/>
            </a:pPr>
            <a:r>
              <a:rPr lang="fr-FR" dirty="0" smtClean="0">
                <a:solidFill>
                  <a:schemeClr val="bg1"/>
                </a:solidFill>
              </a:rPr>
              <a:t>  </a:t>
            </a:r>
            <a:r>
              <a:rPr lang="fr-FR" dirty="0" smtClean="0">
                <a:solidFill>
                  <a:schemeClr val="bg1"/>
                </a:solidFill>
                <a:latin typeface="Courier New" pitchFamily="49" charset="0"/>
                <a:cs typeface="Courier New" pitchFamily="49" charset="0"/>
              </a:rPr>
              <a:t># savecrash -v [-r] -t &lt;tapedevice&gt;</a:t>
            </a:r>
            <a:endParaRPr lang="en-AU"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25</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Software Selection</a:t>
            </a:r>
            <a:endParaRPr lang="en-US" sz="3200" dirty="0">
              <a:solidFill>
                <a:schemeClr val="bg1"/>
              </a:solidFill>
            </a:endParaRPr>
          </a:p>
        </p:txBody>
      </p:sp>
      <p:sp>
        <p:nvSpPr>
          <p:cNvPr id="7" name="Content Placeholder 6"/>
          <p:cNvSpPr>
            <a:spLocks noGrp="1"/>
          </p:cNvSpPr>
          <p:nvPr>
            <p:ph idx="1"/>
          </p:nvPr>
        </p:nvSpPr>
        <p:spPr>
          <a:xfrm>
            <a:off x="400050" y="1316736"/>
            <a:ext cx="8524494" cy="5285232"/>
          </a:xfrm>
        </p:spPr>
        <p:txBody>
          <a:bodyPr/>
          <a:lstStyle/>
          <a:p>
            <a:pPr marL="190500" indent="-190500">
              <a:lnSpc>
                <a:spcPct val="120000"/>
              </a:lnSpc>
            </a:pPr>
            <a:r>
              <a:rPr lang="en-US" sz="2300" dirty="0" smtClean="0">
                <a:solidFill>
                  <a:schemeClr val="bg1"/>
                </a:solidFill>
              </a:rPr>
              <a:t> Each 11i v3 Operating Environment contains the following components:</a:t>
            </a:r>
          </a:p>
          <a:p>
            <a:pPr marL="304800" lvl="1">
              <a:lnSpc>
                <a:spcPct val="120000"/>
              </a:lnSpc>
              <a:buNone/>
            </a:pPr>
            <a:r>
              <a:rPr lang="en-US" sz="2300" dirty="0" smtClean="0">
                <a:solidFill>
                  <a:schemeClr val="bg1"/>
                </a:solidFill>
              </a:rPr>
              <a:t>    “Required”  (must be installed)</a:t>
            </a:r>
          </a:p>
          <a:p>
            <a:pPr marL="304800" lvl="1">
              <a:lnSpc>
                <a:spcPct val="120000"/>
              </a:lnSpc>
              <a:buNone/>
            </a:pPr>
            <a:r>
              <a:rPr lang="en-US" sz="2300" dirty="0" smtClean="0">
                <a:solidFill>
                  <a:schemeClr val="bg1"/>
                </a:solidFill>
              </a:rPr>
              <a:t>     “Recommended”  (selected by default, can be deselected)</a:t>
            </a:r>
          </a:p>
          <a:p>
            <a:pPr marL="304800" lvl="1">
              <a:lnSpc>
                <a:spcPct val="120000"/>
              </a:lnSpc>
              <a:buNone/>
            </a:pPr>
            <a:r>
              <a:rPr lang="en-US" sz="2300" dirty="0" smtClean="0">
                <a:solidFill>
                  <a:schemeClr val="bg1"/>
                </a:solidFill>
              </a:rPr>
              <a:t>     “Optional” components (must be manually selected)</a:t>
            </a:r>
          </a:p>
          <a:p>
            <a:r>
              <a:rPr lang="en-AU" sz="2300" dirty="0" smtClean="0">
                <a:solidFill>
                  <a:schemeClr val="bg1"/>
                </a:solidFill>
              </a:rPr>
              <a:t>I prefer to install ALL components. There is no security or performance risk as post-customisation of the server will disable components that are not needed immediately. However, it helps if, some time in the future, role of server changes and other services need to be configured at short notice.</a:t>
            </a:r>
          </a:p>
          <a:p>
            <a:r>
              <a:rPr lang="en-AU" sz="2300" dirty="0" smtClean="0">
                <a:solidFill>
                  <a:schemeClr val="bg1"/>
                </a:solidFill>
              </a:rPr>
              <a:t>All services and protocols that are not required by the project design shall be disabled. Typically disable: Unix printing, CDE, Sendmail, SNMP, NFS, Samba/CIFS, automount,...</a:t>
            </a:r>
            <a:endParaRPr lang="en-US" sz="2300"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26</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Network Setup – Part 1</a:t>
            </a:r>
            <a:endParaRPr lang="en-US" sz="3200" dirty="0">
              <a:solidFill>
                <a:schemeClr val="bg1"/>
              </a:solidFill>
            </a:endParaRPr>
          </a:p>
        </p:txBody>
      </p:sp>
      <p:sp>
        <p:nvSpPr>
          <p:cNvPr id="7" name="Content Placeholder 6"/>
          <p:cNvSpPr>
            <a:spLocks noGrp="1"/>
          </p:cNvSpPr>
          <p:nvPr>
            <p:ph idx="1"/>
          </p:nvPr>
        </p:nvSpPr>
        <p:spPr>
          <a:xfrm>
            <a:off x="400050" y="1208314"/>
            <a:ext cx="8547002" cy="5320502"/>
          </a:xfrm>
        </p:spPr>
        <p:txBody>
          <a:bodyPr/>
          <a:lstStyle/>
          <a:p>
            <a:pPr marL="190500" indent="-190500">
              <a:lnSpc>
                <a:spcPct val="120000"/>
              </a:lnSpc>
            </a:pPr>
            <a:r>
              <a:rPr lang="en-US" sz="2400" dirty="0" smtClean="0">
                <a:solidFill>
                  <a:schemeClr val="bg1"/>
                </a:solidFill>
              </a:rPr>
              <a:t>At a minimum, three (or separate networks are required (fully firewalled and monitored):</a:t>
            </a:r>
          </a:p>
          <a:p>
            <a:pPr marL="190500" indent="-190500">
              <a:lnSpc>
                <a:spcPct val="120000"/>
              </a:lnSpc>
            </a:pPr>
            <a:endParaRPr lang="en-US" sz="2400" dirty="0" smtClean="0">
              <a:solidFill>
                <a:schemeClr val="bg1"/>
              </a:solidFill>
            </a:endParaRPr>
          </a:p>
          <a:p>
            <a:pPr marL="304800" lvl="1">
              <a:lnSpc>
                <a:spcPct val="120000"/>
              </a:lnSpc>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Console LAN</a:t>
            </a:r>
            <a:r>
              <a:rPr lang="en-US" sz="2000" dirty="0" smtClean="0">
                <a:solidFill>
                  <a:schemeClr val="bg1"/>
                </a:solidFill>
                <a:cs typeface="Courier New" pitchFamily="49" charset="0"/>
              </a:rPr>
              <a:t>            </a:t>
            </a:r>
            <a:r>
              <a:rPr lang="en-US" sz="2000" dirty="0" smtClean="0">
                <a:solidFill>
                  <a:schemeClr val="bg1"/>
                </a:solidFill>
              </a:rPr>
              <a:t>(MP/GSP, ILO, Onboard Administrator)</a:t>
            </a:r>
          </a:p>
          <a:p>
            <a:pPr marL="304800" lvl="1">
              <a:lnSpc>
                <a:spcPct val="120000"/>
              </a:lnSpc>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Confined LAN     </a:t>
            </a:r>
            <a:r>
              <a:rPr lang="en-US" sz="2000" dirty="0" smtClean="0">
                <a:solidFill>
                  <a:schemeClr val="bg1"/>
                </a:solidFill>
              </a:rPr>
              <a:t>(also known as </a:t>
            </a:r>
            <a:r>
              <a:rPr lang="en-US" sz="2000" dirty="0" smtClean="0">
                <a:solidFill>
                  <a:schemeClr val="bg1"/>
                </a:solidFill>
                <a:cs typeface="Courier New" pitchFamily="49" charset="0"/>
              </a:rPr>
              <a:t>Management LAN</a:t>
            </a:r>
            <a:r>
              <a:rPr lang="en-US" sz="2000" dirty="0" smtClean="0">
                <a:solidFill>
                  <a:schemeClr val="bg1"/>
                </a:solidFill>
              </a:rPr>
              <a:t>) *</a:t>
            </a:r>
          </a:p>
          <a:p>
            <a:pPr marL="304800" lvl="1">
              <a:lnSpc>
                <a:spcPct val="120000"/>
              </a:lnSpc>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Application LAN  </a:t>
            </a:r>
            <a:r>
              <a:rPr lang="en-US" sz="2000" dirty="0" smtClean="0">
                <a:solidFill>
                  <a:schemeClr val="bg1"/>
                </a:solidFill>
              </a:rPr>
              <a:t>(customer LAN)</a:t>
            </a:r>
          </a:p>
          <a:p>
            <a:pPr marL="304800" lvl="1">
              <a:lnSpc>
                <a:spcPct val="120000"/>
              </a:lnSpc>
              <a:buNone/>
            </a:pPr>
            <a:endParaRPr lang="en-US" dirty="0" smtClean="0">
              <a:solidFill>
                <a:schemeClr val="bg1"/>
              </a:solidFill>
            </a:endParaRPr>
          </a:p>
          <a:p>
            <a:pPr marL="304800" lvl="1">
              <a:lnSpc>
                <a:spcPct val="120000"/>
              </a:lnSpc>
              <a:buFont typeface="Arial" pitchFamily="34" charset="0"/>
              <a:buChar char="•"/>
            </a:pPr>
            <a:r>
              <a:rPr lang="en-AU" dirty="0" smtClean="0">
                <a:solidFill>
                  <a:schemeClr val="bg1"/>
                </a:solidFill>
              </a:rPr>
              <a:t>DHCP shall not be used to set up any network interface.</a:t>
            </a:r>
          </a:p>
          <a:p>
            <a:pPr marL="304800" lvl="1">
              <a:lnSpc>
                <a:spcPct val="120000"/>
              </a:lnSpc>
              <a:buFont typeface="Arial" pitchFamily="34" charset="0"/>
              <a:buChar char="•"/>
            </a:pPr>
            <a:endParaRPr lang="en-AU" dirty="0" smtClean="0">
              <a:solidFill>
                <a:schemeClr val="bg1"/>
              </a:solidFill>
            </a:endParaRPr>
          </a:p>
          <a:p>
            <a:pPr marL="304800" lvl="1">
              <a:lnSpc>
                <a:spcPct val="120000"/>
              </a:lnSpc>
              <a:buFont typeface="Arial" pitchFamily="34" charset="0"/>
              <a:buChar char="•"/>
            </a:pPr>
            <a:r>
              <a:rPr lang="en-AU" dirty="0" smtClean="0">
                <a:solidFill>
                  <a:schemeClr val="bg1"/>
                </a:solidFill>
              </a:rPr>
              <a:t>All network interfaces shall be set to auto-negotiate. **</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27</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Network Setup – Part 2</a:t>
            </a:r>
            <a:endParaRPr lang="en-US" sz="3200" dirty="0">
              <a:solidFill>
                <a:schemeClr val="bg1"/>
              </a:solidFill>
            </a:endParaRPr>
          </a:p>
        </p:txBody>
      </p:sp>
      <p:sp>
        <p:nvSpPr>
          <p:cNvPr id="7" name="Content Placeholder 6"/>
          <p:cNvSpPr>
            <a:spLocks noGrp="1"/>
          </p:cNvSpPr>
          <p:nvPr>
            <p:ph idx="1"/>
          </p:nvPr>
        </p:nvSpPr>
        <p:spPr>
          <a:xfrm>
            <a:off x="400050" y="1208314"/>
            <a:ext cx="8547002" cy="5320502"/>
          </a:xfrm>
        </p:spPr>
        <p:txBody>
          <a:bodyPr/>
          <a:lstStyle/>
          <a:p>
            <a:pPr marL="304800" lvl="1">
              <a:lnSpc>
                <a:spcPct val="120000"/>
              </a:lnSpc>
              <a:buFont typeface="Arial" pitchFamily="34" charset="0"/>
              <a:buChar char="•"/>
            </a:pPr>
            <a:r>
              <a:rPr lang="en-AU" dirty="0" smtClean="0">
                <a:solidFill>
                  <a:schemeClr val="bg1"/>
                </a:solidFill>
              </a:rPr>
              <a:t>IPv4 shall be used by default. Do not set up IPv6 unless the project requires it.</a:t>
            </a:r>
          </a:p>
          <a:p>
            <a:pPr marL="304800" lvl="1">
              <a:lnSpc>
                <a:spcPct val="120000"/>
              </a:lnSpc>
              <a:buFont typeface="Arial" pitchFamily="34" charset="0"/>
              <a:buChar char="•"/>
            </a:pPr>
            <a:r>
              <a:rPr lang="en-AU" dirty="0" smtClean="0">
                <a:solidFill>
                  <a:schemeClr val="bg1"/>
                </a:solidFill>
              </a:rPr>
              <a:t>Each LAN connection can be an Auto Port Aggregate (depends on the business requirements).</a:t>
            </a:r>
          </a:p>
          <a:p>
            <a:pPr marL="304800" lvl="1">
              <a:lnSpc>
                <a:spcPct val="120000"/>
              </a:lnSpc>
              <a:buFont typeface="Arial" pitchFamily="34" charset="0"/>
              <a:buChar char="•"/>
            </a:pPr>
            <a:r>
              <a:rPr lang="en-AU" dirty="0" smtClean="0">
                <a:solidFill>
                  <a:schemeClr val="bg1"/>
                </a:solidFill>
              </a:rPr>
              <a:t>Unless APA is used, no multiple network cards shall be on the same subnet.</a:t>
            </a:r>
          </a:p>
          <a:p>
            <a:pPr marL="304800" lvl="1">
              <a:lnSpc>
                <a:spcPct val="120000"/>
              </a:lnSpc>
              <a:buFont typeface="Arial" pitchFamily="34" charset="0"/>
              <a:buChar char="•"/>
            </a:pPr>
            <a:r>
              <a:rPr lang="en-US" dirty="0" smtClean="0">
                <a:solidFill>
                  <a:schemeClr val="bg1"/>
                </a:solidFill>
              </a:rPr>
              <a:t>Static routes shall be used (no dynamic routing allowed).</a:t>
            </a:r>
          </a:p>
          <a:p>
            <a:pPr marL="304800" lvl="1">
              <a:lnSpc>
                <a:spcPct val="120000"/>
              </a:lnSpc>
              <a:buFont typeface="Arial" pitchFamily="34" charset="0"/>
              <a:buChar char="•"/>
            </a:pPr>
            <a:r>
              <a:rPr lang="en-AU" dirty="0" smtClean="0">
                <a:solidFill>
                  <a:schemeClr val="bg1"/>
                </a:solidFill>
              </a:rPr>
              <a:t>To avoid ARP cache attack, use the setup as described in the footnote. *</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28</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Network Setup – Jumbo Frames</a:t>
            </a:r>
            <a:endParaRPr lang="en-US" sz="3200" dirty="0">
              <a:solidFill>
                <a:schemeClr val="bg1"/>
              </a:solidFill>
            </a:endParaRPr>
          </a:p>
        </p:txBody>
      </p:sp>
      <p:sp>
        <p:nvSpPr>
          <p:cNvPr id="7" name="Content Placeholder 6"/>
          <p:cNvSpPr>
            <a:spLocks noGrp="1"/>
          </p:cNvSpPr>
          <p:nvPr>
            <p:ph idx="1"/>
          </p:nvPr>
        </p:nvSpPr>
        <p:spPr>
          <a:xfrm>
            <a:off x="400050" y="1364104"/>
            <a:ext cx="8547002" cy="5164711"/>
          </a:xfrm>
        </p:spPr>
        <p:txBody>
          <a:bodyPr/>
          <a:lstStyle/>
          <a:p>
            <a:pPr>
              <a:buNone/>
            </a:pPr>
            <a:r>
              <a:rPr lang="en-US" dirty="0" smtClean="0">
                <a:solidFill>
                  <a:schemeClr val="bg1"/>
                </a:solidFill>
              </a:rPr>
              <a:t>If using Jumbo Ethernet frames, ensure that:</a:t>
            </a:r>
          </a:p>
          <a:p>
            <a:pPr>
              <a:buNone/>
            </a:pPr>
            <a:r>
              <a:rPr lang="en-US" dirty="0" smtClean="0">
                <a:solidFill>
                  <a:schemeClr val="bg1"/>
                </a:solidFill>
              </a:rPr>
              <a:t>		</a:t>
            </a:r>
          </a:p>
          <a:p>
            <a:r>
              <a:rPr lang="en-US" dirty="0" smtClean="0">
                <a:solidFill>
                  <a:schemeClr val="bg1"/>
                </a:solidFill>
              </a:rPr>
              <a:t>All end stations on a given LAN have the same maximum transmission unit (MTU) setting;</a:t>
            </a:r>
          </a:p>
          <a:p>
            <a:pPr>
              <a:buNone/>
            </a:pPr>
            <a:endParaRPr lang="en-US" dirty="0" smtClean="0">
              <a:solidFill>
                <a:schemeClr val="bg1"/>
              </a:solidFill>
            </a:endParaRPr>
          </a:p>
          <a:p>
            <a:r>
              <a:rPr lang="en-US" dirty="0" smtClean="0">
                <a:solidFill>
                  <a:schemeClr val="bg1"/>
                </a:solidFill>
              </a:rPr>
              <a:t>Intermediate stations such as switch ports on the LAN have an MTU equal to or greater than the end station’s MTU.</a:t>
            </a:r>
          </a:p>
          <a:p>
            <a:pPr marL="304800" lvl="1">
              <a:lnSpc>
                <a:spcPct val="120000"/>
              </a:lnSpc>
              <a:buFont typeface="Arial" pitchFamily="34" charset="0"/>
              <a:buChar char="•"/>
            </a:pPr>
            <a:endParaRPr lang="en-US" sz="2800" dirty="0" smtClean="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29</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2800" dirty="0" smtClean="0">
                <a:solidFill>
                  <a:schemeClr val="bg1"/>
                </a:solidFill>
              </a:rPr>
              <a:t>HP-UX Network Setup – Gb Cards Checksum Offloading and TCP Segmentation Offloading</a:t>
            </a:r>
            <a:endParaRPr lang="en-US" sz="2800" dirty="0">
              <a:solidFill>
                <a:schemeClr val="bg1"/>
              </a:solidFill>
            </a:endParaRPr>
          </a:p>
        </p:txBody>
      </p:sp>
      <p:sp>
        <p:nvSpPr>
          <p:cNvPr id="7" name="Content Placeholder 6"/>
          <p:cNvSpPr>
            <a:spLocks noGrp="1"/>
          </p:cNvSpPr>
          <p:nvPr>
            <p:ph idx="1"/>
          </p:nvPr>
        </p:nvSpPr>
        <p:spPr>
          <a:xfrm>
            <a:off x="400050" y="1154243"/>
            <a:ext cx="8547002" cy="5374572"/>
          </a:xfrm>
        </p:spPr>
        <p:txBody>
          <a:bodyPr/>
          <a:lstStyle/>
          <a:p>
            <a:r>
              <a:rPr lang="en-US" sz="2100" dirty="0" smtClean="0">
                <a:solidFill>
                  <a:schemeClr val="bg1"/>
                </a:solidFill>
              </a:rPr>
              <a:t>The iether, igelan, and icxgbe cards can perform some of the processing on networked data - Checksum offloading (CKO). The onboard processor calculates network packet checksums leaving the main CPUs to run other programs.</a:t>
            </a:r>
          </a:p>
          <a:p>
            <a:r>
              <a:rPr lang="en-US" sz="2100" dirty="0" smtClean="0">
                <a:solidFill>
                  <a:schemeClr val="bg1"/>
                </a:solidFill>
              </a:rPr>
              <a:t>TCP Segmentation Offload (TSO) allows the server to send a large virtual frame to the LAN card which then segments it for transmission leaving the main processor to run other programs.</a:t>
            </a:r>
          </a:p>
          <a:p>
            <a:r>
              <a:rPr lang="en-US" sz="2100" dirty="0" smtClean="0">
                <a:solidFill>
                  <a:schemeClr val="bg1"/>
                </a:solidFill>
              </a:rPr>
              <a:t>CKO must be used with TSO.</a:t>
            </a:r>
          </a:p>
          <a:p>
            <a:r>
              <a:rPr lang="en-US" sz="2100" dirty="0" smtClean="0">
                <a:solidFill>
                  <a:schemeClr val="bg1"/>
                </a:solidFill>
              </a:rPr>
              <a:t>CKO is not recommended for use with HPVM. However, with AVIO drivers, turning on CKO/TSO on the backing NIC hardware is supported. Note that it is not recommended to turn on CKO/TSO with some of Gb NICs on the VM host as there is a potential for silent data corruption. HP recommends that these be turned off for Gb NICs and is the default configuration. New 10Gb NICs do not have this problem and CKO /TSO is turned on by default. On the VM guests, with AVIO drivers, CKO/TSO are always enabled and cannot be turned off.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30</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Dead Gateway Detect</a:t>
            </a:r>
            <a:endParaRPr lang="en-US" sz="3200" dirty="0">
              <a:solidFill>
                <a:schemeClr val="bg1"/>
              </a:solidFill>
            </a:endParaRPr>
          </a:p>
        </p:txBody>
      </p:sp>
      <p:sp>
        <p:nvSpPr>
          <p:cNvPr id="7" name="Content Placeholder 6"/>
          <p:cNvSpPr>
            <a:spLocks noGrp="1"/>
          </p:cNvSpPr>
          <p:nvPr>
            <p:ph idx="1"/>
          </p:nvPr>
        </p:nvSpPr>
        <p:spPr>
          <a:xfrm>
            <a:off x="400050" y="1225296"/>
            <a:ext cx="8524494" cy="5358384"/>
          </a:xfrm>
        </p:spPr>
        <p:txBody>
          <a:bodyPr/>
          <a:lstStyle/>
          <a:p>
            <a:r>
              <a:rPr lang="en-US" sz="2600" dirty="0" smtClean="0">
                <a:solidFill>
                  <a:schemeClr val="bg1"/>
                </a:solidFill>
              </a:rPr>
              <a:t>Occasionally, the server is installed on networks that block ICMP. To avoid problems, change is required in </a:t>
            </a:r>
            <a:r>
              <a:rPr lang="en-US" sz="2600" dirty="0" smtClean="0">
                <a:solidFill>
                  <a:schemeClr val="bg1"/>
                </a:solidFill>
                <a:latin typeface="Courier New" pitchFamily="49" charset="0"/>
                <a:cs typeface="Courier New" pitchFamily="49" charset="0"/>
              </a:rPr>
              <a:t>/etc/rc.config.d/nddconf </a:t>
            </a:r>
            <a:r>
              <a:rPr lang="en-US" sz="2600" dirty="0" smtClean="0">
                <a:solidFill>
                  <a:schemeClr val="bg1"/>
                </a:solidFill>
                <a:cs typeface="Courier New" pitchFamily="49" charset="0"/>
              </a:rPr>
              <a:t>file</a:t>
            </a:r>
            <a:r>
              <a:rPr lang="en-US" sz="2600" dirty="0" smtClean="0">
                <a:solidFill>
                  <a:schemeClr val="bg1"/>
                </a:solidFill>
              </a:rPr>
              <a:t>:</a:t>
            </a:r>
          </a:p>
          <a:p>
            <a:pPr>
              <a:buNone/>
            </a:pPr>
            <a:endParaRPr lang="en-US" sz="2600" dirty="0" smtClean="0">
              <a:solidFill>
                <a:schemeClr val="bg1"/>
              </a:solidFill>
            </a:endParaRPr>
          </a:p>
          <a:p>
            <a:pPr>
              <a:buNone/>
            </a:pPr>
            <a:r>
              <a:rPr lang="en-US" sz="2600" dirty="0" smtClean="0">
                <a:solidFill>
                  <a:schemeClr val="bg1"/>
                </a:solidFill>
                <a:latin typeface="Courier New" pitchFamily="49" charset="0"/>
                <a:cs typeface="Courier New" pitchFamily="49" charset="0"/>
              </a:rPr>
              <a:t> TRANSPORT_NAME[0]=ip</a:t>
            </a:r>
          </a:p>
          <a:p>
            <a:pPr>
              <a:buNone/>
            </a:pPr>
            <a:r>
              <a:rPr lang="en-US" sz="2600" dirty="0" smtClean="0">
                <a:solidFill>
                  <a:schemeClr val="bg1"/>
                </a:solidFill>
                <a:latin typeface="Courier New" pitchFamily="49" charset="0"/>
                <a:cs typeface="Courier New" pitchFamily="49" charset="0"/>
              </a:rPr>
              <a:t> NDD_NAME[0]=ip_ire_gw_probe</a:t>
            </a:r>
          </a:p>
          <a:p>
            <a:pPr>
              <a:buNone/>
            </a:pPr>
            <a:r>
              <a:rPr lang="en-US" sz="2600" dirty="0" smtClean="0">
                <a:solidFill>
                  <a:schemeClr val="bg1"/>
                </a:solidFill>
                <a:latin typeface="Courier New" pitchFamily="49" charset="0"/>
                <a:cs typeface="Courier New" pitchFamily="49" charset="0"/>
              </a:rPr>
              <a:t> NDD_VALUE[0]=0</a:t>
            </a:r>
          </a:p>
          <a:p>
            <a:pPr>
              <a:buNone/>
            </a:pPr>
            <a:r>
              <a:rPr lang="en-US" sz="2600" dirty="0" smtClean="0">
                <a:solidFill>
                  <a:schemeClr val="bg1"/>
                </a:solidFill>
              </a:rPr>
              <a:t> </a:t>
            </a:r>
          </a:p>
          <a:p>
            <a:r>
              <a:rPr lang="en-US" sz="2600" dirty="0" smtClean="0">
                <a:solidFill>
                  <a:schemeClr val="bg1"/>
                </a:solidFill>
              </a:rPr>
              <a:t>Additional information: VRRP, or Virtual Router Redundancy Protocol was originally defined in RFC 2338, which has been replaced by RFC 3768.</a:t>
            </a:r>
          </a:p>
          <a:p>
            <a:pPr marL="190500" indent="-190500">
              <a:lnSpc>
                <a:spcPct val="120000"/>
              </a:lnSpc>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31</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Network Settings</a:t>
            </a:r>
            <a:endParaRPr lang="en-US" sz="3200" dirty="0">
              <a:solidFill>
                <a:schemeClr val="bg1"/>
              </a:solidFill>
            </a:endParaRPr>
          </a:p>
        </p:txBody>
      </p:sp>
      <p:sp>
        <p:nvSpPr>
          <p:cNvPr id="7" name="Content Placeholder 6"/>
          <p:cNvSpPr>
            <a:spLocks noGrp="1"/>
          </p:cNvSpPr>
          <p:nvPr>
            <p:ph idx="1"/>
          </p:nvPr>
        </p:nvSpPr>
        <p:spPr>
          <a:xfrm>
            <a:off x="400050" y="1133856"/>
            <a:ext cx="8524494" cy="5449824"/>
          </a:xfrm>
        </p:spPr>
        <p:txBody>
          <a:bodyPr/>
          <a:lstStyle/>
          <a:p>
            <a:r>
              <a:rPr lang="en-US" sz="2000" dirty="0" smtClean="0">
                <a:solidFill>
                  <a:schemeClr val="bg1"/>
                </a:solidFill>
              </a:rPr>
              <a:t>Several non-default security and performance related settings shall be  configured in  </a:t>
            </a:r>
            <a:r>
              <a:rPr lang="en-US" sz="2000" dirty="0" smtClean="0">
                <a:solidFill>
                  <a:schemeClr val="bg1"/>
                </a:solidFill>
                <a:latin typeface="Courier New" pitchFamily="49" charset="0"/>
                <a:cs typeface="Courier New" pitchFamily="49" charset="0"/>
              </a:rPr>
              <a:t>/etc/rc.config.d/nddconf *</a:t>
            </a:r>
          </a:p>
          <a:p>
            <a:pPr>
              <a:buNone/>
            </a:pPr>
            <a:r>
              <a:rPr lang="en-US" sz="1800" dirty="0" smtClean="0">
                <a:solidFill>
                  <a:schemeClr val="bg1"/>
                </a:solidFill>
                <a:latin typeface="Courier New" pitchFamily="49" charset="0"/>
                <a:cs typeface="Courier New" pitchFamily="49" charset="0"/>
              </a:rPr>
              <a:t>  ip_forwarding 0</a:t>
            </a:r>
          </a:p>
          <a:p>
            <a:pPr>
              <a:buNone/>
            </a:pPr>
            <a:r>
              <a:rPr lang="en-US" sz="1800" dirty="0" smtClean="0">
                <a:solidFill>
                  <a:schemeClr val="bg1"/>
                </a:solidFill>
                <a:latin typeface="Courier New" pitchFamily="49" charset="0"/>
                <a:cs typeface="Courier New" pitchFamily="49" charset="0"/>
              </a:rPr>
              <a:t>  ip_forward_src_routed 0 </a:t>
            </a:r>
          </a:p>
          <a:p>
            <a:pPr>
              <a:buNone/>
            </a:pPr>
            <a:r>
              <a:rPr lang="en-US" sz="1800" dirty="0" smtClean="0">
                <a:solidFill>
                  <a:schemeClr val="bg1"/>
                </a:solidFill>
                <a:latin typeface="Courier New" pitchFamily="49" charset="0"/>
                <a:cs typeface="Courier New" pitchFamily="49" charset="0"/>
              </a:rPr>
              <a:t>  ip_forward_directed_broadcasts 0</a:t>
            </a:r>
          </a:p>
          <a:p>
            <a:pPr>
              <a:buNone/>
            </a:pPr>
            <a:r>
              <a:rPr lang="en-US" sz="1800" dirty="0" smtClean="0">
                <a:solidFill>
                  <a:schemeClr val="bg1"/>
                </a:solidFill>
                <a:latin typeface="Courier New" pitchFamily="49" charset="0"/>
                <a:cs typeface="Courier New" pitchFamily="49" charset="0"/>
              </a:rPr>
              <a:t>  ip_send_redirects 0</a:t>
            </a:r>
          </a:p>
          <a:p>
            <a:pPr>
              <a:buNone/>
            </a:pPr>
            <a:r>
              <a:rPr lang="en-US" sz="1800" dirty="0" smtClean="0">
                <a:solidFill>
                  <a:schemeClr val="bg1"/>
                </a:solidFill>
                <a:latin typeface="Courier New" pitchFamily="49" charset="0"/>
                <a:cs typeface="Courier New" pitchFamily="49" charset="0"/>
              </a:rPr>
              <a:t>  ip_send_source_quench 0</a:t>
            </a:r>
          </a:p>
          <a:p>
            <a:pPr>
              <a:buNone/>
            </a:pPr>
            <a:r>
              <a:rPr lang="en-US" sz="1800" dirty="0" smtClean="0">
                <a:solidFill>
                  <a:schemeClr val="bg1"/>
                </a:solidFill>
                <a:latin typeface="Courier New" pitchFamily="49" charset="0"/>
                <a:cs typeface="Courier New" pitchFamily="49" charset="0"/>
              </a:rPr>
              <a:t>  ip_respond_to_address_mask_broadcast 0</a:t>
            </a:r>
          </a:p>
          <a:p>
            <a:pPr>
              <a:buNone/>
            </a:pPr>
            <a:r>
              <a:rPr lang="en-US" sz="1800" dirty="0" smtClean="0">
                <a:solidFill>
                  <a:schemeClr val="bg1"/>
                </a:solidFill>
                <a:latin typeface="Courier New" pitchFamily="49" charset="0"/>
                <a:cs typeface="Courier New" pitchFamily="49" charset="0"/>
              </a:rPr>
              <a:t>  ip_respond_to_echo_broadcast 0</a:t>
            </a:r>
          </a:p>
          <a:p>
            <a:pPr>
              <a:buNone/>
            </a:pPr>
            <a:r>
              <a:rPr lang="en-US" sz="1800" dirty="0" smtClean="0">
                <a:solidFill>
                  <a:schemeClr val="bg1"/>
                </a:solidFill>
                <a:latin typeface="Courier New" pitchFamily="49" charset="0"/>
                <a:cs typeface="Courier New" pitchFamily="49" charset="0"/>
              </a:rPr>
              <a:t>  ip_respond_to_timestamp_broadcast 0</a:t>
            </a:r>
          </a:p>
          <a:p>
            <a:pPr>
              <a:buNone/>
            </a:pPr>
            <a:r>
              <a:rPr lang="en-US" sz="1800" dirty="0" smtClean="0">
                <a:solidFill>
                  <a:schemeClr val="bg1"/>
                </a:solidFill>
                <a:latin typeface="Courier New" pitchFamily="49" charset="0"/>
                <a:cs typeface="Courier New" pitchFamily="49" charset="0"/>
              </a:rPr>
              <a:t>  ip_respond_to_timestamp 0</a:t>
            </a:r>
          </a:p>
          <a:p>
            <a:pPr>
              <a:buNone/>
            </a:pPr>
            <a:r>
              <a:rPr lang="en-US" sz="1800" dirty="0" smtClean="0">
                <a:solidFill>
                  <a:schemeClr val="bg1"/>
                </a:solidFill>
                <a:latin typeface="Courier New" pitchFamily="49" charset="0"/>
                <a:cs typeface="Courier New" pitchFamily="49" charset="0"/>
              </a:rPr>
              <a:t>  ip_ire_gw_probe 0</a:t>
            </a:r>
          </a:p>
          <a:p>
            <a:pPr>
              <a:buNone/>
            </a:pPr>
            <a:r>
              <a:rPr lang="en-US" sz="1800" dirty="0" smtClean="0">
                <a:solidFill>
                  <a:schemeClr val="bg1"/>
                </a:solidFill>
                <a:latin typeface="Courier New" pitchFamily="49" charset="0"/>
                <a:cs typeface="Courier New" pitchFamily="49" charset="0"/>
              </a:rPr>
              <a:t>  ip_pmtu_strategy 1</a:t>
            </a:r>
          </a:p>
          <a:p>
            <a:pPr>
              <a:buNone/>
            </a:pPr>
            <a:r>
              <a:rPr lang="en-US" sz="1800" dirty="0" smtClean="0">
                <a:solidFill>
                  <a:schemeClr val="bg1"/>
                </a:solidFill>
                <a:latin typeface="Courier New" pitchFamily="49" charset="0"/>
                <a:cs typeface="Courier New" pitchFamily="49" charset="0"/>
              </a:rPr>
              <a:t>  tcp_conn_request_max 200</a:t>
            </a:r>
          </a:p>
          <a:p>
            <a:pPr>
              <a:buNone/>
            </a:pPr>
            <a:r>
              <a:rPr lang="en-US" sz="1800" dirty="0" smtClean="0">
                <a:solidFill>
                  <a:schemeClr val="bg1"/>
                </a:solidFill>
                <a:latin typeface="Courier New" pitchFamily="49" charset="0"/>
                <a:cs typeface="Courier New" pitchFamily="49" charset="0"/>
              </a:rPr>
              <a:t>  tcp_syn_rcvd_max 1024</a:t>
            </a:r>
          </a:p>
          <a:p>
            <a:pPr marL="190500" indent="-190500">
              <a:lnSpc>
                <a:spcPct val="120000"/>
              </a:lnSpc>
            </a:pPr>
            <a:endParaRPr lang="en-US" sz="2000" dirty="0" smtClean="0">
              <a:solidFill>
                <a:schemeClr val="bg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32</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Monitoring and Management</a:t>
            </a:r>
            <a:endParaRPr lang="en-US" sz="3200" dirty="0">
              <a:solidFill>
                <a:schemeClr val="bg1"/>
              </a:solidFill>
            </a:endParaRPr>
          </a:p>
        </p:txBody>
      </p:sp>
      <p:sp>
        <p:nvSpPr>
          <p:cNvPr id="7" name="Content Placeholder 6"/>
          <p:cNvSpPr>
            <a:spLocks noGrp="1"/>
          </p:cNvSpPr>
          <p:nvPr>
            <p:ph idx="1"/>
          </p:nvPr>
        </p:nvSpPr>
        <p:spPr>
          <a:xfrm>
            <a:off x="400050" y="1225296"/>
            <a:ext cx="8524494" cy="5358384"/>
          </a:xfrm>
        </p:spPr>
        <p:txBody>
          <a:bodyPr/>
          <a:lstStyle/>
          <a:p>
            <a:r>
              <a:rPr lang="en-US" sz="2400" dirty="0" smtClean="0">
                <a:solidFill>
                  <a:schemeClr val="bg1"/>
                </a:solidFill>
              </a:rPr>
              <a:t>Data centers often have hosts on multiple LANs or separated by firewalls. For example:</a:t>
            </a:r>
          </a:p>
          <a:p>
            <a:pPr lvl="1"/>
            <a:r>
              <a:rPr lang="en-US" sz="2200" dirty="0" smtClean="0">
                <a:solidFill>
                  <a:schemeClr val="bg1"/>
                </a:solidFill>
              </a:rPr>
              <a:t>gWLM will be unable to deploy SRD that includes such hosts</a:t>
            </a:r>
          </a:p>
          <a:p>
            <a:pPr lvl="1"/>
            <a:r>
              <a:rPr lang="en-US" sz="2200" dirty="0" smtClean="0">
                <a:solidFill>
                  <a:schemeClr val="bg1"/>
                </a:solidFill>
              </a:rPr>
              <a:t>Reconfigure gWLM to use the Management LAN</a:t>
            </a:r>
            <a:endParaRPr lang="en-AU" sz="2200" dirty="0" smtClean="0">
              <a:solidFill>
                <a:schemeClr val="bg1"/>
              </a:solidFill>
            </a:endParaRPr>
          </a:p>
          <a:p>
            <a:pPr lvl="1">
              <a:buNone/>
            </a:pPr>
            <a:endParaRPr lang="en-AU" dirty="0" smtClean="0">
              <a:solidFill>
                <a:schemeClr val="bg1"/>
              </a:solidFill>
            </a:endParaRPr>
          </a:p>
          <a:p>
            <a:endParaRPr lang="en-AU" sz="2400" dirty="0" smtClean="0">
              <a:solidFill>
                <a:schemeClr val="bg1"/>
              </a:solidFill>
            </a:endParaRPr>
          </a:p>
          <a:p>
            <a:endParaRPr lang="en-AU" sz="2400" dirty="0" smtClean="0">
              <a:solidFill>
                <a:schemeClr val="bg1"/>
              </a:solidFill>
            </a:endParaRPr>
          </a:p>
          <a:p>
            <a:endParaRPr lang="en-AU" sz="2400" dirty="0" smtClean="0">
              <a:solidFill>
                <a:schemeClr val="bg1"/>
              </a:solidFill>
            </a:endParaRPr>
          </a:p>
          <a:p>
            <a:endParaRPr lang="en-AU" sz="2400" dirty="0" smtClean="0">
              <a:solidFill>
                <a:schemeClr val="bg1"/>
              </a:solidFill>
            </a:endParaRPr>
          </a:p>
          <a:p>
            <a:endParaRPr lang="en-AU" sz="2400" dirty="0" smtClean="0">
              <a:solidFill>
                <a:schemeClr val="bg1"/>
              </a:solidFill>
            </a:endParaRPr>
          </a:p>
          <a:p>
            <a:r>
              <a:rPr lang="en-AU" sz="2400" dirty="0" smtClean="0">
                <a:solidFill>
                  <a:schemeClr val="bg1"/>
                </a:solidFill>
              </a:rPr>
              <a:t>The same approach should be taken for other management and monitoring tools – use Management LAN.</a:t>
            </a:r>
            <a:endParaRPr lang="en-US" sz="2400" dirty="0" smtClean="0">
              <a:solidFill>
                <a:schemeClr val="bg1"/>
              </a:solidFill>
            </a:endParaRPr>
          </a:p>
        </p:txBody>
      </p:sp>
      <p:pic>
        <p:nvPicPr>
          <p:cNvPr id="6" name="Picture 4" descr="gWLM40-0349"/>
          <p:cNvPicPr>
            <a:picLocks noChangeAspect="1" noChangeArrowheads="1"/>
          </p:cNvPicPr>
          <p:nvPr/>
        </p:nvPicPr>
        <p:blipFill>
          <a:blip r:embed="rId3" cstate="print"/>
          <a:srcRect/>
          <a:stretch>
            <a:fillRect/>
          </a:stretch>
        </p:blipFill>
        <p:spPr bwMode="auto">
          <a:xfrm>
            <a:off x="1064304" y="2931411"/>
            <a:ext cx="6925456" cy="259996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33</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NFS – Part 1</a:t>
            </a:r>
            <a:endParaRPr lang="en-US" sz="3200" dirty="0">
              <a:solidFill>
                <a:schemeClr val="bg1"/>
              </a:solidFill>
            </a:endParaRPr>
          </a:p>
        </p:txBody>
      </p:sp>
      <p:sp>
        <p:nvSpPr>
          <p:cNvPr id="7" name="Content Placeholder 6"/>
          <p:cNvSpPr>
            <a:spLocks noGrp="1"/>
          </p:cNvSpPr>
          <p:nvPr>
            <p:ph idx="1"/>
          </p:nvPr>
        </p:nvSpPr>
        <p:spPr>
          <a:xfrm>
            <a:off x="400050" y="1225296"/>
            <a:ext cx="8524494" cy="5358384"/>
          </a:xfrm>
        </p:spPr>
        <p:txBody>
          <a:bodyPr/>
          <a:lstStyle/>
          <a:p>
            <a:r>
              <a:rPr lang="en-US" dirty="0" smtClean="0">
                <a:solidFill>
                  <a:schemeClr val="bg1"/>
                </a:solidFill>
              </a:rPr>
              <a:t>NFS server, by default, shall be disabled (NFS client is certainly needed for Ignite backups).</a:t>
            </a:r>
          </a:p>
          <a:p>
            <a:pPr>
              <a:buNone/>
            </a:pPr>
            <a:endParaRPr lang="en-US" dirty="0" smtClean="0">
              <a:solidFill>
                <a:schemeClr val="bg1"/>
              </a:solidFill>
            </a:endParaRPr>
          </a:p>
          <a:p>
            <a:r>
              <a:rPr lang="en-US" dirty="0" smtClean="0">
                <a:solidFill>
                  <a:schemeClr val="bg1"/>
                </a:solidFill>
              </a:rPr>
              <a:t>However, if NFS is required, change is recommended in file </a:t>
            </a:r>
            <a:r>
              <a:rPr lang="en-US" sz="2400" dirty="0" smtClean="0">
                <a:solidFill>
                  <a:schemeClr val="bg1"/>
                </a:solidFill>
                <a:latin typeface="Courier New" pitchFamily="49" charset="0"/>
                <a:cs typeface="Courier New" pitchFamily="49" charset="0"/>
              </a:rPr>
              <a:t>/etc/rc.config.d/nfsconf</a:t>
            </a:r>
          </a:p>
          <a:p>
            <a:pPr>
              <a:buNone/>
            </a:pPr>
            <a:r>
              <a:rPr lang="en-US" sz="2400" dirty="0" smtClean="0">
                <a:solidFill>
                  <a:schemeClr val="bg1"/>
                </a:solidFill>
                <a:latin typeface="Courier New" pitchFamily="49" charset="0"/>
                <a:cs typeface="Courier New" pitchFamily="49" charset="0"/>
              </a:rPr>
              <a:t>	</a:t>
            </a:r>
            <a:r>
              <a:rPr lang="en-US" dirty="0" smtClean="0">
                <a:solidFill>
                  <a:schemeClr val="bg1"/>
                </a:solidFill>
                <a:cs typeface="Courier New" pitchFamily="49" charset="0"/>
              </a:rPr>
              <a:t>to use static ports</a:t>
            </a:r>
            <a:r>
              <a:rPr lang="en-US" dirty="0" smtClean="0">
                <a:solidFill>
                  <a:schemeClr val="bg1"/>
                </a:solidFill>
              </a:rPr>
              <a:t>: *</a:t>
            </a:r>
            <a:r>
              <a:rPr lang="en-US" dirty="0" smtClean="0"/>
              <a:t/>
            </a:r>
            <a:br>
              <a:rPr lang="en-US" dirty="0" smtClean="0"/>
            </a:br>
            <a:r>
              <a:rPr lang="en-US" dirty="0" smtClean="0"/>
              <a:t/>
            </a:r>
            <a:br>
              <a:rPr lang="en-US" dirty="0" smtClean="0"/>
            </a:br>
            <a:r>
              <a:rPr lang="en-US" dirty="0" smtClean="0">
                <a:solidFill>
                  <a:schemeClr val="bg1"/>
                </a:solidFill>
                <a:latin typeface="Courier New" pitchFamily="49" charset="0"/>
                <a:cs typeface="Courier New" pitchFamily="49" charset="0"/>
              </a:rPr>
              <a:t>LOCKD_PORT=4045</a:t>
            </a:r>
            <a:br>
              <a:rPr lang="en-US" dirty="0" smtClean="0">
                <a:solidFill>
                  <a:schemeClr val="bg1"/>
                </a:solidFill>
                <a:latin typeface="Courier New" pitchFamily="49" charset="0"/>
                <a:cs typeface="Courier New" pitchFamily="49" charset="0"/>
              </a:rPr>
            </a:br>
            <a:r>
              <a:rPr lang="en-US" dirty="0" smtClean="0">
                <a:solidFill>
                  <a:schemeClr val="bg1"/>
                </a:solidFill>
                <a:latin typeface="Courier New" pitchFamily="49" charset="0"/>
                <a:cs typeface="Courier New" pitchFamily="49" charset="0"/>
              </a:rPr>
              <a:t>STATD_PORT=4046</a:t>
            </a:r>
            <a:br>
              <a:rPr lang="en-US" dirty="0" smtClean="0">
                <a:solidFill>
                  <a:schemeClr val="bg1"/>
                </a:solidFill>
                <a:latin typeface="Courier New" pitchFamily="49" charset="0"/>
                <a:cs typeface="Courier New" pitchFamily="49" charset="0"/>
              </a:rPr>
            </a:br>
            <a:r>
              <a:rPr lang="en-US" dirty="0" smtClean="0">
                <a:solidFill>
                  <a:schemeClr val="bg1"/>
                </a:solidFill>
                <a:latin typeface="Courier New" pitchFamily="49" charset="0"/>
                <a:cs typeface="Courier New" pitchFamily="49" charset="0"/>
              </a:rPr>
              <a:t>MOUNTD_PORT=4047</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34</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NFS – Part 2</a:t>
            </a:r>
            <a:endParaRPr lang="en-US" sz="3200" dirty="0">
              <a:solidFill>
                <a:schemeClr val="bg1"/>
              </a:solidFill>
            </a:endParaRPr>
          </a:p>
        </p:txBody>
      </p:sp>
      <p:sp>
        <p:nvSpPr>
          <p:cNvPr id="7" name="Content Placeholder 6"/>
          <p:cNvSpPr>
            <a:spLocks noGrp="1"/>
          </p:cNvSpPr>
          <p:nvPr>
            <p:ph idx="1"/>
          </p:nvPr>
        </p:nvSpPr>
        <p:spPr>
          <a:xfrm>
            <a:off x="400050" y="1225296"/>
            <a:ext cx="8524494" cy="5358384"/>
          </a:xfrm>
        </p:spPr>
        <p:txBody>
          <a:bodyPr/>
          <a:lstStyle/>
          <a:p>
            <a:r>
              <a:rPr lang="en-US" dirty="0" smtClean="0">
                <a:solidFill>
                  <a:schemeClr val="bg1"/>
                </a:solidFill>
                <a:cs typeface="Courier New" pitchFamily="49" charset="0"/>
              </a:rPr>
              <a:t>Unless requested differently, use NFSv4 protocol. </a:t>
            </a:r>
            <a:r>
              <a:rPr lang="en-US" dirty="0" smtClean="0">
                <a:solidFill>
                  <a:schemeClr val="bg1"/>
                </a:solidFill>
              </a:rPr>
              <a:t>Change the value of </a:t>
            </a:r>
            <a:r>
              <a:rPr lang="en-US" dirty="0" smtClean="0">
                <a:solidFill>
                  <a:schemeClr val="bg1"/>
                </a:solidFill>
                <a:latin typeface="Courier New" pitchFamily="49" charset="0"/>
                <a:cs typeface="Courier New" pitchFamily="49" charset="0"/>
              </a:rPr>
              <a:t>NFS_SERVER_VERSMAX</a:t>
            </a:r>
            <a:r>
              <a:rPr lang="en-US" dirty="0" smtClean="0">
                <a:solidFill>
                  <a:schemeClr val="bg1"/>
                </a:solidFill>
              </a:rPr>
              <a:t> to 4 in file </a:t>
            </a:r>
            <a:r>
              <a:rPr lang="en-US" dirty="0" smtClean="0">
                <a:solidFill>
                  <a:schemeClr val="bg1"/>
                </a:solidFill>
                <a:latin typeface="Courier New" pitchFamily="49" charset="0"/>
                <a:cs typeface="Courier New" pitchFamily="49" charset="0"/>
              </a:rPr>
              <a:t>/etc/default/nfs </a:t>
            </a:r>
            <a:r>
              <a:rPr lang="en-US" dirty="0" smtClean="0">
                <a:solidFill>
                  <a:schemeClr val="bg1"/>
                </a:solidFill>
              </a:rPr>
              <a:t>by executing the </a:t>
            </a:r>
            <a:r>
              <a:rPr lang="en-US" dirty="0" smtClean="0">
                <a:solidFill>
                  <a:schemeClr val="bg1"/>
                </a:solidFill>
                <a:latin typeface="Courier New" pitchFamily="49" charset="0"/>
                <a:cs typeface="Courier New" pitchFamily="49" charset="0"/>
              </a:rPr>
              <a:t>setoncenv</a:t>
            </a:r>
            <a:r>
              <a:rPr lang="en-US" dirty="0" smtClean="0">
                <a:solidFill>
                  <a:schemeClr val="bg1"/>
                </a:solidFill>
              </a:rPr>
              <a:t>(1M) command:</a:t>
            </a:r>
            <a:r>
              <a:rPr lang="en-US" dirty="0" smtClean="0">
                <a:solidFill>
                  <a:schemeClr val="bg1"/>
                </a:solidFill>
                <a:cs typeface="Courier New" pitchFamily="49" charset="0"/>
              </a:rPr>
              <a:t> </a:t>
            </a:r>
            <a:r>
              <a:rPr lang="en-US" dirty="0" smtClean="0">
                <a:solidFill>
                  <a:schemeClr val="bg1"/>
                </a:solidFill>
                <a:latin typeface="Courier New" pitchFamily="49" charset="0"/>
                <a:cs typeface="Courier New" pitchFamily="49" charset="0"/>
              </a:rPr>
              <a:t>*</a:t>
            </a:r>
          </a:p>
          <a:p>
            <a:pPr>
              <a:buNone/>
            </a:pPr>
            <a:r>
              <a:rPr lang="en-US" dirty="0" smtClean="0">
                <a:solidFill>
                  <a:schemeClr val="bg1"/>
                </a:solidFill>
                <a:latin typeface="Courier New" pitchFamily="49" charset="0"/>
                <a:cs typeface="Courier New" pitchFamily="49" charset="0"/>
              </a:rPr>
              <a:t> </a:t>
            </a:r>
          </a:p>
          <a:p>
            <a:pPr>
              <a:buNone/>
            </a:pPr>
            <a:r>
              <a:rPr lang="en-US" dirty="0" smtClean="0">
                <a:solidFill>
                  <a:schemeClr val="bg1"/>
                </a:solidFill>
                <a:latin typeface="Courier New" pitchFamily="49" charset="0"/>
                <a:cs typeface="Courier New" pitchFamily="49" charset="0"/>
              </a:rPr>
              <a:t> # setoncenv NFS_SERVER_VERSMAX 4</a:t>
            </a:r>
          </a:p>
          <a:p>
            <a:endParaRPr lang="en-AU" dirty="0" smtClean="0">
              <a:solidFill>
                <a:schemeClr val="bg1"/>
              </a:solidFill>
              <a:latin typeface="Courier New" pitchFamily="49" charset="0"/>
              <a:cs typeface="Courier New" pitchFamily="49" charset="0"/>
            </a:endParaRPr>
          </a:p>
          <a:p>
            <a:r>
              <a:rPr lang="en-AU" dirty="0" smtClean="0">
                <a:solidFill>
                  <a:schemeClr val="bg1"/>
                </a:solidFill>
                <a:cs typeface="Courier New" pitchFamily="49" charset="0"/>
              </a:rPr>
              <a:t>NFSv4 delegation is recommended too: **</a:t>
            </a:r>
          </a:p>
          <a:p>
            <a:pPr>
              <a:buNone/>
            </a:pPr>
            <a:endParaRPr lang="en-AU" dirty="0" smtClean="0">
              <a:solidFill>
                <a:schemeClr val="bg1"/>
              </a:solidFill>
              <a:latin typeface="Courier New" pitchFamily="49" charset="0"/>
              <a:cs typeface="Courier New" pitchFamily="49" charset="0"/>
            </a:endParaRPr>
          </a:p>
          <a:p>
            <a:pPr>
              <a:buNone/>
            </a:pPr>
            <a:r>
              <a:rPr lang="en-US" dirty="0" smtClean="0"/>
              <a:t>  </a:t>
            </a:r>
            <a:r>
              <a:rPr lang="en-US" dirty="0" smtClean="0">
                <a:solidFill>
                  <a:schemeClr val="bg1"/>
                </a:solidFill>
                <a:latin typeface="Courier New" pitchFamily="49" charset="0"/>
                <a:cs typeface="Courier New" pitchFamily="49" charset="0"/>
              </a:rPr>
              <a:t># setoncenv NFS_SERVER_DELEGATION 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35</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Boot Disk Cloning and Redundancy – Part 1</a:t>
            </a:r>
            <a:endParaRPr lang="en-US" sz="3200" dirty="0">
              <a:solidFill>
                <a:schemeClr val="bg1"/>
              </a:solidFill>
            </a:endParaRPr>
          </a:p>
        </p:txBody>
      </p:sp>
      <p:sp>
        <p:nvSpPr>
          <p:cNvPr id="7" name="Content Placeholder 6"/>
          <p:cNvSpPr>
            <a:spLocks noGrp="1"/>
          </p:cNvSpPr>
          <p:nvPr>
            <p:ph idx="1"/>
          </p:nvPr>
        </p:nvSpPr>
        <p:spPr>
          <a:xfrm>
            <a:off x="400050" y="1063691"/>
            <a:ext cx="8743950" cy="5565710"/>
          </a:xfrm>
        </p:spPr>
        <p:txBody>
          <a:bodyPr/>
          <a:lstStyle/>
          <a:p>
            <a:pPr marL="190500" indent="-190500">
              <a:lnSpc>
                <a:spcPct val="120000"/>
              </a:lnSpc>
            </a:pPr>
            <a:r>
              <a:rPr lang="en-AU" sz="2300" dirty="0" smtClean="0">
                <a:solidFill>
                  <a:schemeClr val="bg1"/>
                </a:solidFill>
              </a:rPr>
              <a:t>If internal disks are used for booting, they shall reside on different controllers.</a:t>
            </a:r>
            <a:endParaRPr lang="en-US" sz="2300" dirty="0" smtClean="0">
              <a:solidFill>
                <a:schemeClr val="bg1"/>
              </a:solidFill>
            </a:endParaRPr>
          </a:p>
          <a:p>
            <a:pPr marL="190500" indent="-190500">
              <a:lnSpc>
                <a:spcPct val="120000"/>
              </a:lnSpc>
            </a:pPr>
            <a:r>
              <a:rPr lang="en-US" sz="2300" dirty="0" smtClean="0">
                <a:solidFill>
                  <a:schemeClr val="bg1"/>
                </a:solidFill>
              </a:rPr>
              <a:t>It is a crucial requirement to allocate one or two disks (or LUNs) for boot disk cloning (Dynamic Root Disk).</a:t>
            </a:r>
          </a:p>
          <a:p>
            <a:pPr marL="457200" indent="-457200" eaLnBrk="1" hangingPunct="1">
              <a:buFont typeface="+mj-lt"/>
              <a:buAutoNum type="arabicPeriod"/>
            </a:pPr>
            <a:r>
              <a:rPr lang="en-US" sz="2000" dirty="0" smtClean="0">
                <a:solidFill>
                  <a:schemeClr val="bg1"/>
                </a:solidFill>
              </a:rPr>
              <a:t>Creates a "point-in-time“ O/S image,</a:t>
            </a:r>
            <a:endParaRPr lang="en-AU" sz="2000" dirty="0" smtClean="0">
              <a:solidFill>
                <a:schemeClr val="bg1"/>
              </a:solidFill>
            </a:endParaRPr>
          </a:p>
          <a:p>
            <a:pPr marL="457200" indent="-457200" eaLnBrk="1" hangingPunct="1">
              <a:buFont typeface="+mj-lt"/>
              <a:buAutoNum type="arabicPeriod"/>
            </a:pPr>
            <a:r>
              <a:rPr lang="en-AU" sz="2000" dirty="0" smtClean="0">
                <a:solidFill>
                  <a:schemeClr val="bg1"/>
                </a:solidFill>
              </a:rPr>
              <a:t>On-line patching and configuration changes of the inactive O/S,</a:t>
            </a:r>
          </a:p>
          <a:p>
            <a:pPr marL="457200" indent="-457200" eaLnBrk="1" hangingPunct="1">
              <a:buFont typeface="+mj-lt"/>
              <a:buAutoNum type="arabicPeriod"/>
            </a:pPr>
            <a:r>
              <a:rPr lang="en-AU" sz="2000" dirty="0" smtClean="0">
                <a:solidFill>
                  <a:schemeClr val="bg1"/>
                </a:solidFill>
              </a:rPr>
              <a:t>Easier change management approvals because the active O/S is not affected (risk is eliminated),</a:t>
            </a:r>
          </a:p>
          <a:p>
            <a:pPr marL="457200" indent="-457200" eaLnBrk="1" hangingPunct="1">
              <a:buFont typeface="+mj-lt"/>
              <a:buAutoNum type="arabicPeriod"/>
            </a:pPr>
            <a:r>
              <a:rPr lang="en-AU" sz="2000" dirty="0" smtClean="0">
                <a:solidFill>
                  <a:schemeClr val="bg1"/>
                </a:solidFill>
              </a:rPr>
              <a:t>Some tasks make dynamic changes of the O/S during the cloning, without affecting the active O/S,</a:t>
            </a:r>
          </a:p>
          <a:p>
            <a:pPr marL="457200" indent="-457200" eaLnBrk="1" hangingPunct="1">
              <a:buFont typeface="+mj-lt"/>
              <a:buAutoNum type="arabicPeriod"/>
            </a:pPr>
            <a:r>
              <a:rPr lang="en-AU" sz="2000" dirty="0" smtClean="0">
                <a:solidFill>
                  <a:schemeClr val="bg1"/>
                </a:solidFill>
              </a:rPr>
              <a:t>Boot disk mirroring does not prevent disasters caused by human error, </a:t>
            </a:r>
          </a:p>
          <a:p>
            <a:pPr marL="457200" indent="-457200" eaLnBrk="1" hangingPunct="1">
              <a:buFont typeface="+mj-lt"/>
              <a:buAutoNum type="arabicPeriod"/>
            </a:pPr>
            <a:r>
              <a:rPr lang="en-AU" sz="2000" dirty="0" smtClean="0">
                <a:solidFill>
                  <a:schemeClr val="bg1"/>
                </a:solidFill>
              </a:rPr>
              <a:t>If boot disks are on the same controller, mirroring is not a perfect protection.</a:t>
            </a:r>
            <a:endParaRPr lang="en-AU" sz="2300" dirty="0" smtClean="0">
              <a:solidFill>
                <a:schemeClr val="bg1"/>
              </a:solidFill>
            </a:endParaRPr>
          </a:p>
          <a:p>
            <a:pPr marL="190500" indent="-190500">
              <a:lnSpc>
                <a:spcPct val="120000"/>
              </a:lnSpc>
            </a:pPr>
            <a:r>
              <a:rPr lang="en-AU" sz="2300" dirty="0" smtClean="0">
                <a:solidFill>
                  <a:schemeClr val="bg1"/>
                </a:solidFill>
              </a:rPr>
              <a:t>With DRD, future upgrades and patching are very easy.</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36</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Boot Disk Cloning and Redundancy – Part 2</a:t>
            </a:r>
            <a:endParaRPr lang="en-US" sz="3200" dirty="0">
              <a:solidFill>
                <a:schemeClr val="bg1"/>
              </a:solidFill>
            </a:endParaRPr>
          </a:p>
        </p:txBody>
      </p:sp>
      <p:sp>
        <p:nvSpPr>
          <p:cNvPr id="7" name="Content Placeholder 6"/>
          <p:cNvSpPr>
            <a:spLocks noGrp="1"/>
          </p:cNvSpPr>
          <p:nvPr>
            <p:ph idx="1"/>
          </p:nvPr>
        </p:nvSpPr>
        <p:spPr>
          <a:xfrm>
            <a:off x="400050" y="1316736"/>
            <a:ext cx="8524494" cy="5312664"/>
          </a:xfrm>
        </p:spPr>
        <p:txBody>
          <a:bodyPr/>
          <a:lstStyle/>
          <a:p>
            <a:pPr marL="190500" indent="-190500">
              <a:lnSpc>
                <a:spcPct val="120000"/>
              </a:lnSpc>
            </a:pPr>
            <a:r>
              <a:rPr lang="en-AU" dirty="0" smtClean="0">
                <a:solidFill>
                  <a:schemeClr val="bg1"/>
                </a:solidFill>
              </a:rPr>
              <a:t>It is strongly discouraged to use root volume group for any third-party applications.</a:t>
            </a:r>
          </a:p>
          <a:p>
            <a:pPr marL="190500" indent="-190500">
              <a:lnSpc>
                <a:spcPct val="120000"/>
              </a:lnSpc>
            </a:pPr>
            <a:r>
              <a:rPr lang="en-AU" dirty="0" smtClean="0">
                <a:solidFill>
                  <a:schemeClr val="bg1"/>
                </a:solidFill>
              </a:rPr>
              <a:t>HP Service Partition shall be loaded with diagnostics.</a:t>
            </a:r>
          </a:p>
          <a:p>
            <a:pPr marL="190500" indent="-190500">
              <a:lnSpc>
                <a:spcPct val="120000"/>
              </a:lnSpc>
            </a:pPr>
            <a:r>
              <a:rPr lang="en-AU" dirty="0" smtClean="0">
                <a:solidFill>
                  <a:schemeClr val="bg1"/>
                </a:solidFill>
                <a:latin typeface="Courier New" pitchFamily="49" charset="0"/>
                <a:cs typeface="Courier New" pitchFamily="49" charset="0"/>
              </a:rPr>
              <a:t>/var/tmp </a:t>
            </a:r>
            <a:r>
              <a:rPr lang="en-AU" dirty="0" smtClean="0">
                <a:solidFill>
                  <a:schemeClr val="bg1"/>
                </a:solidFill>
              </a:rPr>
              <a:t>must have at least 32 MB free (if </a:t>
            </a:r>
            <a:r>
              <a:rPr lang="en-AU" dirty="0" smtClean="0">
                <a:solidFill>
                  <a:schemeClr val="bg1"/>
                </a:solidFill>
                <a:latin typeface="Courier New" pitchFamily="49" charset="0"/>
                <a:cs typeface="Courier New" pitchFamily="49" charset="0"/>
              </a:rPr>
              <a:t>make_tape_recovery</a:t>
            </a:r>
            <a:r>
              <a:rPr lang="en-AU" dirty="0" smtClean="0">
                <a:solidFill>
                  <a:schemeClr val="bg1"/>
                </a:solidFill>
              </a:rPr>
              <a:t> is used, the space is needed for LIF volume assembly).</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37</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Host Naming Standard - Part 1</a:t>
            </a:r>
            <a:endParaRPr lang="en-US" sz="3200" dirty="0">
              <a:solidFill>
                <a:schemeClr val="bg1"/>
              </a:solidFill>
            </a:endParaRPr>
          </a:p>
        </p:txBody>
      </p:sp>
      <p:sp>
        <p:nvSpPr>
          <p:cNvPr id="7" name="Content Placeholder 6"/>
          <p:cNvSpPr>
            <a:spLocks noGrp="1"/>
          </p:cNvSpPr>
          <p:nvPr>
            <p:ph idx="1"/>
          </p:nvPr>
        </p:nvSpPr>
        <p:spPr>
          <a:xfrm>
            <a:off x="400050" y="1199213"/>
            <a:ext cx="8524494" cy="5329603"/>
          </a:xfrm>
        </p:spPr>
        <p:txBody>
          <a:bodyPr/>
          <a:lstStyle/>
          <a:p>
            <a:pPr marL="190500" indent="-190500">
              <a:lnSpc>
                <a:spcPct val="120000"/>
              </a:lnSpc>
            </a:pPr>
            <a:r>
              <a:rPr lang="en-US" sz="2200" dirty="0" smtClean="0">
                <a:solidFill>
                  <a:schemeClr val="bg1"/>
                </a:solidFill>
              </a:rPr>
              <a:t>Although 11i v3 supports extended hostnames (up to 256 characters), and similar functionality is available on 11i v2 with the NodeHostNameXpnd product bundle, limit hostnames to eight characters (unless project enforces different requirements).</a:t>
            </a:r>
          </a:p>
          <a:p>
            <a:pPr marL="190500" indent="-190500">
              <a:lnSpc>
                <a:spcPct val="120000"/>
              </a:lnSpc>
            </a:pPr>
            <a:endParaRPr lang="en-US" sz="2200" dirty="0" smtClean="0">
              <a:solidFill>
                <a:schemeClr val="bg1"/>
              </a:solidFill>
            </a:endParaRPr>
          </a:p>
          <a:p>
            <a:r>
              <a:rPr lang="en-US" sz="2200" dirty="0" smtClean="0">
                <a:solidFill>
                  <a:schemeClr val="bg1"/>
                </a:solidFill>
              </a:rPr>
              <a:t>File </a:t>
            </a:r>
            <a:r>
              <a:rPr lang="en-US" sz="2200" dirty="0" smtClean="0">
                <a:solidFill>
                  <a:schemeClr val="bg1"/>
                </a:solidFill>
                <a:latin typeface="Courier New" pitchFamily="49" charset="0"/>
              </a:rPr>
              <a:t>/etc/rc.config.d/netconf </a:t>
            </a:r>
            <a:r>
              <a:rPr lang="en-US" sz="2200" dirty="0" smtClean="0">
                <a:solidFill>
                  <a:schemeClr val="bg1"/>
                </a:solidFill>
              </a:rPr>
              <a:t>should have two entries:</a:t>
            </a:r>
          </a:p>
          <a:p>
            <a:endParaRPr lang="en-US" sz="2200" dirty="0" smtClean="0">
              <a:solidFill>
                <a:schemeClr val="bg1"/>
              </a:solidFill>
            </a:endParaRPr>
          </a:p>
          <a:p>
            <a:pPr>
              <a:buNone/>
            </a:pPr>
            <a:r>
              <a:rPr lang="en-US" sz="2200" dirty="0" smtClean="0">
                <a:solidFill>
                  <a:schemeClr val="bg1"/>
                </a:solidFill>
                <a:latin typeface="Courier New" pitchFamily="49" charset="0"/>
              </a:rPr>
              <a:t> HOSTNAME="myhostlongname"</a:t>
            </a:r>
          </a:p>
          <a:p>
            <a:pPr>
              <a:buNone/>
            </a:pPr>
            <a:r>
              <a:rPr lang="en-US" sz="2200" dirty="0" smtClean="0">
                <a:solidFill>
                  <a:schemeClr val="bg1"/>
                </a:solidFill>
                <a:latin typeface="Courier New" pitchFamily="49" charset="0"/>
              </a:rPr>
              <a:t> NODENAME="myhost“</a:t>
            </a:r>
          </a:p>
          <a:p>
            <a:pPr>
              <a:buNone/>
            </a:pPr>
            <a:endParaRPr lang="en-US" sz="2200" dirty="0" smtClean="0">
              <a:solidFill>
                <a:schemeClr val="bg1"/>
              </a:solidFill>
            </a:endParaRPr>
          </a:p>
          <a:p>
            <a:pPr marL="190500" indent="-190500">
              <a:lnSpc>
                <a:spcPct val="120000"/>
              </a:lnSpc>
            </a:pPr>
            <a:r>
              <a:rPr lang="en-US" sz="2200" dirty="0" smtClean="0">
                <a:solidFill>
                  <a:schemeClr val="bg1"/>
                </a:solidFill>
              </a:rPr>
              <a:t>Nodename (set by command uname(1M)) is restricted to UTSLEN-1 characters (9 – 1 = 8).</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38</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Host Naming Standard - Part 2</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US" dirty="0" smtClean="0">
                <a:solidFill>
                  <a:schemeClr val="bg1"/>
                </a:solidFill>
              </a:rPr>
              <a:t>Hostname (set by command hostname(1M)) is restricted to MAXHOSTNAMELEN characters as defined in &lt;sys/param.h&gt;.</a:t>
            </a:r>
          </a:p>
          <a:p>
            <a:pPr marL="190500" indent="-190500">
              <a:lnSpc>
                <a:spcPct val="120000"/>
              </a:lnSpc>
            </a:pPr>
            <a:r>
              <a:rPr lang="en-US" dirty="0" smtClean="0">
                <a:solidFill>
                  <a:schemeClr val="bg1"/>
                </a:solidFill>
              </a:rPr>
              <a:t>RFCs * define valid characters for hostnames as:</a:t>
            </a:r>
          </a:p>
          <a:p>
            <a:pPr marL="190500" indent="-190500">
              <a:lnSpc>
                <a:spcPct val="120000"/>
              </a:lnSpc>
              <a:buNone/>
            </a:pPr>
            <a:r>
              <a:rPr lang="en-US" dirty="0" smtClean="0">
                <a:solidFill>
                  <a:schemeClr val="bg1"/>
                </a:solidFill>
              </a:rPr>
              <a:t>  </a:t>
            </a:r>
            <a:r>
              <a:rPr lang="en-US" b="1" dirty="0" smtClean="0">
                <a:solidFill>
                  <a:schemeClr val="bg1"/>
                </a:solidFill>
                <a:latin typeface="Courier New" pitchFamily="49" charset="0"/>
                <a:cs typeface="Courier New" pitchFamily="49" charset="0"/>
              </a:rPr>
              <a:t>a-z   A-Z   0-9   .   -</a:t>
            </a:r>
          </a:p>
          <a:p>
            <a:pPr marL="190500" indent="-190500">
              <a:lnSpc>
                <a:spcPct val="120000"/>
              </a:lnSpc>
              <a:buNone/>
            </a:pPr>
            <a:r>
              <a:rPr lang="en-AU" dirty="0" smtClean="0">
                <a:solidFill>
                  <a:schemeClr val="bg1"/>
                </a:solidFill>
              </a:rPr>
              <a:t>  That is: upper- and lower-case alphabet, digits, dot, and hyphen.</a:t>
            </a:r>
          </a:p>
          <a:p>
            <a:pPr marL="190500" indent="-190500">
              <a:lnSpc>
                <a:spcPct val="120000"/>
              </a:lnSpc>
            </a:pPr>
            <a:r>
              <a:rPr lang="en-AU" dirty="0" smtClean="0">
                <a:solidFill>
                  <a:schemeClr val="bg1"/>
                </a:solidFill>
              </a:rPr>
              <a:t>Do not use upper-case characters for hostnames.</a:t>
            </a:r>
          </a:p>
          <a:p>
            <a:pPr marL="190500" indent="-190500">
              <a:lnSpc>
                <a:spcPct val="120000"/>
              </a:lnSpc>
              <a:buNone/>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39</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DNS Client – Part 1</a:t>
            </a:r>
            <a:endParaRPr lang="en-US" sz="3200" dirty="0">
              <a:solidFill>
                <a:schemeClr val="bg1"/>
              </a:solidFill>
            </a:endParaRPr>
          </a:p>
        </p:txBody>
      </p:sp>
      <p:sp>
        <p:nvSpPr>
          <p:cNvPr id="7" name="Content Placeholder 6"/>
          <p:cNvSpPr>
            <a:spLocks noGrp="1"/>
          </p:cNvSpPr>
          <p:nvPr>
            <p:ph idx="1"/>
          </p:nvPr>
        </p:nvSpPr>
        <p:spPr>
          <a:xfrm>
            <a:off x="400050" y="1139252"/>
            <a:ext cx="8524494" cy="5389564"/>
          </a:xfrm>
        </p:spPr>
        <p:txBody>
          <a:bodyPr/>
          <a:lstStyle/>
          <a:p>
            <a:r>
              <a:rPr lang="en-US" sz="2300" dirty="0" smtClean="0">
                <a:solidFill>
                  <a:schemeClr val="bg1"/>
                </a:solidFill>
              </a:rPr>
              <a:t>Ensure that entry for "</a:t>
            </a:r>
            <a:r>
              <a:rPr lang="en-US" sz="2300" dirty="0" smtClean="0">
                <a:solidFill>
                  <a:schemeClr val="bg1"/>
                </a:solidFill>
                <a:latin typeface="Courier New" pitchFamily="49" charset="0"/>
                <a:cs typeface="Courier New" pitchFamily="49" charset="0"/>
              </a:rPr>
              <a:t>ipnodes</a:t>
            </a:r>
            <a:r>
              <a:rPr lang="en-US" sz="2300" dirty="0" smtClean="0">
                <a:solidFill>
                  <a:schemeClr val="bg1"/>
                </a:solidFill>
              </a:rPr>
              <a:t>" in </a:t>
            </a:r>
            <a:r>
              <a:rPr lang="en-US" sz="2300" dirty="0" smtClean="0">
                <a:solidFill>
                  <a:schemeClr val="bg1"/>
                </a:solidFill>
                <a:latin typeface="Courier New" pitchFamily="49" charset="0"/>
                <a:cs typeface="Courier New" pitchFamily="49" charset="0"/>
              </a:rPr>
              <a:t>/etc/nsswitch.conf </a:t>
            </a:r>
            <a:r>
              <a:rPr lang="en-US" sz="2300" dirty="0" smtClean="0">
                <a:solidFill>
                  <a:schemeClr val="bg1"/>
                </a:solidFill>
                <a:cs typeface="Courier New" pitchFamily="49" charset="0"/>
              </a:rPr>
              <a:t>is not missing </a:t>
            </a:r>
            <a:r>
              <a:rPr lang="en-US" sz="2300" dirty="0" smtClean="0">
                <a:solidFill>
                  <a:schemeClr val="bg1"/>
                </a:solidFill>
              </a:rPr>
              <a:t>(very critical when and if migration to IPv6 occurs).</a:t>
            </a:r>
          </a:p>
          <a:p>
            <a:r>
              <a:rPr lang="en-US" sz="2300" dirty="0" smtClean="0">
                <a:solidFill>
                  <a:schemeClr val="bg1"/>
                </a:solidFill>
              </a:rPr>
              <a:t>Apart from setting </a:t>
            </a:r>
            <a:r>
              <a:rPr lang="en-US" sz="2300" dirty="0" smtClean="0">
                <a:solidFill>
                  <a:schemeClr val="bg1"/>
                </a:solidFill>
                <a:latin typeface="Courier New" pitchFamily="49" charset="0"/>
                <a:cs typeface="Courier New" pitchFamily="49" charset="0"/>
              </a:rPr>
              <a:t>/etc/nsswitch.conf</a:t>
            </a:r>
            <a:r>
              <a:rPr lang="en-US" sz="2300" dirty="0" smtClean="0">
                <a:solidFill>
                  <a:schemeClr val="bg1"/>
                </a:solidFill>
              </a:rPr>
              <a:t>, to enable DNS resolutions, file </a:t>
            </a:r>
            <a:r>
              <a:rPr lang="en-US" sz="2300" dirty="0" smtClean="0">
                <a:solidFill>
                  <a:schemeClr val="bg1"/>
                </a:solidFill>
                <a:latin typeface="Courier New" pitchFamily="49" charset="0"/>
                <a:cs typeface="Courier New" pitchFamily="49" charset="0"/>
              </a:rPr>
              <a:t>/etc/resolv.conf </a:t>
            </a:r>
            <a:r>
              <a:rPr lang="en-US" sz="2300" dirty="0" smtClean="0">
                <a:solidFill>
                  <a:schemeClr val="bg1"/>
                </a:solidFill>
              </a:rPr>
              <a:t>shall be set up:</a:t>
            </a:r>
          </a:p>
          <a:p>
            <a:pPr>
              <a:buNone/>
            </a:pPr>
            <a:r>
              <a:rPr lang="en-AU" sz="2300" dirty="0" smtClean="0">
                <a:solidFill>
                  <a:schemeClr val="bg1"/>
                </a:solidFill>
              </a:rPr>
              <a:t>   </a:t>
            </a:r>
            <a:r>
              <a:rPr lang="en-AU" sz="2300" dirty="0" smtClean="0">
                <a:solidFill>
                  <a:schemeClr val="bg1"/>
                </a:solidFill>
                <a:latin typeface="Courier New" pitchFamily="49" charset="0"/>
                <a:cs typeface="Courier New" pitchFamily="49" charset="0"/>
              </a:rPr>
              <a:t>domain mydom.dom</a:t>
            </a:r>
            <a:endParaRPr lang="en-US" sz="2300" dirty="0" smtClean="0">
              <a:solidFill>
                <a:schemeClr val="bg1"/>
              </a:solidFill>
              <a:latin typeface="Courier New" pitchFamily="49" charset="0"/>
              <a:cs typeface="Courier New" pitchFamily="49" charset="0"/>
            </a:endParaRPr>
          </a:p>
          <a:p>
            <a:pPr>
              <a:buNone/>
            </a:pPr>
            <a:r>
              <a:rPr lang="en-US" sz="2300" dirty="0" smtClean="0">
                <a:solidFill>
                  <a:schemeClr val="bg1"/>
                </a:solidFill>
                <a:latin typeface="Courier New" pitchFamily="49" charset="0"/>
                <a:cs typeface="Courier New" pitchFamily="49" charset="0"/>
              </a:rPr>
              <a:t>  nameserver &lt;mydnssrv&gt;</a:t>
            </a:r>
            <a:r>
              <a:rPr lang="en-US" sz="2300" dirty="0" smtClean="0">
                <a:solidFill>
                  <a:schemeClr val="bg1"/>
                </a:solidFill>
              </a:rPr>
              <a:t> *</a:t>
            </a:r>
          </a:p>
          <a:p>
            <a:r>
              <a:rPr lang="en-US" sz="2300" dirty="0" smtClean="0">
                <a:solidFill>
                  <a:schemeClr val="bg1"/>
                </a:solidFill>
              </a:rPr>
              <a:t>"</a:t>
            </a:r>
            <a:r>
              <a:rPr lang="en-US" sz="2300" dirty="0" smtClean="0">
                <a:solidFill>
                  <a:schemeClr val="bg1"/>
                </a:solidFill>
                <a:latin typeface="Courier New" pitchFamily="49" charset="0"/>
                <a:cs typeface="Courier New" pitchFamily="49" charset="0"/>
              </a:rPr>
              <a:t>search</a:t>
            </a:r>
            <a:r>
              <a:rPr lang="en-US" sz="2300" dirty="0" smtClean="0">
                <a:solidFill>
                  <a:schemeClr val="bg1"/>
                </a:solidFill>
              </a:rPr>
              <a:t>" and "</a:t>
            </a:r>
            <a:r>
              <a:rPr lang="en-US" sz="2300" dirty="0" smtClean="0">
                <a:solidFill>
                  <a:schemeClr val="bg1"/>
                </a:solidFill>
                <a:latin typeface="Courier New" pitchFamily="49" charset="0"/>
                <a:cs typeface="Courier New" pitchFamily="49" charset="0"/>
              </a:rPr>
              <a:t>domain</a:t>
            </a:r>
            <a:r>
              <a:rPr lang="en-US" sz="2300" dirty="0" smtClean="0">
                <a:solidFill>
                  <a:schemeClr val="bg1"/>
                </a:solidFill>
              </a:rPr>
              <a:t>" statements in </a:t>
            </a:r>
            <a:r>
              <a:rPr lang="en-US" sz="2300" dirty="0" smtClean="0">
                <a:solidFill>
                  <a:schemeClr val="bg1"/>
                </a:solidFill>
                <a:latin typeface="Courier New" pitchFamily="49" charset="0"/>
                <a:cs typeface="Courier New" pitchFamily="49" charset="0"/>
              </a:rPr>
              <a:t>/etc/resolv.conf </a:t>
            </a:r>
            <a:r>
              <a:rPr lang="en-US" sz="2300" dirty="0" smtClean="0">
                <a:solidFill>
                  <a:schemeClr val="bg1"/>
                </a:solidFill>
              </a:rPr>
              <a:t>are mutually exclusive. In other word, if you use "</a:t>
            </a:r>
            <a:r>
              <a:rPr lang="en-US" sz="2300" dirty="0" smtClean="0">
                <a:solidFill>
                  <a:schemeClr val="bg1"/>
                </a:solidFill>
                <a:latin typeface="Courier New" pitchFamily="49" charset="0"/>
                <a:cs typeface="Courier New" pitchFamily="49" charset="0"/>
              </a:rPr>
              <a:t>search</a:t>
            </a:r>
            <a:r>
              <a:rPr lang="en-US" sz="2300" dirty="0" smtClean="0">
                <a:solidFill>
                  <a:schemeClr val="bg1"/>
                </a:solidFill>
              </a:rPr>
              <a:t>" then do not use "</a:t>
            </a:r>
            <a:r>
              <a:rPr lang="en-US" sz="2300" dirty="0" smtClean="0">
                <a:solidFill>
                  <a:schemeClr val="bg1"/>
                </a:solidFill>
                <a:latin typeface="Courier New" pitchFamily="49" charset="0"/>
                <a:cs typeface="Courier New" pitchFamily="49" charset="0"/>
              </a:rPr>
              <a:t>domain</a:t>
            </a:r>
            <a:r>
              <a:rPr lang="en-US" sz="2300" dirty="0" smtClean="0">
                <a:solidFill>
                  <a:schemeClr val="bg1"/>
                </a:solidFill>
              </a:rPr>
              <a:t>" and vice versa. If more than one instance of these keywords is present, the last instance wins.</a:t>
            </a:r>
          </a:p>
          <a:p>
            <a:r>
              <a:rPr lang="en-US" sz="2300" dirty="0" smtClean="0">
                <a:solidFill>
                  <a:schemeClr val="bg1"/>
                </a:solidFill>
              </a:rPr>
              <a:t>If you choose to use "</a:t>
            </a:r>
            <a:r>
              <a:rPr lang="en-US" sz="2300" dirty="0" smtClean="0">
                <a:solidFill>
                  <a:schemeClr val="bg1"/>
                </a:solidFill>
                <a:latin typeface="Courier New" pitchFamily="49" charset="0"/>
                <a:cs typeface="Courier New" pitchFamily="49" charset="0"/>
              </a:rPr>
              <a:t>search</a:t>
            </a:r>
            <a:r>
              <a:rPr lang="en-US" sz="2300" dirty="0" smtClean="0">
                <a:solidFill>
                  <a:schemeClr val="bg1"/>
                </a:solidFill>
              </a:rPr>
              <a:t>", the first domain in the search list must be the local domain.  </a:t>
            </a:r>
          </a:p>
          <a:p>
            <a:r>
              <a:rPr lang="en-AU" sz="2300" dirty="0" smtClean="0">
                <a:solidFill>
                  <a:schemeClr val="bg1"/>
                </a:solidFill>
              </a:rPr>
              <a:t>If necessary, set retransmission time and retries. **</a:t>
            </a:r>
            <a:endParaRPr lang="en-US" sz="2300" dirty="0" smtClean="0">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40</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DNS Client – Part 2</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US" dirty="0" smtClean="0">
                <a:solidFill>
                  <a:schemeClr val="bg1"/>
                </a:solidFill>
              </a:rPr>
              <a:t>Do not set DNS in search order before local files </a:t>
            </a:r>
            <a:r>
              <a:rPr lang="en-US" dirty="0" smtClean="0">
                <a:solidFill>
                  <a:schemeClr val="bg1"/>
                </a:solidFill>
                <a:latin typeface="Courier New" pitchFamily="49" charset="0"/>
                <a:cs typeface="Courier New" pitchFamily="49" charset="0"/>
              </a:rPr>
              <a:t>/etc/nsswitch.conf. </a:t>
            </a:r>
            <a:r>
              <a:rPr lang="en-US" dirty="0" smtClean="0">
                <a:solidFill>
                  <a:schemeClr val="bg1"/>
                </a:solidFill>
                <a:cs typeface="Courier New" pitchFamily="49" charset="0"/>
              </a:rPr>
              <a:t>Example:</a:t>
            </a:r>
          </a:p>
          <a:p>
            <a:pPr>
              <a:buNone/>
            </a:pPr>
            <a:endParaRPr lang="en-AU" dirty="0" smtClean="0">
              <a:solidFill>
                <a:schemeClr val="bg1"/>
              </a:solidFill>
              <a:latin typeface="Courier New" pitchFamily="49" charset="0"/>
              <a:cs typeface="Courier New" pitchFamily="49" charset="0"/>
            </a:endParaRPr>
          </a:p>
          <a:p>
            <a:pPr>
              <a:buNone/>
            </a:pPr>
            <a:r>
              <a:rPr lang="en-AU" dirty="0" smtClean="0">
                <a:solidFill>
                  <a:schemeClr val="bg1"/>
                </a:solidFill>
                <a:latin typeface="Courier New" pitchFamily="49" charset="0"/>
                <a:cs typeface="Courier New" pitchFamily="49" charset="0"/>
              </a:rPr>
              <a:t>	hosts: files dns ldap...</a:t>
            </a:r>
            <a:endParaRPr lang="en-US" dirty="0" smtClean="0">
              <a:solidFill>
                <a:schemeClr val="bg1"/>
              </a:solidFill>
              <a:latin typeface="Courier New" pitchFamily="49" charset="0"/>
              <a:cs typeface="Courier New" pitchFamily="49" charset="0"/>
            </a:endParaRPr>
          </a:p>
          <a:p>
            <a:pPr>
              <a:buNone/>
            </a:pPr>
            <a:endParaRPr lang="en-US" dirty="0" smtClean="0">
              <a:solidFill>
                <a:schemeClr val="bg1"/>
              </a:solidFill>
              <a:latin typeface="Courier New" pitchFamily="49" charset="0"/>
              <a:cs typeface="Courier New" pitchFamily="49" charset="0"/>
            </a:endParaRPr>
          </a:p>
          <a:p>
            <a:r>
              <a:rPr lang="en-US" dirty="0" smtClean="0">
                <a:solidFill>
                  <a:schemeClr val="bg1"/>
                </a:solidFill>
              </a:rPr>
              <a:t>The search list in </a:t>
            </a:r>
            <a:r>
              <a:rPr lang="en-US" dirty="0" smtClean="0">
                <a:solidFill>
                  <a:schemeClr val="bg1"/>
                </a:solidFill>
                <a:latin typeface="Courier New" pitchFamily="49" charset="0"/>
                <a:cs typeface="Courier New" pitchFamily="49" charset="0"/>
              </a:rPr>
              <a:t>/etc/resolv.conf </a:t>
            </a:r>
            <a:r>
              <a:rPr lang="en-US" dirty="0" smtClean="0">
                <a:solidFill>
                  <a:schemeClr val="bg1"/>
                </a:solidFill>
              </a:rPr>
              <a:t>is currently limited to six domains with a total of 256 characters.</a:t>
            </a:r>
          </a:p>
          <a:p>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41</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Network Time Protocol Client – Part 1</a:t>
            </a:r>
            <a:endParaRPr lang="en-US" sz="3200" dirty="0">
              <a:solidFill>
                <a:schemeClr val="bg1"/>
              </a:solidFill>
            </a:endParaRPr>
          </a:p>
        </p:txBody>
      </p:sp>
      <p:sp>
        <p:nvSpPr>
          <p:cNvPr id="7" name="Content Placeholder 6"/>
          <p:cNvSpPr>
            <a:spLocks noGrp="1"/>
          </p:cNvSpPr>
          <p:nvPr>
            <p:ph idx="1"/>
          </p:nvPr>
        </p:nvSpPr>
        <p:spPr>
          <a:xfrm>
            <a:off x="400050" y="1124262"/>
            <a:ext cx="8524494" cy="5404554"/>
          </a:xfrm>
        </p:spPr>
        <p:txBody>
          <a:bodyPr/>
          <a:lstStyle/>
          <a:p>
            <a:r>
              <a:rPr lang="en-AU" sz="2400" dirty="0" smtClean="0">
                <a:solidFill>
                  <a:schemeClr val="bg1"/>
                </a:solidFill>
              </a:rPr>
              <a:t>NTP shall be restricted and multiple reference clocks from different subnets (at least two) used.</a:t>
            </a:r>
          </a:p>
          <a:p>
            <a:endParaRPr lang="en-AU" sz="2400" dirty="0" smtClean="0">
              <a:solidFill>
                <a:schemeClr val="bg1"/>
              </a:solidFill>
            </a:endParaRPr>
          </a:p>
          <a:p>
            <a:r>
              <a:rPr lang="en-US" sz="2400" dirty="0" smtClean="0">
                <a:solidFill>
                  <a:schemeClr val="bg1"/>
                </a:solidFill>
              </a:rPr>
              <a:t>An example for NTP client’s </a:t>
            </a:r>
            <a:r>
              <a:rPr lang="en-US" sz="2400" dirty="0" smtClean="0">
                <a:solidFill>
                  <a:schemeClr val="bg1"/>
                </a:solidFill>
                <a:latin typeface="Courier New" pitchFamily="49" charset="0"/>
                <a:cs typeface="Courier New" pitchFamily="49" charset="0"/>
              </a:rPr>
              <a:t>/etc/ntp.conf </a:t>
            </a:r>
            <a:r>
              <a:rPr lang="en-US" sz="2400" dirty="0" smtClean="0">
                <a:solidFill>
                  <a:schemeClr val="bg1"/>
                </a:solidFill>
              </a:rPr>
              <a:t>with direct polling:</a:t>
            </a:r>
            <a:endParaRPr lang="en-US" sz="2400" dirty="0" smtClean="0">
              <a:solidFill>
                <a:schemeClr val="bg1"/>
              </a:solidFill>
              <a:latin typeface="Courier New" pitchFamily="49" charset="0"/>
            </a:endParaRPr>
          </a:p>
          <a:p>
            <a:pPr>
              <a:buNone/>
            </a:pPr>
            <a:r>
              <a:rPr lang="en-AU" sz="2400" dirty="0" smtClean="0">
                <a:solidFill>
                  <a:schemeClr val="bg1"/>
                </a:solidFill>
                <a:latin typeface="Courier New" pitchFamily="49" charset="0"/>
              </a:rPr>
              <a:t>	</a:t>
            </a:r>
            <a:r>
              <a:rPr lang="en-AU" sz="1800" dirty="0" smtClean="0">
                <a:solidFill>
                  <a:schemeClr val="bg1"/>
                </a:solidFill>
                <a:latin typeface="Courier New" pitchFamily="49" charset="0"/>
              </a:rPr>
              <a:t>authenticate yes</a:t>
            </a:r>
            <a:endParaRPr lang="en-US" sz="1800" dirty="0" smtClean="0">
              <a:solidFill>
                <a:schemeClr val="bg1"/>
              </a:solidFill>
              <a:latin typeface="Courier New" pitchFamily="49" charset="0"/>
            </a:endParaRPr>
          </a:p>
          <a:p>
            <a:pPr>
              <a:buNone/>
            </a:pPr>
            <a:r>
              <a:rPr lang="en-US" sz="1800" dirty="0" smtClean="0">
                <a:solidFill>
                  <a:schemeClr val="bg1"/>
                </a:solidFill>
                <a:latin typeface="Courier New" pitchFamily="49" charset="0"/>
              </a:rPr>
              <a:t>	server ntpsrv1</a:t>
            </a:r>
          </a:p>
          <a:p>
            <a:pPr>
              <a:buNone/>
            </a:pPr>
            <a:r>
              <a:rPr lang="en-US" sz="1800" dirty="0" smtClean="0">
                <a:solidFill>
                  <a:schemeClr val="bg1"/>
                </a:solidFill>
                <a:latin typeface="Courier New" pitchFamily="49" charset="0"/>
              </a:rPr>
              <a:t>	server ntpsrv2</a:t>
            </a:r>
          </a:p>
          <a:p>
            <a:pPr>
              <a:buNone/>
            </a:pPr>
            <a:r>
              <a:rPr lang="en-AU" sz="1800" dirty="0" smtClean="0">
                <a:solidFill>
                  <a:schemeClr val="bg1"/>
                </a:solidFill>
                <a:latin typeface="Courier New" pitchFamily="49" charset="0"/>
              </a:rPr>
              <a:t>	keys /etc/ntp.keys</a:t>
            </a:r>
          </a:p>
          <a:p>
            <a:pPr>
              <a:buNone/>
            </a:pPr>
            <a:r>
              <a:rPr lang="en-AU" sz="1800" dirty="0" smtClean="0">
                <a:solidFill>
                  <a:schemeClr val="bg1"/>
                </a:solidFill>
                <a:latin typeface="Courier New" pitchFamily="49" charset="0"/>
              </a:rPr>
              <a:t>	restrict default notrust nomodify</a:t>
            </a:r>
          </a:p>
          <a:p>
            <a:pPr>
              <a:buNone/>
            </a:pPr>
            <a:r>
              <a:rPr lang="en-AU" sz="1800" dirty="0" smtClean="0">
                <a:solidFill>
                  <a:schemeClr val="bg1"/>
                </a:solidFill>
                <a:latin typeface="Courier New" pitchFamily="49" charset="0"/>
              </a:rPr>
              <a:t>	restrict &lt;subnet&gt; mask &lt;submask&gt; nomodify query</a:t>
            </a:r>
          </a:p>
          <a:p>
            <a:pPr>
              <a:buNone/>
            </a:pPr>
            <a:r>
              <a:rPr lang="en-AU" sz="1800" dirty="0" smtClean="0">
                <a:solidFill>
                  <a:schemeClr val="bg1"/>
                </a:solidFill>
                <a:latin typeface="Courier New" pitchFamily="49" charset="0"/>
              </a:rPr>
              <a:t>	restrict localhost noserve</a:t>
            </a:r>
          </a:p>
          <a:p>
            <a:pPr>
              <a:buNone/>
            </a:pPr>
            <a:r>
              <a:rPr lang="en-AU" sz="1800" dirty="0" smtClean="0">
                <a:solidFill>
                  <a:schemeClr val="bg1"/>
                </a:solidFill>
                <a:latin typeface="Courier New" pitchFamily="49" charset="0"/>
              </a:rPr>
              <a:t>	restrict &lt;mgmt_myname&gt;</a:t>
            </a:r>
            <a:endParaRPr lang="en-US" sz="1800" dirty="0" smtClean="0">
              <a:solidFill>
                <a:schemeClr val="bg1"/>
              </a:solidFill>
              <a:latin typeface="Courier New" pitchFamily="49" charset="0"/>
            </a:endParaRPr>
          </a:p>
          <a:p>
            <a:pPr>
              <a:buNone/>
            </a:pPr>
            <a:r>
              <a:rPr lang="en-US" sz="1800" dirty="0" smtClean="0">
                <a:solidFill>
                  <a:schemeClr val="bg1"/>
                </a:solidFill>
                <a:latin typeface="Courier New" pitchFamily="49" charset="0"/>
              </a:rPr>
              <a:t>	driftfile /etc/ntp.drift</a:t>
            </a:r>
            <a:endParaRPr lang="en-AU" sz="1800" dirty="0" smtClean="0">
              <a:solidFill>
                <a:schemeClr val="bg1"/>
              </a:solidFill>
              <a:latin typeface="Courier New" pitchFamily="49"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42</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Network Time Protocol Client – Part 2</a:t>
            </a:r>
            <a:endParaRPr lang="en-US" sz="3200" dirty="0">
              <a:solidFill>
                <a:schemeClr val="bg1"/>
              </a:solidFill>
            </a:endParaRPr>
          </a:p>
        </p:txBody>
      </p:sp>
      <p:sp>
        <p:nvSpPr>
          <p:cNvPr id="7" name="Content Placeholder 6"/>
          <p:cNvSpPr>
            <a:spLocks noGrp="1"/>
          </p:cNvSpPr>
          <p:nvPr>
            <p:ph idx="1"/>
          </p:nvPr>
        </p:nvSpPr>
        <p:spPr>
          <a:xfrm>
            <a:off x="400050" y="1124262"/>
            <a:ext cx="8524494" cy="5404554"/>
          </a:xfrm>
        </p:spPr>
        <p:txBody>
          <a:bodyPr/>
          <a:lstStyle/>
          <a:p>
            <a:r>
              <a:rPr lang="en-US" sz="2200" dirty="0" smtClean="0">
                <a:solidFill>
                  <a:schemeClr val="bg1"/>
                </a:solidFill>
              </a:rPr>
              <a:t>An example for NTP client’s </a:t>
            </a:r>
            <a:r>
              <a:rPr lang="en-US" sz="2200" dirty="0" smtClean="0">
                <a:solidFill>
                  <a:schemeClr val="bg1"/>
                </a:solidFill>
                <a:latin typeface="Courier New" pitchFamily="49" charset="0"/>
                <a:cs typeface="Courier New" pitchFamily="49" charset="0"/>
              </a:rPr>
              <a:t>/etc/ntp.conf </a:t>
            </a:r>
            <a:r>
              <a:rPr lang="en-US" sz="2200" dirty="0" smtClean="0">
                <a:solidFill>
                  <a:schemeClr val="bg1"/>
                </a:solidFill>
                <a:cs typeface="Courier New" pitchFamily="49" charset="0"/>
              </a:rPr>
              <a:t>with </a:t>
            </a:r>
            <a:r>
              <a:rPr lang="en-US" sz="2200" dirty="0" smtClean="0">
                <a:solidFill>
                  <a:schemeClr val="bg1"/>
                </a:solidFill>
              </a:rPr>
              <a:t>broadcast:</a:t>
            </a:r>
          </a:p>
          <a:p>
            <a:endParaRPr lang="en-US" sz="2400" dirty="0" smtClean="0">
              <a:solidFill>
                <a:schemeClr val="bg1"/>
              </a:solidFill>
              <a:latin typeface="Courier New" pitchFamily="49" charset="0"/>
            </a:endParaRPr>
          </a:p>
          <a:p>
            <a:pPr>
              <a:buNone/>
            </a:pPr>
            <a:r>
              <a:rPr lang="en-AU" sz="2400" dirty="0" smtClean="0">
                <a:solidFill>
                  <a:schemeClr val="bg1"/>
                </a:solidFill>
                <a:latin typeface="Courier New" pitchFamily="49" charset="0"/>
              </a:rPr>
              <a:t>	</a:t>
            </a:r>
            <a:r>
              <a:rPr lang="en-US" sz="2400" dirty="0" smtClean="0">
                <a:solidFill>
                  <a:schemeClr val="bg1"/>
                </a:solidFill>
                <a:latin typeface="Courier New" pitchFamily="49" charset="0"/>
              </a:rPr>
              <a:t>broadcastclient yes</a:t>
            </a:r>
          </a:p>
          <a:p>
            <a:pPr>
              <a:buNone/>
            </a:pPr>
            <a:r>
              <a:rPr lang="en-US" sz="2400" dirty="0" smtClean="0">
                <a:solidFill>
                  <a:schemeClr val="bg1"/>
                </a:solidFill>
                <a:latin typeface="Courier New" pitchFamily="49" charset="0"/>
              </a:rPr>
              <a:t>	driftfile /etc/ntp.drift</a:t>
            </a:r>
          </a:p>
          <a:p>
            <a:pPr>
              <a:buNone/>
            </a:pPr>
            <a:endParaRPr lang="en-US" sz="2400" dirty="0" smtClean="0">
              <a:solidFill>
                <a:schemeClr val="bg1"/>
              </a:solidFill>
              <a:latin typeface="Courier New" pitchFamily="49" charset="0"/>
            </a:endParaRPr>
          </a:p>
          <a:p>
            <a:r>
              <a:rPr lang="en-US" sz="2200" dirty="0" smtClean="0">
                <a:solidFill>
                  <a:schemeClr val="bg1"/>
                </a:solidFill>
              </a:rPr>
              <a:t>The default setup for NTP is to log events to syslog but it does not have its own facility name. Change </a:t>
            </a:r>
            <a:r>
              <a:rPr lang="en-US" sz="1800" dirty="0" smtClean="0">
                <a:solidFill>
                  <a:schemeClr val="bg1"/>
                </a:solidFill>
                <a:latin typeface="Courier New" pitchFamily="49" charset="0"/>
                <a:cs typeface="Courier New" pitchFamily="49" charset="0"/>
              </a:rPr>
              <a:t>/etc/rc.config.d/netdaemons </a:t>
            </a:r>
            <a:r>
              <a:rPr lang="en-US" sz="2200" dirty="0" smtClean="0">
                <a:solidFill>
                  <a:schemeClr val="bg1"/>
                </a:solidFill>
              </a:rPr>
              <a:t>to start xntpd with the option “</a:t>
            </a:r>
            <a:r>
              <a:rPr lang="en-US" sz="2200" dirty="0" smtClean="0">
                <a:solidFill>
                  <a:schemeClr val="bg1"/>
                </a:solidFill>
                <a:latin typeface="Courier New" pitchFamily="49" charset="0"/>
                <a:cs typeface="Courier New" pitchFamily="49" charset="0"/>
              </a:rPr>
              <a:t>-l /var/adm/ntp.log”</a:t>
            </a:r>
            <a:r>
              <a:rPr lang="en-US" sz="2200" dirty="0" smtClean="0">
                <a:solidFill>
                  <a:schemeClr val="bg1"/>
                </a:solidFill>
              </a:rPr>
              <a:t>:</a:t>
            </a:r>
          </a:p>
          <a:p>
            <a:pPr>
              <a:buNone/>
            </a:pPr>
            <a:endParaRPr lang="en-US" sz="2400" dirty="0" smtClean="0">
              <a:solidFill>
                <a:schemeClr val="bg1"/>
              </a:solidFill>
            </a:endParaRPr>
          </a:p>
          <a:p>
            <a:pPr>
              <a:buNone/>
            </a:pPr>
            <a:r>
              <a:rPr lang="en-US" sz="2400" dirty="0" smtClean="0">
                <a:solidFill>
                  <a:schemeClr val="bg1"/>
                </a:solidFill>
              </a:rPr>
              <a:t>	</a:t>
            </a:r>
            <a:r>
              <a:rPr lang="en-US" sz="2400" dirty="0" smtClean="0">
                <a:solidFill>
                  <a:schemeClr val="bg1"/>
                </a:solidFill>
                <a:latin typeface="Courier New" pitchFamily="49" charset="0"/>
                <a:cs typeface="Courier New" pitchFamily="49" charset="0"/>
              </a:rPr>
              <a:t>export NTPDATE_SERVER=…</a:t>
            </a:r>
          </a:p>
          <a:p>
            <a:pPr>
              <a:buNone/>
            </a:pPr>
            <a:r>
              <a:rPr lang="en-US" sz="2400" dirty="0" smtClean="0">
                <a:solidFill>
                  <a:schemeClr val="bg1"/>
                </a:solidFill>
                <a:latin typeface="Courier New" pitchFamily="49" charset="0"/>
                <a:cs typeface="Courier New" pitchFamily="49" charset="0"/>
              </a:rPr>
              <a:t>	export XNTPD=1</a:t>
            </a:r>
          </a:p>
          <a:p>
            <a:pPr>
              <a:buNone/>
            </a:pPr>
            <a:r>
              <a:rPr lang="en-US" sz="2400" dirty="0" smtClean="0">
                <a:solidFill>
                  <a:schemeClr val="bg1"/>
                </a:solidFill>
                <a:latin typeface="Courier New" pitchFamily="49" charset="0"/>
                <a:cs typeface="Courier New" pitchFamily="49" charset="0"/>
              </a:rPr>
              <a:t>	export XNTPD_ARGS="-l /var/adm/ntp.log"</a:t>
            </a:r>
            <a:endParaRPr lang="en-AU" sz="24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43</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Volume Manager – Part 1</a:t>
            </a:r>
            <a:endParaRPr lang="en-US" sz="3200" dirty="0">
              <a:solidFill>
                <a:schemeClr val="bg1"/>
              </a:solidFill>
            </a:endParaRPr>
          </a:p>
        </p:txBody>
      </p:sp>
      <p:sp>
        <p:nvSpPr>
          <p:cNvPr id="7" name="Content Placeholder 6"/>
          <p:cNvSpPr>
            <a:spLocks noGrp="1"/>
          </p:cNvSpPr>
          <p:nvPr>
            <p:ph idx="1"/>
          </p:nvPr>
        </p:nvSpPr>
        <p:spPr>
          <a:xfrm>
            <a:off x="400050" y="1115568"/>
            <a:ext cx="8524494" cy="5413248"/>
          </a:xfrm>
        </p:spPr>
        <p:txBody>
          <a:bodyPr/>
          <a:lstStyle/>
          <a:p>
            <a:pPr marL="190500" indent="-190500">
              <a:lnSpc>
                <a:spcPct val="120000"/>
              </a:lnSpc>
            </a:pPr>
            <a:r>
              <a:rPr lang="en-AU" sz="2200" dirty="0" smtClean="0">
                <a:solidFill>
                  <a:schemeClr val="bg1"/>
                </a:solidFill>
              </a:rPr>
              <a:t>By default, LVM shall be used, unless requested differently.</a:t>
            </a:r>
          </a:p>
          <a:p>
            <a:pPr marL="190500" indent="-190500">
              <a:lnSpc>
                <a:spcPct val="120000"/>
              </a:lnSpc>
            </a:pPr>
            <a:r>
              <a:rPr lang="en-AU" sz="2200" dirty="0" smtClean="0">
                <a:solidFill>
                  <a:schemeClr val="bg1"/>
                </a:solidFill>
              </a:rPr>
              <a:t>Multiple volume managers (LVM and VxVM) should not co-exist. It is an unnecessary overhead to run two volume managers at the same time. The only exception is when Oracle ASM is used (then, LVM or VxVM with ASM can be installed).</a:t>
            </a:r>
          </a:p>
          <a:p>
            <a:pPr marL="190500" indent="-190500">
              <a:lnSpc>
                <a:spcPct val="120000"/>
              </a:lnSpc>
            </a:pPr>
            <a:r>
              <a:rPr lang="en-AU" sz="2200" dirty="0" smtClean="0">
                <a:solidFill>
                  <a:schemeClr val="bg1"/>
                </a:solidFill>
              </a:rPr>
              <a:t>By default, fully licensed version of LVM shall be used</a:t>
            </a:r>
          </a:p>
          <a:p>
            <a:pPr marL="190500" indent="-190500">
              <a:lnSpc>
                <a:spcPct val="120000"/>
              </a:lnSpc>
              <a:buNone/>
            </a:pPr>
            <a:r>
              <a:rPr lang="en-AU" sz="2200" dirty="0" smtClean="0">
                <a:solidFill>
                  <a:schemeClr val="bg1"/>
                </a:solidFill>
              </a:rPr>
              <a:t>  (MirrorDisk/UX, OnlineJFS).</a:t>
            </a:r>
          </a:p>
          <a:p>
            <a:pPr marL="190500" indent="-190500">
              <a:lnSpc>
                <a:spcPct val="120000"/>
              </a:lnSpc>
            </a:pPr>
            <a:r>
              <a:rPr lang="en-AU" sz="2200" dirty="0" smtClean="0">
                <a:solidFill>
                  <a:schemeClr val="bg1"/>
                </a:solidFill>
              </a:rPr>
              <a:t>If internal disks used for booting, RAID-1 in software (LVM) or hardware (SmartArray) shall be implemented. </a:t>
            </a:r>
          </a:p>
          <a:p>
            <a:pPr marL="190500" indent="-190500">
              <a:lnSpc>
                <a:spcPct val="120000"/>
              </a:lnSpc>
            </a:pPr>
            <a:r>
              <a:rPr lang="en-AU" sz="2200" dirty="0" smtClean="0">
                <a:solidFill>
                  <a:schemeClr val="bg1"/>
                </a:solidFill>
              </a:rPr>
              <a:t>If boot disk mirroring done in LVM, file </a:t>
            </a:r>
            <a:r>
              <a:rPr lang="en-AU" sz="2200" dirty="0" smtClean="0">
                <a:solidFill>
                  <a:schemeClr val="bg1"/>
                </a:solidFill>
                <a:latin typeface="Courier New" pitchFamily="49" charset="0"/>
                <a:cs typeface="Courier New" pitchFamily="49" charset="0"/>
              </a:rPr>
              <a:t>/stand/bootconf</a:t>
            </a:r>
          </a:p>
          <a:p>
            <a:pPr marL="190500" indent="-190500">
              <a:lnSpc>
                <a:spcPct val="120000"/>
              </a:lnSpc>
              <a:buNone/>
            </a:pPr>
            <a:r>
              <a:rPr lang="en-AU" sz="2200" dirty="0" smtClean="0">
                <a:solidFill>
                  <a:schemeClr val="bg1"/>
                </a:solidFill>
                <a:latin typeface="Courier New" pitchFamily="49" charset="0"/>
                <a:cs typeface="Courier New" pitchFamily="49" charset="0"/>
              </a:rPr>
              <a:t>	</a:t>
            </a:r>
            <a:r>
              <a:rPr lang="en-AU" sz="2200" dirty="0" smtClean="0">
                <a:solidFill>
                  <a:schemeClr val="bg1"/>
                </a:solidFill>
              </a:rPr>
              <a:t>shall have both physical volumes listed.*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44</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Volume Manager – Part 2</a:t>
            </a:r>
            <a:endParaRPr lang="en-US" sz="3200" dirty="0">
              <a:solidFill>
                <a:schemeClr val="bg1"/>
              </a:solidFill>
            </a:endParaRPr>
          </a:p>
        </p:txBody>
      </p:sp>
      <p:sp>
        <p:nvSpPr>
          <p:cNvPr id="7" name="Content Placeholder 6"/>
          <p:cNvSpPr>
            <a:spLocks noGrp="1"/>
          </p:cNvSpPr>
          <p:nvPr>
            <p:ph idx="1"/>
          </p:nvPr>
        </p:nvSpPr>
        <p:spPr>
          <a:xfrm>
            <a:off x="400050" y="1115568"/>
            <a:ext cx="8524494" cy="5413248"/>
          </a:xfrm>
        </p:spPr>
        <p:txBody>
          <a:bodyPr/>
          <a:lstStyle/>
          <a:p>
            <a:pPr marL="190500" indent="-190500">
              <a:lnSpc>
                <a:spcPct val="120000"/>
              </a:lnSpc>
            </a:pPr>
            <a:r>
              <a:rPr lang="en-AU" sz="2600" dirty="0" smtClean="0">
                <a:solidFill>
                  <a:schemeClr val="bg1"/>
                </a:solidFill>
              </a:rPr>
              <a:t>If installing 11i v3 1003 or newer, all volume groups shall be VG Version 2.2. Otherwise, use VG Version 1.0 for root VG and highest available 2.x for other VGs. </a:t>
            </a:r>
            <a:endParaRPr lang="en-US" sz="2600" dirty="0" smtClean="0">
              <a:solidFill>
                <a:schemeClr val="bg1"/>
              </a:solidFill>
              <a:latin typeface="Courier New" pitchFamily="49" charset="0"/>
              <a:cs typeface="Courier New" pitchFamily="49" charset="0"/>
            </a:endParaRPr>
          </a:p>
          <a:p>
            <a:pPr marL="190500" indent="-190500">
              <a:lnSpc>
                <a:spcPct val="120000"/>
              </a:lnSpc>
            </a:pPr>
            <a:r>
              <a:rPr lang="en-AU" sz="2600" dirty="0" smtClean="0">
                <a:solidFill>
                  <a:schemeClr val="bg1"/>
                </a:solidFill>
              </a:rPr>
              <a:t>At a minimum, use VG extent size of 16, 24 or 32 MB. Do not leave it at default value of 4 MB. *</a:t>
            </a:r>
          </a:p>
          <a:p>
            <a:pPr marL="190500" indent="-190500">
              <a:lnSpc>
                <a:spcPct val="120000"/>
              </a:lnSpc>
            </a:pPr>
            <a:r>
              <a:rPr lang="en-AU" sz="2600" dirty="0" smtClean="0">
                <a:solidFill>
                  <a:schemeClr val="bg1"/>
                </a:solidFill>
              </a:rPr>
              <a:t>HP-UX 11i v3 native multipathing shall be used unless required differently.</a:t>
            </a:r>
          </a:p>
          <a:p>
            <a:pPr marL="190500" indent="-190500">
              <a:lnSpc>
                <a:spcPct val="120000"/>
              </a:lnSpc>
            </a:pPr>
            <a:r>
              <a:rPr lang="en-AU" sz="2600" dirty="0" smtClean="0">
                <a:solidFill>
                  <a:schemeClr val="bg1"/>
                </a:solidFill>
              </a:rPr>
              <a:t>All file systems shall be VxFS, unless Oracle ASM or EVFS is required.</a:t>
            </a:r>
            <a:endParaRPr lang="en-US" sz="2600" dirty="0" smtClean="0">
              <a:solidFill>
                <a:schemeClr val="bg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45</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Volume Manager – Part 3</a:t>
            </a:r>
            <a:endParaRPr lang="en-US" sz="3200" dirty="0">
              <a:solidFill>
                <a:schemeClr val="bg1"/>
              </a:solidFill>
            </a:endParaRPr>
          </a:p>
        </p:txBody>
      </p:sp>
      <p:sp>
        <p:nvSpPr>
          <p:cNvPr id="7" name="Content Placeholder 6"/>
          <p:cNvSpPr>
            <a:spLocks noGrp="1"/>
          </p:cNvSpPr>
          <p:nvPr>
            <p:ph idx="1"/>
          </p:nvPr>
        </p:nvSpPr>
        <p:spPr>
          <a:xfrm>
            <a:off x="400050" y="1225296"/>
            <a:ext cx="8524494" cy="5303520"/>
          </a:xfrm>
        </p:spPr>
        <p:txBody>
          <a:bodyPr/>
          <a:lstStyle/>
          <a:p>
            <a:pPr marL="190500" indent="-190500">
              <a:lnSpc>
                <a:spcPct val="120000"/>
              </a:lnSpc>
            </a:pPr>
            <a:r>
              <a:rPr lang="en-AU" sz="2200" dirty="0" smtClean="0">
                <a:solidFill>
                  <a:schemeClr val="bg1"/>
                </a:solidFill>
              </a:rPr>
              <a:t>Root volume group shall be named </a:t>
            </a:r>
            <a:r>
              <a:rPr lang="en-AU" sz="2200" dirty="0" smtClean="0">
                <a:solidFill>
                  <a:schemeClr val="bg1"/>
                </a:solidFill>
                <a:latin typeface="Courier New" pitchFamily="49" charset="0"/>
                <a:cs typeface="Courier New" pitchFamily="49" charset="0"/>
              </a:rPr>
              <a:t>vgroot </a:t>
            </a:r>
            <a:r>
              <a:rPr lang="en-AU" sz="2200" dirty="0" smtClean="0">
                <a:solidFill>
                  <a:schemeClr val="bg1"/>
                </a:solidFill>
                <a:cs typeface="Courier New" pitchFamily="49" charset="0"/>
              </a:rPr>
              <a:t>or similar. Avoid using archaic name </a:t>
            </a:r>
            <a:r>
              <a:rPr lang="en-AU" sz="2200" dirty="0" smtClean="0">
                <a:solidFill>
                  <a:schemeClr val="bg1"/>
                </a:solidFill>
                <a:latin typeface="Courier New" pitchFamily="49" charset="0"/>
                <a:cs typeface="Courier New" pitchFamily="49" charset="0"/>
              </a:rPr>
              <a:t>vg00.</a:t>
            </a:r>
          </a:p>
          <a:p>
            <a:r>
              <a:rPr lang="en-US" sz="2200" dirty="0" smtClean="0">
                <a:solidFill>
                  <a:schemeClr val="bg1"/>
                </a:solidFill>
              </a:rPr>
              <a:t>All physical volumes should have PV timeouts set on them. Some typical values for LUNs/VDISKs on SAN:</a:t>
            </a:r>
          </a:p>
          <a:p>
            <a:pPr>
              <a:buNone/>
            </a:pPr>
            <a:r>
              <a:rPr lang="en-US" sz="2200" dirty="0" smtClean="0">
                <a:solidFill>
                  <a:schemeClr val="bg1"/>
                </a:solidFill>
              </a:rPr>
              <a:t>    </a:t>
            </a:r>
            <a:r>
              <a:rPr lang="en-US" sz="2200" dirty="0" smtClean="0">
                <a:solidFill>
                  <a:schemeClr val="bg1"/>
                </a:solidFill>
                <a:latin typeface="Courier New" pitchFamily="49" charset="0"/>
                <a:cs typeface="Courier New" pitchFamily="49" charset="0"/>
              </a:rPr>
              <a:t>XP/HITACHI      60 seconds</a:t>
            </a:r>
          </a:p>
          <a:p>
            <a:pPr>
              <a:buNone/>
            </a:pPr>
            <a:r>
              <a:rPr lang="en-AU" sz="2200" dirty="0" smtClean="0">
                <a:solidFill>
                  <a:schemeClr val="bg1"/>
                </a:solidFill>
                <a:latin typeface="Courier New" pitchFamily="49" charset="0"/>
                <a:cs typeface="Courier New" pitchFamily="49" charset="0"/>
              </a:rPr>
              <a:t>  IBM SHARK       90 seconds</a:t>
            </a:r>
            <a:endParaRPr lang="en-US" sz="2200" dirty="0" smtClean="0">
              <a:solidFill>
                <a:schemeClr val="bg1"/>
              </a:solidFill>
              <a:latin typeface="Courier New" pitchFamily="49" charset="0"/>
              <a:cs typeface="Courier New" pitchFamily="49" charset="0"/>
            </a:endParaRPr>
          </a:p>
          <a:p>
            <a:pPr>
              <a:buNone/>
            </a:pPr>
            <a:r>
              <a:rPr lang="en-US" sz="2200" dirty="0" smtClean="0">
                <a:solidFill>
                  <a:schemeClr val="bg1"/>
                </a:solidFill>
                <a:latin typeface="Courier New" pitchFamily="49" charset="0"/>
                <a:cs typeface="Courier New" pitchFamily="49" charset="0"/>
              </a:rPr>
              <a:t>  EVA            180 seconds</a:t>
            </a:r>
          </a:p>
          <a:p>
            <a:pPr>
              <a:buNone/>
            </a:pPr>
            <a:r>
              <a:rPr lang="en-US" sz="2200" dirty="0" smtClean="0">
                <a:solidFill>
                  <a:schemeClr val="bg1"/>
                </a:solidFill>
                <a:latin typeface="Courier New" pitchFamily="49" charset="0"/>
                <a:cs typeface="Courier New" pitchFamily="49" charset="0"/>
              </a:rPr>
              <a:t>  EMC            180 seconds *</a:t>
            </a:r>
          </a:p>
          <a:p>
            <a:pPr>
              <a:buNone/>
            </a:pPr>
            <a:r>
              <a:rPr lang="en-US" sz="2200" dirty="0" smtClean="0">
                <a:solidFill>
                  <a:schemeClr val="bg1"/>
                </a:solidFill>
                <a:latin typeface="Courier New" pitchFamily="49" charset="0"/>
                <a:cs typeface="Courier New" pitchFamily="49" charset="0"/>
              </a:rPr>
              <a:t>  OTHER SANs  90-180 seconds</a:t>
            </a:r>
          </a:p>
          <a:p>
            <a:r>
              <a:rPr lang="en-US" sz="2200" dirty="0" smtClean="0">
                <a:solidFill>
                  <a:schemeClr val="bg1"/>
                </a:solidFill>
              </a:rPr>
              <a:t>Low-quorum shall be set on boot disks in root volume group  to ensure simple disaster recovery. **</a:t>
            </a:r>
          </a:p>
          <a:p>
            <a:r>
              <a:rPr lang="en-US" sz="2200" dirty="0" smtClean="0">
                <a:solidFill>
                  <a:schemeClr val="bg1"/>
                </a:solidFill>
              </a:rPr>
              <a:t>All file systems in </a:t>
            </a:r>
            <a:r>
              <a:rPr lang="en-US" sz="2200" dirty="0" smtClean="0">
                <a:solidFill>
                  <a:schemeClr val="bg1"/>
                </a:solidFill>
                <a:latin typeface="Courier New" pitchFamily="49" charset="0"/>
                <a:cs typeface="Courier New" pitchFamily="49" charset="0"/>
              </a:rPr>
              <a:t>/etc/fstab </a:t>
            </a:r>
            <a:r>
              <a:rPr lang="en-US" sz="2200" dirty="0" smtClean="0">
                <a:solidFill>
                  <a:schemeClr val="bg1"/>
                </a:solidFill>
              </a:rPr>
              <a:t>must have fsck pass number defined (positive integer).</a:t>
            </a:r>
            <a:endParaRPr lang="en-US" sz="2200" dirty="0" smtClean="0"/>
          </a:p>
          <a:p>
            <a:endParaRPr lang="en-US" sz="2400" dirty="0" smtClean="0">
              <a:solidFill>
                <a:schemeClr val="bg1"/>
              </a:solidFill>
            </a:endParaRPr>
          </a:p>
          <a:p>
            <a:endParaRPr lang="en-AU" sz="24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46</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Base Page Size</a:t>
            </a:r>
            <a:endParaRPr lang="en-US" sz="3200" dirty="0">
              <a:solidFill>
                <a:schemeClr val="bg1"/>
              </a:solidFill>
            </a:endParaRPr>
          </a:p>
        </p:txBody>
      </p:sp>
      <p:sp>
        <p:nvSpPr>
          <p:cNvPr id="7" name="Content Placeholder 6"/>
          <p:cNvSpPr>
            <a:spLocks noGrp="1"/>
          </p:cNvSpPr>
          <p:nvPr>
            <p:ph idx="1"/>
          </p:nvPr>
        </p:nvSpPr>
        <p:spPr>
          <a:xfrm>
            <a:off x="400050" y="1143000"/>
            <a:ext cx="8524494" cy="5385816"/>
          </a:xfrm>
        </p:spPr>
        <p:txBody>
          <a:bodyPr/>
          <a:lstStyle/>
          <a:p>
            <a:pPr marL="190500" indent="-190500">
              <a:lnSpc>
                <a:spcPct val="120000"/>
              </a:lnSpc>
            </a:pPr>
            <a:r>
              <a:rPr lang="en-US" sz="2400" dirty="0" smtClean="0">
                <a:solidFill>
                  <a:schemeClr val="bg1"/>
                </a:solidFill>
              </a:rPr>
              <a:t>Tunable Base Page Size is a new feature introduced in update 3 to HP-UX 11i v3. The system administrator can now adjust the size of a base page used in managing system memory, by invoking the kctune command to change the tunable base_pagesize and then rebooting the system. The larger base page sizes allow memory to be managed more efficiently, resulting in a decrease in kernel memory usage. This can also result in an increase in system performance for some workloads. </a:t>
            </a:r>
          </a:p>
          <a:p>
            <a:pPr marL="190500" indent="-190500">
              <a:lnSpc>
                <a:spcPct val="120000"/>
              </a:lnSpc>
            </a:pPr>
            <a:r>
              <a:rPr lang="en-US" sz="2400" dirty="0" smtClean="0">
                <a:solidFill>
                  <a:schemeClr val="bg1"/>
                </a:solidFill>
              </a:rPr>
              <a:t>The default value 4 represents a base page size of 4 KB (4096 bytes). </a:t>
            </a:r>
            <a:r>
              <a:rPr lang="en-US" sz="2400" dirty="0" smtClean="0">
                <a:solidFill>
                  <a:schemeClr val="bg1"/>
                </a:solidFill>
                <a:cs typeface="Courier New" pitchFamily="49" charset="0"/>
              </a:rPr>
              <a:t>Some workloads benefit from base page size of 8, 16, or 64 KB.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47</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Volume Manager Naming Standards *</a:t>
            </a:r>
            <a:endParaRPr lang="en-US" sz="3200" dirty="0">
              <a:solidFill>
                <a:schemeClr val="bg1"/>
              </a:solidFill>
            </a:endParaRPr>
          </a:p>
        </p:txBody>
      </p:sp>
      <p:sp>
        <p:nvSpPr>
          <p:cNvPr id="7" name="Content Placeholder 6"/>
          <p:cNvSpPr>
            <a:spLocks noGrp="1"/>
          </p:cNvSpPr>
          <p:nvPr>
            <p:ph idx="1"/>
          </p:nvPr>
        </p:nvSpPr>
        <p:spPr>
          <a:xfrm>
            <a:off x="400050" y="1143000"/>
            <a:ext cx="8524494" cy="5385816"/>
          </a:xfrm>
        </p:spPr>
        <p:txBody>
          <a:bodyPr/>
          <a:lstStyle/>
          <a:p>
            <a:pPr marL="190500" indent="-190500">
              <a:lnSpc>
                <a:spcPct val="120000"/>
              </a:lnSpc>
            </a:pPr>
            <a:r>
              <a:rPr lang="en-AU" sz="1800" dirty="0" smtClean="0">
                <a:solidFill>
                  <a:schemeClr val="bg1"/>
                </a:solidFill>
              </a:rPr>
              <a:t>T</a:t>
            </a:r>
            <a:r>
              <a:rPr lang="en-US" sz="1800" dirty="0" smtClean="0">
                <a:solidFill>
                  <a:schemeClr val="bg1"/>
                </a:solidFill>
              </a:rPr>
              <a:t>he following (or similar) standard is recommended when creating volume groups and logical volumes:</a:t>
            </a:r>
          </a:p>
          <a:p>
            <a:pPr>
              <a:buNone/>
            </a:pPr>
            <a:r>
              <a:rPr lang="en-US" sz="1600" dirty="0" smtClean="0">
                <a:solidFill>
                  <a:schemeClr val="bg1"/>
                </a:solidFill>
                <a:latin typeface="Courier New" pitchFamily="49" charset="0"/>
                <a:cs typeface="Courier New" pitchFamily="49" charset="0"/>
              </a:rPr>
              <a:t>  Environment                       One-char   Three-char</a:t>
            </a:r>
          </a:p>
          <a:p>
            <a:pPr>
              <a:buNone/>
            </a:pPr>
            <a:r>
              <a:rPr lang="en-US" sz="1600" dirty="0" smtClean="0">
                <a:solidFill>
                  <a:schemeClr val="bg1"/>
                </a:solidFill>
                <a:latin typeface="Courier New" pitchFamily="49" charset="0"/>
                <a:cs typeface="Courier New" pitchFamily="49" charset="0"/>
              </a:rPr>
              <a:t>  Production                           P          PRD</a:t>
            </a:r>
          </a:p>
          <a:p>
            <a:pPr>
              <a:buNone/>
            </a:pPr>
            <a:r>
              <a:rPr lang="en-US" sz="1600" dirty="0" smtClean="0">
                <a:solidFill>
                  <a:schemeClr val="bg1"/>
                </a:solidFill>
                <a:latin typeface="Courier New" pitchFamily="49" charset="0"/>
                <a:cs typeface="Courier New" pitchFamily="49" charset="0"/>
              </a:rPr>
              <a:t>  Backup (interim for tape backup)     B          BCK</a:t>
            </a:r>
          </a:p>
          <a:p>
            <a:pPr>
              <a:buNone/>
            </a:pPr>
            <a:r>
              <a:rPr lang="en-US" sz="1600" dirty="0" smtClean="0">
                <a:solidFill>
                  <a:schemeClr val="bg1"/>
                </a:solidFill>
                <a:latin typeface="Courier New" pitchFamily="49" charset="0"/>
                <a:cs typeface="Courier New" pitchFamily="49" charset="0"/>
              </a:rPr>
              <a:t>  Development                          D          DEV</a:t>
            </a:r>
          </a:p>
          <a:p>
            <a:pPr>
              <a:buNone/>
            </a:pPr>
            <a:r>
              <a:rPr lang="en-US" sz="1600" dirty="0" smtClean="0">
                <a:solidFill>
                  <a:schemeClr val="bg1"/>
                </a:solidFill>
                <a:latin typeface="Courier New" pitchFamily="49" charset="0"/>
                <a:cs typeface="Courier New" pitchFamily="49" charset="0"/>
              </a:rPr>
              <a:t>  User Acceptance Testing              U          UAT</a:t>
            </a:r>
          </a:p>
          <a:p>
            <a:pPr>
              <a:buNone/>
            </a:pPr>
            <a:r>
              <a:rPr lang="en-US" sz="1600" dirty="0" smtClean="0">
                <a:solidFill>
                  <a:schemeClr val="bg1"/>
                </a:solidFill>
                <a:latin typeface="Courier New" pitchFamily="49" charset="0"/>
                <a:cs typeface="Courier New" pitchFamily="49" charset="0"/>
              </a:rPr>
              <a:t>  Training                             T          TRN</a:t>
            </a:r>
          </a:p>
          <a:p>
            <a:pPr>
              <a:buNone/>
            </a:pPr>
            <a:r>
              <a:rPr lang="en-US" sz="1600" dirty="0" smtClean="0">
                <a:solidFill>
                  <a:schemeClr val="bg1"/>
                </a:solidFill>
                <a:latin typeface="Courier New" pitchFamily="49" charset="0"/>
                <a:cs typeface="Courier New" pitchFamily="49" charset="0"/>
              </a:rPr>
              <a:t>  Production Support                   A          PSP</a:t>
            </a:r>
          </a:p>
          <a:p>
            <a:pPr>
              <a:buNone/>
            </a:pPr>
            <a:r>
              <a:rPr lang="en-US" sz="1600" dirty="0" smtClean="0">
                <a:solidFill>
                  <a:schemeClr val="bg1"/>
                </a:solidFill>
                <a:latin typeface="Courier New" pitchFamily="49" charset="0"/>
                <a:cs typeface="Courier New" pitchFamily="49" charset="0"/>
              </a:rPr>
              <a:t>  Pre-Production                       S          PPD</a:t>
            </a:r>
          </a:p>
          <a:p>
            <a:pPr>
              <a:buNone/>
            </a:pPr>
            <a:r>
              <a:rPr lang="en-US" sz="1600" dirty="0" smtClean="0">
                <a:solidFill>
                  <a:schemeClr val="bg1"/>
                </a:solidFill>
                <a:latin typeface="Courier New" pitchFamily="49" charset="0"/>
                <a:cs typeface="Courier New" pitchFamily="49" charset="0"/>
              </a:rPr>
              <a:t>  System Test                          V          SYS</a:t>
            </a:r>
          </a:p>
          <a:p>
            <a:pPr>
              <a:buNone/>
            </a:pPr>
            <a:r>
              <a:rPr lang="en-US" sz="1600" dirty="0" smtClean="0">
                <a:solidFill>
                  <a:schemeClr val="bg1"/>
                </a:solidFill>
                <a:latin typeface="Courier New" pitchFamily="49" charset="0"/>
                <a:cs typeface="Courier New" pitchFamily="49" charset="0"/>
              </a:rPr>
              <a:t>  Proof of Concept/Prototype           C          POC</a:t>
            </a:r>
          </a:p>
          <a:p>
            <a:pPr>
              <a:buNone/>
            </a:pPr>
            <a:r>
              <a:rPr lang="en-US" sz="1600" dirty="0" smtClean="0">
                <a:solidFill>
                  <a:schemeClr val="bg1"/>
                </a:solidFill>
                <a:latin typeface="Courier New" pitchFamily="49" charset="0"/>
                <a:cs typeface="Courier New" pitchFamily="49" charset="0"/>
              </a:rPr>
              <a:t>  System Integration Test              I          SIT</a:t>
            </a:r>
          </a:p>
          <a:p>
            <a:pPr>
              <a:buNone/>
            </a:pPr>
            <a:r>
              <a:rPr lang="en-US" sz="1600" dirty="0" smtClean="0">
                <a:solidFill>
                  <a:schemeClr val="bg1"/>
                </a:solidFill>
                <a:latin typeface="Courier New" pitchFamily="49" charset="0"/>
                <a:cs typeface="Courier New" pitchFamily="49" charset="0"/>
              </a:rPr>
              <a:t>  Operational Acceptance Test          O          OAT</a:t>
            </a:r>
          </a:p>
          <a:p>
            <a:pPr>
              <a:buNone/>
            </a:pPr>
            <a:r>
              <a:rPr lang="en-US" sz="1600" dirty="0" smtClean="0">
                <a:solidFill>
                  <a:schemeClr val="bg1"/>
                </a:solidFill>
                <a:latin typeface="Courier New" pitchFamily="49" charset="0"/>
                <a:cs typeface="Courier New" pitchFamily="49" charset="0"/>
              </a:rPr>
              <a:t>  Regression Test                      R          REG</a:t>
            </a:r>
          </a:p>
          <a:p>
            <a:pPr>
              <a:buNone/>
            </a:pPr>
            <a:r>
              <a:rPr lang="en-US" sz="1600" dirty="0" smtClean="0">
                <a:solidFill>
                  <a:schemeClr val="bg1"/>
                </a:solidFill>
                <a:latin typeface="Courier New" pitchFamily="49" charset="0"/>
                <a:cs typeface="Courier New" pitchFamily="49" charset="0"/>
              </a:rPr>
              <a:t>  Data Migration                       M          DAM</a:t>
            </a:r>
          </a:p>
          <a:p>
            <a:pPr>
              <a:buNone/>
            </a:pPr>
            <a:r>
              <a:rPr lang="en-US" sz="1600" dirty="0" smtClean="0">
                <a:solidFill>
                  <a:schemeClr val="bg1"/>
                </a:solidFill>
                <a:latin typeface="Courier New" pitchFamily="49" charset="0"/>
                <a:cs typeface="Courier New" pitchFamily="49" charset="0"/>
              </a:rPr>
              <a:t>  Enterprise Application Integration   E          EAI</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48</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Patches</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AU" dirty="0" smtClean="0">
                <a:solidFill>
                  <a:schemeClr val="bg1"/>
                </a:solidFill>
              </a:rPr>
              <a:t>Unless specifically requested differently, the patch level of the new server should be at latest release or, in the worst case, LATEST-1</a:t>
            </a:r>
            <a:r>
              <a:rPr lang="en-US" dirty="0" smtClean="0">
                <a:solidFill>
                  <a:schemeClr val="bg1"/>
                </a:solidFill>
              </a:rPr>
              <a:t>.</a:t>
            </a:r>
          </a:p>
          <a:p>
            <a:pPr marL="190500" indent="-190500">
              <a:lnSpc>
                <a:spcPct val="120000"/>
              </a:lnSpc>
              <a:buNone/>
            </a:pPr>
            <a:endParaRPr lang="en-US" dirty="0" smtClean="0">
              <a:solidFill>
                <a:schemeClr val="bg1"/>
              </a:solidFill>
            </a:endParaRPr>
          </a:p>
          <a:p>
            <a:pPr marL="190500" indent="-190500">
              <a:lnSpc>
                <a:spcPct val="120000"/>
              </a:lnSpc>
            </a:pPr>
            <a:r>
              <a:rPr lang="en-AU" dirty="0" smtClean="0">
                <a:solidFill>
                  <a:schemeClr val="bg1"/>
                </a:solidFill>
              </a:rPr>
              <a:t>Unless specifically requested differently, regular patch audit shall be enforced (via Remote Services, Software Assistant, or ITRC Patch Assessment).</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49</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Software Assistant *</a:t>
            </a:r>
            <a:endParaRPr lang="en-US" sz="3200" dirty="0">
              <a:solidFill>
                <a:schemeClr val="bg1"/>
              </a:solidFill>
            </a:endParaRPr>
          </a:p>
        </p:txBody>
      </p:sp>
      <p:sp>
        <p:nvSpPr>
          <p:cNvPr id="7" name="Content Placeholder 6"/>
          <p:cNvSpPr>
            <a:spLocks noGrp="1"/>
          </p:cNvSpPr>
          <p:nvPr>
            <p:ph idx="1"/>
          </p:nvPr>
        </p:nvSpPr>
        <p:spPr>
          <a:xfrm>
            <a:off x="400050" y="1207008"/>
            <a:ext cx="8743950" cy="5321808"/>
          </a:xfrm>
        </p:spPr>
        <p:txBody>
          <a:bodyPr/>
          <a:lstStyle/>
          <a:p>
            <a:r>
              <a:rPr lang="en-AU" sz="2400" dirty="0" smtClean="0">
                <a:solidFill>
                  <a:schemeClr val="bg1"/>
                </a:solidFill>
              </a:rPr>
              <a:t>/</a:t>
            </a:r>
            <a:r>
              <a:rPr lang="en-AU" sz="2400" dirty="0" smtClean="0">
                <a:solidFill>
                  <a:schemeClr val="bg1"/>
                </a:solidFill>
                <a:latin typeface="Courier New" pitchFamily="49" charset="0"/>
                <a:cs typeface="Courier New" pitchFamily="49" charset="0"/>
              </a:rPr>
              <a:t>etc/opt/swa/</a:t>
            </a:r>
            <a:r>
              <a:rPr lang="en-US" sz="2400" dirty="0" smtClean="0">
                <a:solidFill>
                  <a:schemeClr val="bg1"/>
                </a:solidFill>
                <a:latin typeface="Courier New" pitchFamily="49" charset="0"/>
                <a:cs typeface="Courier New" pitchFamily="49" charset="0"/>
              </a:rPr>
              <a:t>swa.conf </a:t>
            </a:r>
            <a:r>
              <a:rPr lang="en-US" sz="2400" dirty="0" smtClean="0">
                <a:solidFill>
                  <a:schemeClr val="bg1"/>
                </a:solidFill>
                <a:cs typeface="Courier New" pitchFamily="49" charset="0"/>
              </a:rPr>
              <a:t>file </a:t>
            </a:r>
            <a:r>
              <a:rPr lang="en-US" sz="2400" dirty="0" smtClean="0">
                <a:solidFill>
                  <a:schemeClr val="bg1"/>
                </a:solidFill>
              </a:rPr>
              <a:t>uses the following syntax for proxy authentication *:</a:t>
            </a:r>
          </a:p>
          <a:p>
            <a:endParaRPr lang="en-US" sz="2000" dirty="0" smtClean="0">
              <a:solidFill>
                <a:schemeClr val="bg1"/>
              </a:solidFill>
              <a:latin typeface="Courier New" pitchFamily="49" charset="0"/>
              <a:cs typeface="Courier New" pitchFamily="49" charset="0"/>
            </a:endParaRPr>
          </a:p>
          <a:p>
            <a:pPr>
              <a:buNone/>
            </a:pPr>
            <a:r>
              <a:rPr lang="en-US" sz="2200" dirty="0" smtClean="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ftp_proxy=http://puser:ppass@psrv:pport</a:t>
            </a:r>
          </a:p>
          <a:p>
            <a:pPr>
              <a:buNone/>
            </a:pPr>
            <a:r>
              <a:rPr lang="en-US" sz="2000" dirty="0" smtClean="0">
                <a:solidFill>
                  <a:schemeClr val="bg1"/>
                </a:solidFill>
                <a:latin typeface="Courier New" pitchFamily="49" charset="0"/>
                <a:cs typeface="Courier New" pitchFamily="49" charset="0"/>
              </a:rPr>
              <a:t>  https_proxy=http://puser:ppass@psrv:pport</a:t>
            </a:r>
          </a:p>
          <a:p>
            <a:pPr>
              <a:buNone/>
            </a:pPr>
            <a:r>
              <a:rPr lang="en-US" sz="2000" dirty="0" smtClean="0">
                <a:solidFill>
                  <a:schemeClr val="bg1"/>
                </a:solidFill>
                <a:latin typeface="Courier New" pitchFamily="49" charset="0"/>
                <a:cs typeface="Courier New" pitchFamily="49" charset="0"/>
              </a:rPr>
              <a:t>  http_proxy=http://puser:ppass@psrv:pport</a:t>
            </a:r>
            <a:r>
              <a:rPr lang="en-US" sz="2200" dirty="0" smtClean="0">
                <a:solidFill>
                  <a:schemeClr val="bg1"/>
                </a:solidFill>
              </a:rPr>
              <a:t> </a:t>
            </a:r>
          </a:p>
          <a:p>
            <a:pPr>
              <a:buNone/>
            </a:pPr>
            <a:endParaRPr lang="en-US" sz="2000" dirty="0" smtClean="0">
              <a:solidFill>
                <a:schemeClr val="bg1"/>
              </a:solidFill>
            </a:endParaRPr>
          </a:p>
          <a:p>
            <a:r>
              <a:rPr lang="en-US" sz="2400" dirty="0" smtClean="0">
                <a:solidFill>
                  <a:schemeClr val="bg1"/>
                </a:solidFill>
              </a:rPr>
              <a:t>Sometimes, the Windows proxy server insisted on asking the Active Directory domain details too:</a:t>
            </a:r>
          </a:p>
          <a:p>
            <a:endParaRPr lang="en-US" sz="2000" dirty="0" smtClean="0">
              <a:solidFill>
                <a:schemeClr val="bg1"/>
              </a:solidFill>
            </a:endParaRPr>
          </a:p>
          <a:p>
            <a:pPr>
              <a:buNone/>
            </a:pPr>
            <a:r>
              <a:rPr lang="en-US" sz="2000" dirty="0" smtClean="0">
                <a:solidFill>
                  <a:schemeClr val="bg1"/>
                </a:solidFill>
                <a:latin typeface="Courier New" pitchFamily="49" charset="0"/>
                <a:cs typeface="Courier New" pitchFamily="49" charset="0"/>
              </a:rPr>
              <a:t>  ftp_proxy=http://"windom\puser:ppass"@psrv:pport</a:t>
            </a:r>
          </a:p>
          <a:p>
            <a:pPr>
              <a:buNone/>
            </a:pPr>
            <a:r>
              <a:rPr lang="en-US" sz="2000" dirty="0" smtClean="0">
                <a:solidFill>
                  <a:schemeClr val="bg1"/>
                </a:solidFill>
                <a:latin typeface="Courier New" pitchFamily="49" charset="0"/>
                <a:cs typeface="Courier New" pitchFamily="49" charset="0"/>
              </a:rPr>
              <a:t>  https_proxy=http://"windom\puser:ppass"@psrv:pport</a:t>
            </a:r>
          </a:p>
          <a:p>
            <a:pPr>
              <a:buNone/>
            </a:pPr>
            <a:r>
              <a:rPr lang="en-US" sz="2000" dirty="0" smtClean="0">
                <a:solidFill>
                  <a:schemeClr val="bg1"/>
                </a:solidFill>
                <a:latin typeface="Courier New" pitchFamily="49" charset="0"/>
                <a:cs typeface="Courier New" pitchFamily="49" charset="0"/>
              </a:rPr>
              <a:t>  http_proxy=http://"windom\puser:ppass"@psrv:pport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50</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Kernel Parameters and Tuning – Part 1</a:t>
            </a:r>
            <a:endParaRPr lang="en-US" sz="3200" dirty="0">
              <a:solidFill>
                <a:schemeClr val="bg1"/>
              </a:solidFill>
            </a:endParaRPr>
          </a:p>
        </p:txBody>
      </p:sp>
      <p:sp>
        <p:nvSpPr>
          <p:cNvPr id="7" name="Content Placeholder 6"/>
          <p:cNvSpPr>
            <a:spLocks noGrp="1"/>
          </p:cNvSpPr>
          <p:nvPr>
            <p:ph idx="1"/>
          </p:nvPr>
        </p:nvSpPr>
        <p:spPr>
          <a:xfrm>
            <a:off x="400050" y="1207008"/>
            <a:ext cx="8743950" cy="5321808"/>
          </a:xfrm>
        </p:spPr>
        <p:txBody>
          <a:bodyPr/>
          <a:lstStyle/>
          <a:p>
            <a:r>
              <a:rPr lang="en-AU" sz="2600" dirty="0" smtClean="0">
                <a:solidFill>
                  <a:schemeClr val="bg1"/>
                </a:solidFill>
              </a:rPr>
              <a:t>As a starting point, Tune-N-Tools shall be used to modify default values of kernel parameters.</a:t>
            </a:r>
          </a:p>
          <a:p>
            <a:r>
              <a:rPr lang="en-AU" sz="2600" dirty="0" smtClean="0">
                <a:solidFill>
                  <a:schemeClr val="bg1"/>
                </a:solidFill>
              </a:rPr>
              <a:t>Utilise LORA on NUMA-aware servers as much as possible.</a:t>
            </a:r>
          </a:p>
          <a:p>
            <a:r>
              <a:rPr lang="en-AU" sz="2600" dirty="0" smtClean="0">
                <a:solidFill>
                  <a:schemeClr val="bg1"/>
                </a:solidFill>
              </a:rPr>
              <a:t>Other kernel changes shall be made in accordance with applications’ and vendors’ requirements (if they exist).</a:t>
            </a:r>
          </a:p>
          <a:p>
            <a:r>
              <a:rPr lang="en-AU" sz="2600" dirty="0" smtClean="0">
                <a:solidFill>
                  <a:schemeClr val="bg1"/>
                </a:solidFill>
              </a:rPr>
              <a:t>All changes shall be made in small steps, until optimal results are obtained.</a:t>
            </a:r>
          </a:p>
          <a:p>
            <a:r>
              <a:rPr lang="en-AU" sz="2600" dirty="0" smtClean="0">
                <a:solidFill>
                  <a:schemeClr val="bg1"/>
                </a:solidFill>
              </a:rPr>
              <a:t>If the server was build through upgrade (</a:t>
            </a:r>
            <a:r>
              <a:rPr lang="en-AU" sz="2600" dirty="0" smtClean="0">
                <a:solidFill>
                  <a:schemeClr val="bg1"/>
                </a:solidFill>
                <a:latin typeface="Courier New" pitchFamily="49" charset="0"/>
                <a:cs typeface="Courier New" pitchFamily="49" charset="0"/>
              </a:rPr>
              <a:t>update-ux</a:t>
            </a:r>
            <a:r>
              <a:rPr lang="en-AU" sz="2600" dirty="0" smtClean="0">
                <a:solidFill>
                  <a:schemeClr val="bg1"/>
                </a:solidFill>
              </a:rPr>
              <a:t>) from older releases (11i v2 to v3), watch out for private kernel parameters (one example is </a:t>
            </a:r>
            <a:r>
              <a:rPr lang="en-AU" sz="2600" dirty="0" smtClean="0">
                <a:solidFill>
                  <a:schemeClr val="bg1"/>
                </a:solidFill>
                <a:latin typeface="Courier New" pitchFamily="49" charset="0"/>
                <a:cs typeface="Courier New" pitchFamily="49" charset="0"/>
              </a:rPr>
              <a:t>nfile </a:t>
            </a:r>
            <a:r>
              <a:rPr lang="en-AU" sz="2600" dirty="0" smtClean="0">
                <a:solidFill>
                  <a:schemeClr val="bg1"/>
                </a:solidFill>
                <a:cs typeface="Courier New" pitchFamily="49" charset="0"/>
              </a:rPr>
              <a:t>*</a:t>
            </a:r>
            <a:r>
              <a:rPr lang="en-AU" sz="2600" dirty="0" smtClean="0">
                <a:solidFill>
                  <a:schemeClr val="bg1"/>
                </a:solidFill>
              </a:rPr>
              <a:t>, which is not designed to be a tunable parameter any more).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51</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Kernel Parameters and Tuning – Part 2</a:t>
            </a:r>
            <a:endParaRPr lang="en-US" sz="3200" dirty="0">
              <a:solidFill>
                <a:schemeClr val="bg1"/>
              </a:solidFill>
            </a:endParaRPr>
          </a:p>
        </p:txBody>
      </p:sp>
      <p:sp>
        <p:nvSpPr>
          <p:cNvPr id="7" name="Content Placeholder 6"/>
          <p:cNvSpPr>
            <a:spLocks noGrp="1"/>
          </p:cNvSpPr>
          <p:nvPr>
            <p:ph idx="1"/>
          </p:nvPr>
        </p:nvSpPr>
        <p:spPr>
          <a:xfrm>
            <a:off x="400050" y="1349114"/>
            <a:ext cx="8743950" cy="5179701"/>
          </a:xfrm>
        </p:spPr>
        <p:txBody>
          <a:bodyPr/>
          <a:lstStyle/>
          <a:p>
            <a:r>
              <a:rPr lang="en-AU" dirty="0" smtClean="0">
                <a:solidFill>
                  <a:schemeClr val="bg1"/>
                </a:solidFill>
              </a:rPr>
              <a:t>For improved security, I insist on setting kernel parameter:</a:t>
            </a:r>
          </a:p>
          <a:p>
            <a:pPr>
              <a:buNone/>
            </a:pPr>
            <a:endParaRPr lang="en-AU" dirty="0" smtClean="0">
              <a:solidFill>
                <a:schemeClr val="bg1"/>
              </a:solidFill>
            </a:endParaRPr>
          </a:p>
          <a:p>
            <a:pPr>
              <a:buNone/>
            </a:pPr>
            <a:r>
              <a:rPr lang="en-AU" b="1" dirty="0" smtClean="0"/>
              <a:t>	</a:t>
            </a:r>
            <a:r>
              <a:rPr lang="en-AU" dirty="0" smtClean="0">
                <a:solidFill>
                  <a:schemeClr val="bg1"/>
                </a:solidFill>
                <a:latin typeface="Courier New" pitchFamily="49" charset="0"/>
                <a:cs typeface="Courier New" pitchFamily="49" charset="0"/>
              </a:rPr>
              <a:t>executable_stack 0</a:t>
            </a:r>
          </a:p>
          <a:p>
            <a:pPr>
              <a:buNone/>
            </a:pPr>
            <a:endParaRPr lang="en-AU" dirty="0" smtClean="0">
              <a:solidFill>
                <a:schemeClr val="bg1"/>
              </a:solidFill>
              <a:latin typeface="Courier New" pitchFamily="49" charset="0"/>
              <a:cs typeface="Courier New" pitchFamily="49" charset="0"/>
            </a:endParaRPr>
          </a:p>
          <a:p>
            <a:r>
              <a:rPr lang="en-AU" dirty="0" smtClean="0">
                <a:solidFill>
                  <a:schemeClr val="bg1"/>
                </a:solidFill>
                <a:cs typeface="Courier New" pitchFamily="49" charset="0"/>
              </a:rPr>
              <a:t>Mount file systems with options as per best practices, including new Concurrent IO (CIO). *</a:t>
            </a:r>
            <a:endParaRPr lang="en-US" dirty="0" smtClean="0">
              <a:solidFill>
                <a:schemeClr val="bg1"/>
              </a:solidFill>
              <a:cs typeface="Courier New" pitchFamily="49" charset="0"/>
            </a:endParaRPr>
          </a:p>
          <a:p>
            <a:endParaRPr lang="en-AU" sz="2400" dirty="0" smtClean="0">
              <a:solidFill>
                <a:schemeClr val="bg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52</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Kernel Parameters and Tuning – Part 3</a:t>
            </a:r>
            <a:endParaRPr lang="en-US" sz="3200" dirty="0">
              <a:solidFill>
                <a:schemeClr val="bg1"/>
              </a:solidFill>
            </a:endParaRPr>
          </a:p>
        </p:txBody>
      </p:sp>
      <p:sp>
        <p:nvSpPr>
          <p:cNvPr id="7" name="Content Placeholder 6"/>
          <p:cNvSpPr>
            <a:spLocks noGrp="1"/>
          </p:cNvSpPr>
          <p:nvPr>
            <p:ph idx="1"/>
          </p:nvPr>
        </p:nvSpPr>
        <p:spPr>
          <a:xfrm>
            <a:off x="400050" y="1349114"/>
            <a:ext cx="8743950" cy="5179701"/>
          </a:xfrm>
        </p:spPr>
        <p:txBody>
          <a:bodyPr/>
          <a:lstStyle/>
          <a:p>
            <a:r>
              <a:rPr lang="en-US" sz="2400" dirty="0" smtClean="0">
                <a:solidFill>
                  <a:schemeClr val="bg1"/>
                </a:solidFill>
              </a:rPr>
              <a:t>If applicable, set HP-UX asyncdsk pseudo driver to speed up I/O operations for databases.</a:t>
            </a:r>
          </a:p>
          <a:p>
            <a:endParaRPr lang="en-US" sz="2400" dirty="0" smtClean="0">
              <a:solidFill>
                <a:schemeClr val="bg1"/>
              </a:solidFill>
            </a:endParaRPr>
          </a:p>
          <a:p>
            <a:r>
              <a:rPr lang="en-US" sz="2400" dirty="0" smtClean="0">
                <a:solidFill>
                  <a:schemeClr val="bg1"/>
                </a:solidFill>
              </a:rPr>
              <a:t>Valid minor numbers for </a:t>
            </a:r>
            <a:r>
              <a:rPr lang="en-US" sz="2400" dirty="0" smtClean="0">
                <a:solidFill>
                  <a:schemeClr val="bg1"/>
                </a:solidFill>
                <a:latin typeface="Courier New" pitchFamily="49" charset="0"/>
                <a:cs typeface="Courier New" pitchFamily="49" charset="0"/>
              </a:rPr>
              <a:t>/dev/async </a:t>
            </a:r>
            <a:r>
              <a:rPr lang="en-US" sz="2400" dirty="0" smtClean="0">
                <a:solidFill>
                  <a:schemeClr val="bg1"/>
                </a:solidFill>
              </a:rPr>
              <a:t>are:</a:t>
            </a:r>
          </a:p>
          <a:p>
            <a:endParaRPr lang="en-US" sz="2400" dirty="0" smtClean="0">
              <a:solidFill>
                <a:schemeClr val="bg1"/>
              </a:solidFill>
            </a:endParaRPr>
          </a:p>
          <a:p>
            <a:pPr>
              <a:buNone/>
            </a:pPr>
            <a:r>
              <a:rPr lang="en-US" sz="2400" dirty="0" smtClean="0">
                <a:solidFill>
                  <a:schemeClr val="bg1"/>
                </a:solidFill>
                <a:latin typeface="Courier New" pitchFamily="49" charset="0"/>
                <a:cs typeface="Courier New" pitchFamily="49" charset="0"/>
              </a:rPr>
              <a:t>	0x000000 </a:t>
            </a:r>
            <a:r>
              <a:rPr lang="en-US" sz="2400" dirty="0" smtClean="0">
                <a:solidFill>
                  <a:schemeClr val="bg1"/>
                </a:solidFill>
                <a:cs typeface="Courier New" pitchFamily="49" charset="0"/>
              </a:rPr>
              <a:t>(default) </a:t>
            </a:r>
          </a:p>
          <a:p>
            <a:pPr>
              <a:buNone/>
            </a:pPr>
            <a:r>
              <a:rPr lang="en-US" sz="2400" dirty="0" smtClean="0">
                <a:solidFill>
                  <a:schemeClr val="bg1"/>
                </a:solidFill>
                <a:latin typeface="Courier New" pitchFamily="49" charset="0"/>
                <a:cs typeface="Courier New" pitchFamily="49" charset="0"/>
              </a:rPr>
              <a:t>	0x000001 </a:t>
            </a:r>
            <a:r>
              <a:rPr lang="en-US" sz="2400" dirty="0" smtClean="0">
                <a:solidFill>
                  <a:schemeClr val="bg1"/>
                </a:solidFill>
                <a:cs typeface="Courier New" pitchFamily="49" charset="0"/>
              </a:rPr>
              <a:t>enable immediate reportin</a:t>
            </a:r>
            <a:r>
              <a:rPr lang="en-US" sz="2400" dirty="0" smtClean="0">
                <a:solidFill>
                  <a:schemeClr val="bg1"/>
                </a:solidFill>
                <a:latin typeface="Courier New" pitchFamily="49" charset="0"/>
                <a:cs typeface="Courier New" pitchFamily="49" charset="0"/>
              </a:rPr>
              <a:t>g </a:t>
            </a:r>
          </a:p>
          <a:p>
            <a:pPr>
              <a:buNone/>
            </a:pPr>
            <a:r>
              <a:rPr lang="en-US" sz="2400" dirty="0" smtClean="0">
                <a:solidFill>
                  <a:schemeClr val="bg1"/>
                </a:solidFill>
                <a:latin typeface="Courier New" pitchFamily="49" charset="0"/>
                <a:cs typeface="Courier New" pitchFamily="49" charset="0"/>
              </a:rPr>
              <a:t>	0x000002 </a:t>
            </a:r>
            <a:r>
              <a:rPr lang="en-US" sz="2400" dirty="0" smtClean="0">
                <a:solidFill>
                  <a:schemeClr val="bg1"/>
                </a:solidFill>
                <a:cs typeface="Courier New" pitchFamily="49" charset="0"/>
              </a:rPr>
              <a:t>flush the CPU cache after reads </a:t>
            </a:r>
          </a:p>
          <a:p>
            <a:pPr>
              <a:buNone/>
            </a:pPr>
            <a:r>
              <a:rPr lang="en-US" sz="2400" dirty="0" smtClean="0">
                <a:solidFill>
                  <a:schemeClr val="bg1"/>
                </a:solidFill>
                <a:latin typeface="Courier New" pitchFamily="49" charset="0"/>
                <a:cs typeface="Courier New" pitchFamily="49" charset="0"/>
              </a:rPr>
              <a:t>	0x000004 </a:t>
            </a:r>
            <a:r>
              <a:rPr lang="en-US" sz="2400" dirty="0" smtClean="0">
                <a:solidFill>
                  <a:schemeClr val="bg1"/>
                </a:solidFill>
                <a:cs typeface="Courier New" pitchFamily="49" charset="0"/>
              </a:rPr>
              <a:t>allow I/O timeo</a:t>
            </a:r>
            <a:r>
              <a:rPr lang="en-US" sz="2400" dirty="0" smtClean="0">
                <a:solidFill>
                  <a:schemeClr val="bg1"/>
                </a:solidFill>
                <a:latin typeface="Courier New" pitchFamily="49" charset="0"/>
                <a:cs typeface="Courier New" pitchFamily="49" charset="0"/>
              </a:rPr>
              <a:t>ut </a:t>
            </a:r>
          </a:p>
          <a:p>
            <a:pPr>
              <a:buNone/>
            </a:pPr>
            <a:r>
              <a:rPr lang="en-US" sz="2400" dirty="0" smtClean="0">
                <a:solidFill>
                  <a:schemeClr val="bg1"/>
                </a:solidFill>
                <a:latin typeface="Courier New" pitchFamily="49" charset="0"/>
                <a:cs typeface="Courier New" pitchFamily="49" charset="0"/>
              </a:rPr>
              <a:t>	0x000005 </a:t>
            </a:r>
            <a:r>
              <a:rPr lang="en-US" sz="2400" dirty="0" smtClean="0">
                <a:solidFill>
                  <a:schemeClr val="bg1"/>
                </a:solidFill>
                <a:cs typeface="Courier New" pitchFamily="49" charset="0"/>
              </a:rPr>
              <a:t>combination of 1 and 4 </a:t>
            </a:r>
          </a:p>
          <a:p>
            <a:pPr>
              <a:buNone/>
            </a:pPr>
            <a:r>
              <a:rPr lang="en-US" sz="2400" dirty="0" smtClean="0">
                <a:solidFill>
                  <a:schemeClr val="bg1"/>
                </a:solidFill>
                <a:latin typeface="Courier New" pitchFamily="49" charset="0"/>
                <a:cs typeface="Courier New" pitchFamily="49" charset="0"/>
              </a:rPr>
              <a:t>	0x000007 </a:t>
            </a:r>
            <a:r>
              <a:rPr lang="en-US" sz="2400" dirty="0" smtClean="0">
                <a:solidFill>
                  <a:schemeClr val="bg1"/>
                </a:solidFill>
                <a:cs typeface="Courier New" pitchFamily="49" charset="0"/>
              </a:rPr>
              <a:t>combination of 1, 2 and 4</a:t>
            </a:r>
            <a:endParaRPr lang="en-AU" sz="2400" dirty="0" smtClean="0">
              <a:solidFill>
                <a:schemeClr val="bg1"/>
              </a:solidFill>
              <a:cs typeface="Courier New" pitchFamily="49"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53</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Syslog Configuration</a:t>
            </a:r>
            <a:endParaRPr lang="en-US" sz="3200" dirty="0">
              <a:solidFill>
                <a:schemeClr val="bg1"/>
              </a:solidFill>
            </a:endParaRPr>
          </a:p>
        </p:txBody>
      </p:sp>
      <p:sp>
        <p:nvSpPr>
          <p:cNvPr id="7" name="Content Placeholder 6"/>
          <p:cNvSpPr>
            <a:spLocks noGrp="1"/>
          </p:cNvSpPr>
          <p:nvPr>
            <p:ph idx="1"/>
          </p:nvPr>
        </p:nvSpPr>
        <p:spPr>
          <a:xfrm>
            <a:off x="400050" y="1139252"/>
            <a:ext cx="8743950" cy="5389564"/>
          </a:xfrm>
        </p:spPr>
        <p:txBody>
          <a:bodyPr/>
          <a:lstStyle/>
          <a:p>
            <a:r>
              <a:rPr lang="en-AU" sz="2100" dirty="0" smtClean="0">
                <a:solidFill>
                  <a:schemeClr val="bg1"/>
                </a:solidFill>
              </a:rPr>
              <a:t>Unless requested differently by the project, standard </a:t>
            </a:r>
            <a:r>
              <a:rPr lang="en-AU" sz="2100" dirty="0" smtClean="0">
                <a:solidFill>
                  <a:schemeClr val="bg1"/>
                </a:solidFill>
                <a:latin typeface="Courier New" pitchFamily="49" charset="0"/>
                <a:cs typeface="Courier New" pitchFamily="49" charset="0"/>
              </a:rPr>
              <a:t>syslog</a:t>
            </a:r>
            <a:r>
              <a:rPr lang="en-AU" sz="2100" dirty="0" smtClean="0">
                <a:solidFill>
                  <a:schemeClr val="bg1"/>
                </a:solidFill>
              </a:rPr>
              <a:t> facilities shall be replaced by </a:t>
            </a:r>
            <a:r>
              <a:rPr lang="en-AU" sz="2100" dirty="0" smtClean="0">
                <a:solidFill>
                  <a:schemeClr val="bg1"/>
                </a:solidFill>
                <a:latin typeface="Courier New" pitchFamily="49" charset="0"/>
                <a:cs typeface="Courier New" pitchFamily="49" charset="0"/>
              </a:rPr>
              <a:t>syslog-ng</a:t>
            </a:r>
            <a:r>
              <a:rPr lang="en-AU" sz="2100" dirty="0" smtClean="0">
                <a:solidFill>
                  <a:schemeClr val="bg1"/>
                </a:solidFill>
              </a:rPr>
              <a:t>. Syslog-ng is part of Distributed System Administration Utilities (DSAU) and can be used as a stand-alone tool as well.</a:t>
            </a:r>
            <a:endParaRPr lang="en-US" sz="2100" dirty="0" smtClean="0">
              <a:solidFill>
                <a:schemeClr val="bg1"/>
              </a:solidFill>
            </a:endParaRPr>
          </a:p>
          <a:p>
            <a:r>
              <a:rPr lang="en-US" sz="2100" dirty="0" smtClean="0">
                <a:solidFill>
                  <a:schemeClr val="bg1"/>
                </a:solidFill>
              </a:rPr>
              <a:t>If standard syslog facilities needs to be used, note that the default </a:t>
            </a:r>
            <a:r>
              <a:rPr lang="en-US" sz="2100" dirty="0" smtClean="0">
                <a:solidFill>
                  <a:schemeClr val="bg1"/>
                </a:solidFill>
                <a:latin typeface="Courier New" pitchFamily="49" charset="0"/>
                <a:cs typeface="Courier New" pitchFamily="49" charset="0"/>
              </a:rPr>
              <a:t>/etc/syslog.conf </a:t>
            </a:r>
            <a:r>
              <a:rPr lang="en-US" sz="2100" dirty="0" smtClean="0">
                <a:solidFill>
                  <a:schemeClr val="bg1"/>
                </a:solidFill>
              </a:rPr>
              <a:t>is not designed for best management of logs. Too many different (and unnecessary entries are saved in the standard log files). Here is a proposal for an improvement *:</a:t>
            </a:r>
          </a:p>
          <a:p>
            <a:pPr>
              <a:buNone/>
            </a:pPr>
            <a:r>
              <a:rPr lang="en-US" sz="2100" dirty="0" smtClean="0"/>
              <a:t>	  </a:t>
            </a:r>
            <a:r>
              <a:rPr lang="en-US" sz="2000" dirty="0" smtClean="0">
                <a:solidFill>
                  <a:schemeClr val="bg1"/>
                </a:solidFill>
              </a:rPr>
              <a:t>All messages with info level or higher go into syslog.log,</a:t>
            </a:r>
          </a:p>
          <a:p>
            <a:pPr>
              <a:buNone/>
            </a:pPr>
            <a:r>
              <a:rPr lang="en-US" sz="2000" dirty="0" smtClean="0">
                <a:solidFill>
                  <a:schemeClr val="bg1"/>
                </a:solidFill>
              </a:rPr>
              <a:t>	  No messages from mail, local, auth, user or local5 go into syslog.log,</a:t>
            </a:r>
          </a:p>
          <a:p>
            <a:pPr>
              <a:buNone/>
            </a:pPr>
            <a:r>
              <a:rPr lang="en-US" sz="2000" dirty="0" smtClean="0">
                <a:solidFill>
                  <a:schemeClr val="bg1"/>
                </a:solidFill>
              </a:rPr>
              <a:t>	  Daemon and kern messages at notice level and higher go into separate </a:t>
            </a:r>
          </a:p>
          <a:p>
            <a:pPr>
              <a:buNone/>
            </a:pPr>
            <a:r>
              <a:rPr lang="en-US" sz="2000" dirty="0" smtClean="0">
                <a:solidFill>
                  <a:schemeClr val="bg1"/>
                </a:solidFill>
              </a:rPr>
              <a:t>     files.</a:t>
            </a:r>
            <a:endParaRPr lang="en-US" sz="2000" dirty="0" smtClean="0"/>
          </a:p>
          <a:p>
            <a:r>
              <a:rPr lang="en-US" sz="2100" dirty="0" smtClean="0">
                <a:solidFill>
                  <a:schemeClr val="bg1"/>
                </a:solidFill>
              </a:rPr>
              <a:t>If possible, install open-source </a:t>
            </a:r>
            <a:r>
              <a:rPr lang="en-US" sz="2100" dirty="0" smtClean="0">
                <a:solidFill>
                  <a:schemeClr val="bg1"/>
                </a:solidFill>
                <a:latin typeface="Courier New" pitchFamily="49" charset="0"/>
                <a:cs typeface="Courier New" pitchFamily="49" charset="0"/>
              </a:rPr>
              <a:t>logdaemon</a:t>
            </a:r>
            <a:r>
              <a:rPr lang="en-US" sz="2100" dirty="0" smtClean="0">
                <a:solidFill>
                  <a:schemeClr val="bg1"/>
                </a:solidFill>
              </a:rPr>
              <a:t> to manage all HP-UX log files when standard syslog facilities are in use.</a:t>
            </a:r>
          </a:p>
          <a:p>
            <a:pPr marL="190500" indent="-190500">
              <a:lnSpc>
                <a:spcPct val="120000"/>
              </a:lnSpc>
            </a:pPr>
            <a:endParaRPr lang="en-US" sz="2000" dirty="0" smtClean="0">
              <a:solidFill>
                <a:schemeClr val="bg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54</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Temporary Files – Part 1</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AU" sz="2300" dirty="0" smtClean="0">
                <a:solidFill>
                  <a:schemeClr val="bg1"/>
                </a:solidFill>
              </a:rPr>
              <a:t>In instance when files do not need to be saved permanently (staging areas for applications, for example), if there is sufficient RAM, MemFS shall be used.</a:t>
            </a:r>
          </a:p>
          <a:p>
            <a:r>
              <a:rPr lang="en-US" sz="2300" dirty="0" smtClean="0">
                <a:solidFill>
                  <a:schemeClr val="bg1"/>
                </a:solidFill>
                <a:latin typeface="Courier New" pitchFamily="49" charset="0"/>
                <a:cs typeface="Courier New" pitchFamily="49" charset="0"/>
              </a:rPr>
              <a:t>/tmp </a:t>
            </a:r>
            <a:r>
              <a:rPr lang="en-US" sz="2300" dirty="0" smtClean="0">
                <a:solidFill>
                  <a:schemeClr val="bg1"/>
                </a:solidFill>
              </a:rPr>
              <a:t>file system should be mounted with "</a:t>
            </a:r>
            <a:r>
              <a:rPr lang="en-US" sz="2300" dirty="0" smtClean="0">
                <a:solidFill>
                  <a:schemeClr val="bg1"/>
                </a:solidFill>
                <a:latin typeface="Courier New" pitchFamily="49" charset="0"/>
                <a:cs typeface="Courier New" pitchFamily="49" charset="0"/>
              </a:rPr>
              <a:t>tmplog</a:t>
            </a:r>
            <a:r>
              <a:rPr lang="en-US" sz="2300" dirty="0" smtClean="0">
                <a:solidFill>
                  <a:schemeClr val="bg1"/>
                </a:solidFill>
              </a:rPr>
              <a:t>" option in file </a:t>
            </a:r>
            <a:r>
              <a:rPr lang="en-US" sz="2300" dirty="0" smtClean="0">
                <a:solidFill>
                  <a:schemeClr val="bg1"/>
                </a:solidFill>
                <a:latin typeface="Courier New" pitchFamily="49" charset="0"/>
                <a:cs typeface="Courier New" pitchFamily="49" charset="0"/>
              </a:rPr>
              <a:t>/etc/fstab</a:t>
            </a:r>
            <a:r>
              <a:rPr lang="en-US" sz="2300" dirty="0" smtClean="0">
                <a:solidFill>
                  <a:schemeClr val="bg1"/>
                </a:solidFill>
              </a:rPr>
              <a:t>. </a:t>
            </a:r>
            <a:r>
              <a:rPr lang="en-US" sz="2300" dirty="0" smtClean="0">
                <a:solidFill>
                  <a:schemeClr val="bg1"/>
                </a:solidFill>
                <a:latin typeface="Courier New" pitchFamily="49" charset="0"/>
                <a:cs typeface="Courier New" pitchFamily="49" charset="0"/>
              </a:rPr>
              <a:t>/tmp </a:t>
            </a:r>
            <a:r>
              <a:rPr lang="en-US" sz="2300" dirty="0" smtClean="0">
                <a:solidFill>
                  <a:schemeClr val="bg1"/>
                </a:solidFill>
              </a:rPr>
              <a:t>is designed for temporary files, so it should not be abused by other applications. In "</a:t>
            </a:r>
            <a:r>
              <a:rPr lang="en-US" sz="2300" dirty="0" smtClean="0">
                <a:solidFill>
                  <a:schemeClr val="bg1"/>
                </a:solidFill>
                <a:latin typeface="Courier New" pitchFamily="49" charset="0"/>
                <a:cs typeface="Courier New" pitchFamily="49" charset="0"/>
              </a:rPr>
              <a:t>tmplog</a:t>
            </a:r>
            <a:r>
              <a:rPr lang="en-US" sz="2300" dirty="0" smtClean="0">
                <a:solidFill>
                  <a:schemeClr val="bg1"/>
                </a:solidFill>
              </a:rPr>
              <a:t>" mode, the intent log is almost always delayed.  This improves performance, but recent changes may disappear if the system crashes.</a:t>
            </a:r>
          </a:p>
          <a:p>
            <a:r>
              <a:rPr lang="en-US" sz="2300" dirty="0" smtClean="0">
                <a:solidFill>
                  <a:schemeClr val="bg1"/>
                </a:solidFill>
                <a:latin typeface="Courier New" pitchFamily="49" charset="0"/>
                <a:cs typeface="Courier New" pitchFamily="49" charset="0"/>
              </a:rPr>
              <a:t>/tmp </a:t>
            </a:r>
            <a:r>
              <a:rPr lang="en-US" sz="2300" dirty="0" smtClean="0">
                <a:solidFill>
                  <a:schemeClr val="bg1"/>
                </a:solidFill>
              </a:rPr>
              <a:t>shall be cleaned up at boot time (not really a performance issue but useful for maintenance, especially if number of temporary files keep growing). Enable it in file </a:t>
            </a:r>
            <a:r>
              <a:rPr lang="en-US" sz="2300" dirty="0" smtClean="0">
                <a:solidFill>
                  <a:schemeClr val="bg1"/>
                </a:solidFill>
                <a:latin typeface="Courier New" pitchFamily="49" charset="0"/>
                <a:cs typeface="Courier New" pitchFamily="49" charset="0"/>
              </a:rPr>
              <a:t>/etc/rc.config.d/clean_tmps</a:t>
            </a:r>
          </a:p>
          <a:p>
            <a:pPr>
              <a:buNone/>
            </a:pPr>
            <a:r>
              <a:rPr lang="en-US" sz="2300" dirty="0" smtClean="0">
                <a:solidFill>
                  <a:schemeClr val="bg1"/>
                </a:solidFill>
              </a:rPr>
              <a:t>   </a:t>
            </a:r>
            <a:r>
              <a:rPr lang="en-US" sz="2300" dirty="0" smtClean="0">
                <a:solidFill>
                  <a:schemeClr val="bg1"/>
                </a:solidFill>
                <a:latin typeface="Courier New" pitchFamily="49" charset="0"/>
                <a:cs typeface="Courier New" pitchFamily="49" charset="0"/>
              </a:rPr>
              <a:t>CLEAR_TMP=1</a:t>
            </a:r>
          </a:p>
          <a:p>
            <a:pPr marL="190500" indent="-190500">
              <a:lnSpc>
                <a:spcPct val="120000"/>
              </a:lnSpc>
            </a:pPr>
            <a:endParaRPr lang="en-US" sz="2000" dirty="0" smtClean="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55</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Temporary Files – Part 2</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US" dirty="0" smtClean="0">
                <a:solidFill>
                  <a:schemeClr val="bg1"/>
                </a:solidFill>
              </a:rPr>
              <a:t>Set </a:t>
            </a:r>
            <a:r>
              <a:rPr lang="en-US" dirty="0" smtClean="0">
                <a:solidFill>
                  <a:schemeClr val="bg1"/>
                </a:solidFill>
                <a:latin typeface="Courier New" pitchFamily="49" charset="0"/>
                <a:cs typeface="Courier New" pitchFamily="49" charset="0"/>
              </a:rPr>
              <a:t>TMPDIR</a:t>
            </a:r>
            <a:r>
              <a:rPr lang="en-US" dirty="0" smtClean="0">
                <a:solidFill>
                  <a:schemeClr val="bg1"/>
                </a:solidFill>
              </a:rPr>
              <a:t> environment variable to point to some other non-root file system or directory for all third-party applications. Encourage application admins to use their own areas for temporary files.</a:t>
            </a:r>
          </a:p>
          <a:p>
            <a:pPr>
              <a:buNone/>
            </a:pPr>
            <a:endParaRPr lang="en-US" dirty="0" smtClean="0">
              <a:solidFill>
                <a:schemeClr val="bg1"/>
              </a:solidFill>
            </a:endParaRPr>
          </a:p>
          <a:p>
            <a:r>
              <a:rPr lang="en-US" dirty="0" smtClean="0">
                <a:solidFill>
                  <a:schemeClr val="bg1"/>
                </a:solidFill>
              </a:rPr>
              <a:t>Some applications look at </a:t>
            </a:r>
            <a:r>
              <a:rPr lang="en-US" dirty="0" smtClean="0">
                <a:solidFill>
                  <a:schemeClr val="bg1"/>
                </a:solidFill>
                <a:latin typeface="Courier New" pitchFamily="49" charset="0"/>
                <a:cs typeface="Courier New" pitchFamily="49" charset="0"/>
              </a:rPr>
              <a:t>TMPDIR</a:t>
            </a:r>
            <a:r>
              <a:rPr lang="en-US" dirty="0" smtClean="0">
                <a:solidFill>
                  <a:schemeClr val="bg1"/>
                </a:solidFill>
              </a:rPr>
              <a:t> environment variable. Others look at other variables: try setting </a:t>
            </a:r>
            <a:r>
              <a:rPr lang="en-US" dirty="0" smtClean="0">
                <a:solidFill>
                  <a:schemeClr val="bg1"/>
                </a:solidFill>
                <a:latin typeface="Courier New" pitchFamily="49" charset="0"/>
                <a:cs typeface="Courier New" pitchFamily="49" charset="0"/>
              </a:rPr>
              <a:t>TEMPDIR</a:t>
            </a:r>
            <a:r>
              <a:rPr lang="en-US" dirty="0" smtClean="0">
                <a:solidFill>
                  <a:schemeClr val="bg1"/>
                </a:solidFill>
                <a:cs typeface="Courier New" pitchFamily="49" charset="0"/>
              </a:rPr>
              <a:t>,</a:t>
            </a:r>
            <a:r>
              <a:rPr lang="en-US" dirty="0" smtClean="0">
                <a:solidFill>
                  <a:schemeClr val="bg1"/>
                </a:solidFill>
                <a:latin typeface="Courier New" pitchFamily="49" charset="0"/>
                <a:cs typeface="Courier New" pitchFamily="49" charset="0"/>
              </a:rPr>
              <a:t> TEMP</a:t>
            </a:r>
            <a:r>
              <a:rPr lang="en-US" dirty="0" smtClean="0">
                <a:solidFill>
                  <a:schemeClr val="bg1"/>
                </a:solidFill>
                <a:cs typeface="Courier New" pitchFamily="49" charset="0"/>
              </a:rPr>
              <a:t>,</a:t>
            </a:r>
            <a:r>
              <a:rPr lang="en-US" dirty="0" smtClean="0">
                <a:solidFill>
                  <a:schemeClr val="bg1"/>
                </a:solidFill>
              </a:rPr>
              <a:t> and </a:t>
            </a:r>
            <a:r>
              <a:rPr lang="en-US" dirty="0" smtClean="0">
                <a:solidFill>
                  <a:schemeClr val="bg1"/>
                </a:solidFill>
                <a:latin typeface="Courier New" pitchFamily="49" charset="0"/>
                <a:cs typeface="Courier New" pitchFamily="49" charset="0"/>
              </a:rPr>
              <a:t>TMP</a:t>
            </a:r>
            <a:r>
              <a:rPr lang="en-US" dirty="0" smtClean="0">
                <a:solidFill>
                  <a:schemeClr val="bg1"/>
                </a:solidFill>
              </a:rPr>
              <a:t> as well.</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56</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Security Hardening – Part 1</a:t>
            </a:r>
            <a:endParaRPr lang="en-US" sz="3200" dirty="0">
              <a:solidFill>
                <a:schemeClr val="bg1"/>
              </a:solidFill>
            </a:endParaRPr>
          </a:p>
        </p:txBody>
      </p:sp>
      <p:sp>
        <p:nvSpPr>
          <p:cNvPr id="7" name="Content Placeholder 6"/>
          <p:cNvSpPr>
            <a:spLocks noGrp="1"/>
          </p:cNvSpPr>
          <p:nvPr>
            <p:ph idx="1"/>
          </p:nvPr>
        </p:nvSpPr>
        <p:spPr>
          <a:xfrm>
            <a:off x="400050" y="1184223"/>
            <a:ext cx="8524494" cy="5344593"/>
          </a:xfrm>
        </p:spPr>
        <p:txBody>
          <a:bodyPr/>
          <a:lstStyle/>
          <a:p>
            <a:pPr marL="190500" indent="-190500">
              <a:lnSpc>
                <a:spcPct val="120000"/>
              </a:lnSpc>
            </a:pPr>
            <a:r>
              <a:rPr lang="en-AU" sz="2200" dirty="0" smtClean="0">
                <a:solidFill>
                  <a:schemeClr val="bg1"/>
                </a:solidFill>
              </a:rPr>
              <a:t>Unless specifically requested differently, Bastille and IPFilter shall be used to customise security levels.</a:t>
            </a:r>
          </a:p>
          <a:p>
            <a:pPr marL="190500" indent="-190500">
              <a:lnSpc>
                <a:spcPct val="120000"/>
              </a:lnSpc>
            </a:pPr>
            <a:r>
              <a:rPr lang="en-AU" sz="2200" dirty="0" smtClean="0">
                <a:solidFill>
                  <a:schemeClr val="bg1"/>
                </a:solidFill>
              </a:rPr>
              <a:t>If some of inetd-based protocols need to be used, file </a:t>
            </a:r>
            <a:r>
              <a:rPr lang="en-AU" sz="2200" dirty="0" smtClean="0">
                <a:solidFill>
                  <a:schemeClr val="bg1"/>
                </a:solidFill>
                <a:latin typeface="Courier New" pitchFamily="49" charset="0"/>
                <a:cs typeface="Courier New" pitchFamily="49" charset="0"/>
              </a:rPr>
              <a:t>/var/adm/inetd.sec </a:t>
            </a:r>
            <a:r>
              <a:rPr lang="en-AU" sz="2200" dirty="0" smtClean="0">
                <a:solidFill>
                  <a:schemeClr val="bg1"/>
                </a:solidFill>
              </a:rPr>
              <a:t>shall be set up to limit network access. By default, most of inetd-based protocols shall be disabled.</a:t>
            </a:r>
          </a:p>
          <a:p>
            <a:pPr marL="190500" indent="-190500">
              <a:lnSpc>
                <a:spcPct val="120000"/>
              </a:lnSpc>
            </a:pPr>
            <a:r>
              <a:rPr lang="en-AU" sz="2200" dirty="0" smtClean="0">
                <a:solidFill>
                  <a:schemeClr val="bg1"/>
                </a:solidFill>
              </a:rPr>
              <a:t>Each system administrator shall have their own Unix, SMH, and console login accounts.</a:t>
            </a:r>
          </a:p>
          <a:p>
            <a:pPr marL="190500" indent="-190500">
              <a:lnSpc>
                <a:spcPct val="120000"/>
              </a:lnSpc>
            </a:pPr>
            <a:r>
              <a:rPr lang="en-AU" sz="2200" dirty="0" smtClean="0">
                <a:solidFill>
                  <a:schemeClr val="bg1"/>
                </a:solidFill>
              </a:rPr>
              <a:t>Direct root logins (except from console) shall be disabled at all times.</a:t>
            </a:r>
          </a:p>
          <a:p>
            <a:pPr marL="190500" indent="-190500">
              <a:lnSpc>
                <a:spcPct val="120000"/>
              </a:lnSpc>
            </a:pPr>
            <a:r>
              <a:rPr lang="en-AU" sz="2200" dirty="0" smtClean="0">
                <a:solidFill>
                  <a:schemeClr val="bg1"/>
                </a:solidFill>
              </a:rPr>
              <a:t>Instead of SUDO or Super, privileged access shall be defined via RBAC.</a:t>
            </a:r>
          </a:p>
          <a:p>
            <a:pPr marL="190500" indent="-190500">
              <a:lnSpc>
                <a:spcPct val="120000"/>
              </a:lnSpc>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57</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Security Hardening – Part 2</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AU" sz="2600" dirty="0" smtClean="0">
                <a:solidFill>
                  <a:schemeClr val="bg1"/>
                </a:solidFill>
              </a:rPr>
              <a:t>HIDS shall be used for host intrusion detection.</a:t>
            </a:r>
          </a:p>
          <a:p>
            <a:pPr marL="190500" indent="-190500">
              <a:lnSpc>
                <a:spcPct val="120000"/>
              </a:lnSpc>
            </a:pPr>
            <a:r>
              <a:rPr lang="en-AU" sz="2600" dirty="0" smtClean="0">
                <a:solidFill>
                  <a:schemeClr val="bg1"/>
                </a:solidFill>
              </a:rPr>
              <a:t>System </a:t>
            </a:r>
            <a:r>
              <a:rPr lang="en-US" sz="2600" dirty="0" smtClean="0">
                <a:solidFill>
                  <a:schemeClr val="bg1"/>
                </a:solidFill>
              </a:rPr>
              <a:t>auditing shall be enabled (audsys).</a:t>
            </a:r>
          </a:p>
          <a:p>
            <a:pPr marL="190500" indent="-190500">
              <a:lnSpc>
                <a:spcPct val="120000"/>
              </a:lnSpc>
            </a:pPr>
            <a:r>
              <a:rPr lang="en-AU" sz="2600" dirty="0" smtClean="0">
                <a:solidFill>
                  <a:schemeClr val="bg1"/>
                </a:solidFill>
              </a:rPr>
              <a:t>All accounts shall be set up with password expiration.</a:t>
            </a:r>
          </a:p>
          <a:p>
            <a:pPr marL="190500" indent="-190500">
              <a:lnSpc>
                <a:spcPct val="120000"/>
              </a:lnSpc>
            </a:pPr>
            <a:r>
              <a:rPr lang="en-AU" sz="2600" dirty="0" smtClean="0">
                <a:solidFill>
                  <a:schemeClr val="bg1"/>
                </a:solidFill>
              </a:rPr>
              <a:t>If LDAP, biometrics, Kerberos, or other more powerful authentication methods cannot be used, at a minimum, Shadow Passwords with SMSE shall be used.</a:t>
            </a:r>
          </a:p>
          <a:p>
            <a:pPr marL="190500" indent="-190500">
              <a:lnSpc>
                <a:spcPct val="120000"/>
              </a:lnSpc>
            </a:pPr>
            <a:r>
              <a:rPr lang="en-AU" sz="2600" dirty="0" smtClean="0">
                <a:solidFill>
                  <a:schemeClr val="bg1"/>
                </a:solidFill>
              </a:rPr>
              <a:t>Non-encrypted protocols (</a:t>
            </a:r>
            <a:r>
              <a:rPr lang="en-AU" sz="2600" dirty="0" smtClean="0">
                <a:solidFill>
                  <a:schemeClr val="bg1"/>
                </a:solidFill>
                <a:latin typeface="Courier New" pitchFamily="49" charset="0"/>
                <a:cs typeface="Courier New" pitchFamily="49" charset="0"/>
              </a:rPr>
              <a:t>telnet, remsh, rlogin, ftp</a:t>
            </a:r>
            <a:r>
              <a:rPr lang="en-AU" sz="2600" dirty="0" smtClean="0">
                <a:solidFill>
                  <a:schemeClr val="bg1"/>
                </a:solidFill>
              </a:rPr>
              <a:t>) shall be disabled unless specifically requested differently.</a:t>
            </a:r>
          </a:p>
          <a:p>
            <a:pPr marL="190500" indent="-190500">
              <a:lnSpc>
                <a:spcPct val="120000"/>
              </a:lnSpc>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58</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Security Hardening – Part 3</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US" sz="2400" dirty="0" smtClean="0">
                <a:solidFill>
                  <a:schemeClr val="bg1"/>
                </a:solidFill>
              </a:rPr>
              <a:t>Some of recommended values in file </a:t>
            </a:r>
            <a:r>
              <a:rPr lang="en-US" sz="2400" dirty="0" smtClean="0">
                <a:solidFill>
                  <a:schemeClr val="bg1"/>
                </a:solidFill>
                <a:latin typeface="Courier New" pitchFamily="49" charset="0"/>
                <a:cs typeface="Courier New" pitchFamily="49" charset="0"/>
              </a:rPr>
              <a:t>/etc/default/security </a:t>
            </a:r>
            <a:r>
              <a:rPr lang="en-US" sz="2400" dirty="0" smtClean="0">
                <a:solidFill>
                  <a:schemeClr val="bg1"/>
                </a:solidFill>
              </a:rPr>
              <a:t>are given in the footnote. *</a:t>
            </a:r>
          </a:p>
          <a:p>
            <a:r>
              <a:rPr lang="en-AU" sz="2400" dirty="0" smtClean="0">
                <a:solidFill>
                  <a:schemeClr val="bg1"/>
                </a:solidFill>
              </a:rPr>
              <a:t>Root’s account home directory shall be </a:t>
            </a:r>
            <a:r>
              <a:rPr lang="en-AU" sz="2400" dirty="0" smtClean="0">
                <a:solidFill>
                  <a:schemeClr val="bg1"/>
                </a:solidFill>
                <a:latin typeface="Courier New" pitchFamily="49" charset="0"/>
                <a:cs typeface="Courier New" pitchFamily="49" charset="0"/>
              </a:rPr>
              <a:t>/root </a:t>
            </a:r>
            <a:r>
              <a:rPr lang="en-AU" sz="2400" dirty="0" smtClean="0">
                <a:solidFill>
                  <a:schemeClr val="bg1"/>
                </a:solidFill>
                <a:cs typeface="Courier New" pitchFamily="49" charset="0"/>
              </a:rPr>
              <a:t>(or similar) </a:t>
            </a:r>
            <a:r>
              <a:rPr lang="en-AU" sz="2400" dirty="0" smtClean="0">
                <a:solidFill>
                  <a:schemeClr val="bg1"/>
                </a:solidFill>
              </a:rPr>
              <a:t>with permissions 700.</a:t>
            </a:r>
          </a:p>
          <a:p>
            <a:r>
              <a:rPr lang="en-AU" sz="2400" dirty="0" smtClean="0">
                <a:solidFill>
                  <a:schemeClr val="bg1"/>
                </a:solidFill>
              </a:rPr>
              <a:t>Root’s account default Shell must be static shell, preferably </a:t>
            </a:r>
            <a:r>
              <a:rPr lang="en-AU" sz="2400" dirty="0" smtClean="0">
                <a:solidFill>
                  <a:schemeClr val="bg1"/>
                </a:solidFill>
                <a:latin typeface="Courier New" pitchFamily="49" charset="0"/>
                <a:cs typeface="Courier New" pitchFamily="49" charset="0"/>
              </a:rPr>
              <a:t>/sbin/sh</a:t>
            </a:r>
            <a:r>
              <a:rPr lang="en-AU" sz="2400" dirty="0" smtClean="0">
                <a:solidFill>
                  <a:schemeClr val="bg1"/>
                </a:solidFill>
              </a:rPr>
              <a:t>.</a:t>
            </a:r>
            <a:endParaRPr lang="en-US" sz="2400" dirty="0" smtClean="0">
              <a:solidFill>
                <a:schemeClr val="bg1"/>
              </a:solidFill>
            </a:endParaRPr>
          </a:p>
          <a:p>
            <a:r>
              <a:rPr lang="en-AU" sz="2400" dirty="0" smtClean="0">
                <a:solidFill>
                  <a:schemeClr val="bg1"/>
                </a:solidFill>
              </a:rPr>
              <a:t>Other enterprise-wide management tool shall be configured (if applicable).</a:t>
            </a:r>
          </a:p>
          <a:p>
            <a:r>
              <a:rPr lang="en-AU" sz="2400" dirty="0" smtClean="0">
                <a:solidFill>
                  <a:schemeClr val="bg1"/>
                </a:solidFill>
              </a:rPr>
              <a:t>Unless specifically requested differently, </a:t>
            </a:r>
            <a:r>
              <a:rPr lang="en-AU" sz="2400" dirty="0" smtClean="0">
                <a:solidFill>
                  <a:schemeClr val="bg1"/>
                </a:solidFill>
                <a:latin typeface="Courier New" pitchFamily="49" charset="0"/>
                <a:cs typeface="Courier New" pitchFamily="49" charset="0"/>
              </a:rPr>
              <a:t>/.bootsys_block </a:t>
            </a:r>
            <a:r>
              <a:rPr lang="en-AU" sz="2400" dirty="0" smtClean="0">
                <a:solidFill>
                  <a:schemeClr val="bg1"/>
                </a:solidFill>
              </a:rPr>
              <a:t>shall be created. In the best scenario, it should not contain string “</a:t>
            </a:r>
            <a:r>
              <a:rPr lang="en-AU" sz="2400" dirty="0" smtClean="0">
                <a:solidFill>
                  <a:schemeClr val="bg1"/>
                </a:solidFill>
                <a:latin typeface="Courier New" pitchFamily="49" charset="0"/>
                <a:cs typeface="Courier New" pitchFamily="49" charset="0"/>
              </a:rPr>
              <a:t>confirm</a:t>
            </a:r>
            <a:r>
              <a:rPr lang="en-AU" sz="2400" dirty="0" smtClean="0">
                <a:solidFill>
                  <a:schemeClr val="bg1"/>
                </a:solidFill>
              </a:rPr>
              <a:t>” on the first line. That way, remotely-initiated </a:t>
            </a:r>
            <a:r>
              <a:rPr lang="en-AU" sz="2400" dirty="0" smtClean="0">
                <a:solidFill>
                  <a:schemeClr val="bg1"/>
                </a:solidFill>
                <a:latin typeface="Courier New" pitchFamily="49" charset="0"/>
                <a:cs typeface="Courier New" pitchFamily="49" charset="0"/>
              </a:rPr>
              <a:t>bootsys</a:t>
            </a:r>
            <a:r>
              <a:rPr lang="en-AU" sz="2400" dirty="0" smtClean="0">
                <a:solidFill>
                  <a:schemeClr val="bg1"/>
                </a:solidFill>
              </a:rPr>
              <a:t>(1M) will be ignored and accidental rebuild of the server avoided. It can even be an empty file.</a:t>
            </a:r>
            <a:endParaRPr lang="en-US" sz="2400" dirty="0" smtClean="0">
              <a:solidFill>
                <a:schemeClr val="bg1"/>
              </a:solidFill>
            </a:endParaRPr>
          </a:p>
          <a:p>
            <a:pPr>
              <a:buNone/>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59</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Security Hardening – Part 4</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AU" sz="2400" dirty="0" smtClean="0">
                <a:solidFill>
                  <a:schemeClr val="bg1"/>
                </a:solidFill>
              </a:rPr>
              <a:t>Global default </a:t>
            </a:r>
            <a:r>
              <a:rPr lang="en-AU" sz="2400" dirty="0" smtClean="0">
                <a:solidFill>
                  <a:schemeClr val="bg1"/>
                </a:solidFill>
                <a:latin typeface="Courier New" pitchFamily="49" charset="0"/>
                <a:cs typeface="Courier New" pitchFamily="49" charset="0"/>
              </a:rPr>
              <a:t>umask</a:t>
            </a:r>
            <a:r>
              <a:rPr lang="en-AU" sz="2400" dirty="0" smtClean="0">
                <a:solidFill>
                  <a:schemeClr val="bg1"/>
                </a:solidFill>
              </a:rPr>
              <a:t>(1M) shall be 022 at a minimum. Check </a:t>
            </a:r>
            <a:r>
              <a:rPr lang="en-AU" sz="2400" dirty="0" smtClean="0">
                <a:solidFill>
                  <a:schemeClr val="bg1"/>
                </a:solidFill>
                <a:latin typeface="Courier New" pitchFamily="49" charset="0"/>
                <a:cs typeface="Courier New" pitchFamily="49" charset="0"/>
              </a:rPr>
              <a:t>/etc/profile</a:t>
            </a:r>
            <a:r>
              <a:rPr lang="en-AU" sz="2400" dirty="0" smtClean="0">
                <a:solidFill>
                  <a:schemeClr val="bg1"/>
                </a:solidFill>
              </a:rPr>
              <a:t>, </a:t>
            </a:r>
            <a:r>
              <a:rPr lang="en-AU" sz="2400" dirty="0" smtClean="0">
                <a:solidFill>
                  <a:schemeClr val="bg1"/>
                </a:solidFill>
                <a:latin typeface="Courier New" pitchFamily="49" charset="0"/>
                <a:cs typeface="Courier New" pitchFamily="49" charset="0"/>
              </a:rPr>
              <a:t>/etc/csh.login </a:t>
            </a:r>
            <a:r>
              <a:rPr lang="en-AU" sz="2400" dirty="0" smtClean="0">
                <a:solidFill>
                  <a:schemeClr val="bg1"/>
                </a:solidFill>
              </a:rPr>
              <a:t>and </a:t>
            </a:r>
            <a:r>
              <a:rPr lang="en-AU" sz="2400" dirty="0" smtClean="0">
                <a:solidFill>
                  <a:schemeClr val="bg1"/>
                </a:solidFill>
                <a:latin typeface="Courier New" pitchFamily="49" charset="0"/>
                <a:cs typeface="Courier New" pitchFamily="49" charset="0"/>
              </a:rPr>
              <a:t>/etc/default/security</a:t>
            </a:r>
            <a:r>
              <a:rPr lang="en-AU" sz="2400" dirty="0" smtClean="0">
                <a:solidFill>
                  <a:schemeClr val="bg1"/>
                </a:solidFill>
              </a:rPr>
              <a:t>.</a:t>
            </a:r>
          </a:p>
          <a:p>
            <a:pPr>
              <a:buNone/>
            </a:pPr>
            <a:endParaRPr lang="en-AU" sz="2400" dirty="0" smtClean="0">
              <a:solidFill>
                <a:schemeClr val="bg1"/>
              </a:solidFill>
            </a:endParaRPr>
          </a:p>
          <a:p>
            <a:r>
              <a:rPr lang="en-AU" sz="2400" dirty="0" smtClean="0">
                <a:solidFill>
                  <a:schemeClr val="bg1"/>
                </a:solidFill>
                <a:latin typeface="Courier New" pitchFamily="49" charset="0"/>
                <a:cs typeface="Courier New" pitchFamily="49" charset="0"/>
              </a:rPr>
              <a:t>dmesg</a:t>
            </a:r>
            <a:r>
              <a:rPr lang="en-AU" sz="2400" dirty="0" smtClean="0">
                <a:solidFill>
                  <a:schemeClr val="bg1"/>
                </a:solidFill>
              </a:rPr>
              <a:t>(1M) ring buffer shall be preserved via cron job. For example:</a:t>
            </a:r>
          </a:p>
          <a:p>
            <a:pPr>
              <a:buNone/>
            </a:pPr>
            <a:endParaRPr lang="en-AU" sz="2400" dirty="0" smtClean="0">
              <a:solidFill>
                <a:schemeClr val="bg1"/>
              </a:solidFill>
            </a:endParaRPr>
          </a:p>
          <a:p>
            <a:pPr>
              <a:buNone/>
            </a:pPr>
            <a:r>
              <a:rPr lang="en-US" sz="2200" dirty="0" smtClean="0">
                <a:solidFill>
                  <a:schemeClr val="bg1"/>
                </a:solidFill>
                <a:latin typeface="Courier New" pitchFamily="49" charset="0"/>
                <a:cs typeface="Courier New" pitchFamily="49" charset="0"/>
              </a:rPr>
              <a:t> </a:t>
            </a:r>
            <a:r>
              <a:rPr lang="en-US" sz="2100" dirty="0" smtClean="0">
                <a:solidFill>
                  <a:schemeClr val="bg1"/>
                </a:solidFill>
                <a:latin typeface="Courier New" pitchFamily="49" charset="0"/>
                <a:cs typeface="Courier New" pitchFamily="49" charset="0"/>
              </a:rPr>
              <a:t>10 * * * * /usr/sbin/dmesg - &gt;&gt; /var/adm/messages</a:t>
            </a:r>
          </a:p>
          <a:p>
            <a:pPr>
              <a:buNone/>
            </a:pPr>
            <a:endParaRPr lang="en-US" sz="2100" dirty="0" smtClean="0">
              <a:solidFill>
                <a:schemeClr val="bg1"/>
              </a:solidFill>
              <a:latin typeface="Courier New" pitchFamily="49" charset="0"/>
              <a:cs typeface="Courier New" pitchFamily="49" charset="0"/>
            </a:endParaRPr>
          </a:p>
          <a:p>
            <a:r>
              <a:rPr lang="en-AU" sz="2400" dirty="0" smtClean="0">
                <a:solidFill>
                  <a:schemeClr val="bg1"/>
                </a:solidFill>
                <a:cs typeface="Courier New" pitchFamily="49" charset="0"/>
              </a:rPr>
              <a:t>cron(1M) and at(1M) jobs shall be allowed for selected users only. Check files </a:t>
            </a:r>
            <a:r>
              <a:rPr lang="en-AU" sz="2400" dirty="0" smtClean="0">
                <a:solidFill>
                  <a:schemeClr val="bg1"/>
                </a:solidFill>
                <a:latin typeface="Courier New" pitchFamily="49" charset="0"/>
                <a:cs typeface="Courier New" pitchFamily="49" charset="0"/>
              </a:rPr>
              <a:t>/var/adm/cron.allow</a:t>
            </a:r>
            <a:r>
              <a:rPr lang="en-AU" sz="2400" dirty="0" smtClean="0">
                <a:solidFill>
                  <a:schemeClr val="bg1"/>
                </a:solidFill>
                <a:latin typeface="+mj-lt"/>
                <a:cs typeface="Courier New" pitchFamily="49" charset="0"/>
              </a:rPr>
              <a:t>, </a:t>
            </a:r>
            <a:r>
              <a:rPr lang="en-AU" sz="2400" dirty="0" smtClean="0">
                <a:solidFill>
                  <a:schemeClr val="bg1"/>
                </a:solidFill>
                <a:latin typeface="Courier New" pitchFamily="49" charset="0"/>
                <a:cs typeface="Courier New" pitchFamily="49" charset="0"/>
              </a:rPr>
              <a:t>/var/adm/cron.deny</a:t>
            </a:r>
            <a:r>
              <a:rPr lang="en-AU" sz="2400" dirty="0" smtClean="0">
                <a:solidFill>
                  <a:schemeClr val="bg1"/>
                </a:solidFill>
                <a:latin typeface="+mj-lt"/>
                <a:cs typeface="Courier New" pitchFamily="49" charset="0"/>
              </a:rPr>
              <a:t>, </a:t>
            </a:r>
            <a:r>
              <a:rPr lang="en-AU" sz="2400" dirty="0" smtClean="0">
                <a:solidFill>
                  <a:schemeClr val="bg1"/>
                </a:solidFill>
                <a:latin typeface="Courier New" pitchFamily="49" charset="0"/>
                <a:cs typeface="Courier New" pitchFamily="49" charset="0"/>
              </a:rPr>
              <a:t>/var/adm/at.allow</a:t>
            </a:r>
            <a:r>
              <a:rPr lang="en-AU" sz="2400" dirty="0" smtClean="0">
                <a:solidFill>
                  <a:schemeClr val="bg1"/>
                </a:solidFill>
                <a:latin typeface="+mj-lt"/>
                <a:cs typeface="Courier New" pitchFamily="49" charset="0"/>
              </a:rPr>
              <a:t>, </a:t>
            </a:r>
            <a:r>
              <a:rPr lang="en-AU" sz="2400" dirty="0" smtClean="0">
                <a:solidFill>
                  <a:schemeClr val="bg1"/>
                </a:solidFill>
                <a:cs typeface="Courier New" pitchFamily="49" charset="0"/>
              </a:rPr>
              <a:t>and</a:t>
            </a:r>
            <a:r>
              <a:rPr lang="en-AU" sz="2400" dirty="0" smtClean="0">
                <a:solidFill>
                  <a:schemeClr val="bg1"/>
                </a:solidFill>
                <a:latin typeface="+mj-lt"/>
                <a:cs typeface="Courier New" pitchFamily="49" charset="0"/>
              </a:rPr>
              <a:t> </a:t>
            </a:r>
            <a:r>
              <a:rPr lang="en-AU" sz="2400" dirty="0" smtClean="0">
                <a:solidFill>
                  <a:schemeClr val="bg1"/>
                </a:solidFill>
                <a:latin typeface="Courier New" pitchFamily="49" charset="0"/>
                <a:cs typeface="Courier New" pitchFamily="49" charset="0"/>
              </a:rPr>
              <a:t>/var/adm/at.deny</a:t>
            </a:r>
            <a:r>
              <a:rPr lang="en-AU" sz="2400" dirty="0" smtClean="0">
                <a:solidFill>
                  <a:schemeClr val="bg1"/>
                </a:solidFill>
                <a:cs typeface="Courier New" pitchFamily="49" charset="0"/>
              </a:rPr>
              <a: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60</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Security Hardening – Part 5</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AU" sz="2300" dirty="0" smtClean="0">
                <a:solidFill>
                  <a:schemeClr val="bg1"/>
                </a:solidFill>
                <a:cs typeface="Courier New" pitchFamily="49" charset="0"/>
              </a:rPr>
              <a:t>Several world-writable directories shall have sticky-bit set: </a:t>
            </a:r>
            <a:r>
              <a:rPr lang="en-AU" sz="2300" dirty="0" smtClean="0">
                <a:solidFill>
                  <a:schemeClr val="bg1"/>
                </a:solidFill>
                <a:latin typeface="Courier New" pitchFamily="49" charset="0"/>
                <a:cs typeface="Courier New" pitchFamily="49" charset="0"/>
              </a:rPr>
              <a:t>/tmp, /var/tmp, /var/spool/sockets, /var/preserve</a:t>
            </a:r>
            <a:r>
              <a:rPr lang="en-AU" sz="2300" dirty="0" smtClean="0">
                <a:solidFill>
                  <a:schemeClr val="bg1"/>
                </a:solidFill>
                <a:cs typeface="Courier New" pitchFamily="49" charset="0"/>
              </a:rPr>
              <a:t>.</a:t>
            </a:r>
          </a:p>
          <a:p>
            <a:pPr>
              <a:buNone/>
            </a:pPr>
            <a:endParaRPr lang="en-AU" sz="2300" dirty="0" smtClean="0">
              <a:solidFill>
                <a:schemeClr val="bg1"/>
              </a:solidFill>
              <a:cs typeface="Courier New" pitchFamily="49" charset="0"/>
            </a:endParaRPr>
          </a:p>
          <a:p>
            <a:r>
              <a:rPr lang="en-AU" sz="2300" dirty="0" smtClean="0">
                <a:solidFill>
                  <a:schemeClr val="bg1"/>
                </a:solidFill>
                <a:cs typeface="Courier New" pitchFamily="49" charset="0"/>
              </a:rPr>
              <a:t>If applicable, enforce all third-party applications to run in security containments.</a:t>
            </a:r>
          </a:p>
          <a:p>
            <a:endParaRPr lang="en-AU" sz="2300" dirty="0" smtClean="0">
              <a:solidFill>
                <a:schemeClr val="bg1"/>
              </a:solidFill>
              <a:cs typeface="Courier New" pitchFamily="49" charset="0"/>
            </a:endParaRPr>
          </a:p>
          <a:p>
            <a:r>
              <a:rPr lang="en-AU" sz="2300" dirty="0" smtClean="0">
                <a:solidFill>
                  <a:schemeClr val="bg1"/>
                </a:solidFill>
                <a:cs typeface="Courier New" pitchFamily="49" charset="0"/>
              </a:rPr>
              <a:t>If, for some reason, FTP server is required, replace standard daemon with more powerful and configurable vsftpd or ProFTPD:</a:t>
            </a:r>
          </a:p>
          <a:p>
            <a:pPr>
              <a:buNone/>
            </a:pPr>
            <a:endParaRPr lang="en-US" sz="2300" dirty="0" smtClean="0"/>
          </a:p>
          <a:p>
            <a:pPr>
              <a:buNone/>
            </a:pPr>
            <a:r>
              <a:rPr lang="en-US" sz="2300" dirty="0" smtClean="0"/>
              <a:t>	</a:t>
            </a:r>
            <a:r>
              <a:rPr lang="en-US" sz="2300" dirty="0" smtClean="0">
                <a:solidFill>
                  <a:schemeClr val="bg1"/>
                </a:solidFill>
                <a:latin typeface="Courier New" pitchFamily="49" charset="0"/>
                <a:cs typeface="Courier New" pitchFamily="49" charset="0"/>
              </a:rPr>
              <a:t>http://vsftpd.beasts.org/</a:t>
            </a:r>
          </a:p>
          <a:p>
            <a:pPr>
              <a:buNone/>
            </a:pPr>
            <a:r>
              <a:rPr lang="en-US" sz="2300" dirty="0" smtClean="0">
                <a:solidFill>
                  <a:schemeClr val="bg1"/>
                </a:solidFill>
                <a:latin typeface="Courier New" pitchFamily="49" charset="0"/>
                <a:cs typeface="Courier New" pitchFamily="49" charset="0"/>
              </a:rPr>
              <a:t>	http://www.proftpd.org/</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61</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Security Hardening – Part 6</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AU" sz="2400" dirty="0" smtClean="0">
                <a:solidFill>
                  <a:schemeClr val="bg1"/>
                </a:solidFill>
                <a:cs typeface="Courier New" pitchFamily="49" charset="0"/>
              </a:rPr>
              <a:t>If </a:t>
            </a:r>
            <a:r>
              <a:rPr lang="en-AU" sz="2400" dirty="0" smtClean="0">
                <a:solidFill>
                  <a:schemeClr val="bg1"/>
                </a:solidFill>
                <a:latin typeface="Courier New" pitchFamily="49" charset="0"/>
                <a:cs typeface="Courier New" pitchFamily="49" charset="0"/>
              </a:rPr>
              <a:t>inetd</a:t>
            </a:r>
            <a:r>
              <a:rPr lang="en-AU" sz="2400" dirty="0" smtClean="0">
                <a:solidFill>
                  <a:schemeClr val="bg1"/>
                </a:solidFill>
                <a:cs typeface="Courier New" pitchFamily="49" charset="0"/>
              </a:rPr>
              <a:t>(1M) is used, set the following flags in file </a:t>
            </a:r>
            <a:r>
              <a:rPr lang="en-AU" sz="2400" dirty="0" smtClean="0">
                <a:solidFill>
                  <a:schemeClr val="bg1"/>
                </a:solidFill>
                <a:latin typeface="Courier New" pitchFamily="49" charset="0"/>
                <a:cs typeface="Courier New" pitchFamily="49" charset="0"/>
              </a:rPr>
              <a:t>/etc/rc.config.d/netdaemons </a:t>
            </a:r>
            <a:r>
              <a:rPr lang="en-AU" sz="2400" dirty="0" smtClean="0">
                <a:solidFill>
                  <a:schemeClr val="bg1"/>
                </a:solidFill>
                <a:cs typeface="Courier New" pitchFamily="49" charset="0"/>
              </a:rPr>
              <a:t>(change as applicable to project):</a:t>
            </a:r>
          </a:p>
          <a:p>
            <a:pPr>
              <a:buNone/>
            </a:pPr>
            <a:endParaRPr lang="en-AU" sz="2400" dirty="0" smtClean="0">
              <a:solidFill>
                <a:schemeClr val="bg1"/>
              </a:solidFill>
              <a:cs typeface="Courier New" pitchFamily="49" charset="0"/>
            </a:endParaRPr>
          </a:p>
          <a:p>
            <a:pPr>
              <a:buNone/>
            </a:pPr>
            <a:r>
              <a:rPr lang="en-AU" sz="2400" dirty="0" smtClean="0">
                <a:solidFill>
                  <a:schemeClr val="bg1"/>
                </a:solidFill>
                <a:cs typeface="Courier New" pitchFamily="49" charset="0"/>
              </a:rPr>
              <a:t>	</a:t>
            </a:r>
            <a:r>
              <a:rPr lang="en-AU" sz="2400" dirty="0" smtClean="0">
                <a:solidFill>
                  <a:schemeClr val="bg1"/>
                </a:solidFill>
                <a:latin typeface="Courier New" pitchFamily="49" charset="0"/>
                <a:cs typeface="Courier New" pitchFamily="49" charset="0"/>
              </a:rPr>
              <a:t>INETD_ARGS=“-l –a –p 40”</a:t>
            </a:r>
          </a:p>
          <a:p>
            <a:endParaRPr lang="en-AU" sz="2400" dirty="0" smtClean="0">
              <a:solidFill>
                <a:schemeClr val="bg1"/>
              </a:solidFill>
              <a:latin typeface="Courier New" pitchFamily="49" charset="0"/>
              <a:cs typeface="Courier New" pitchFamily="49" charset="0"/>
            </a:endParaRPr>
          </a:p>
          <a:p>
            <a:pPr>
              <a:buNone/>
            </a:pPr>
            <a:r>
              <a:rPr lang="en-AU" sz="2400" dirty="0" smtClean="0">
                <a:solidFill>
                  <a:schemeClr val="bg1"/>
                </a:solidFill>
                <a:latin typeface="Courier New" pitchFamily="49" charset="0"/>
                <a:cs typeface="Courier New" pitchFamily="49" charset="0"/>
              </a:rPr>
              <a:t>	</a:t>
            </a:r>
            <a:r>
              <a:rPr lang="en-AU" sz="2400" dirty="0" smtClean="0">
                <a:solidFill>
                  <a:schemeClr val="bg1"/>
                </a:solidFill>
                <a:cs typeface="Courier New" pitchFamily="49" charset="0"/>
              </a:rPr>
              <a:t>At a minimum, </a:t>
            </a:r>
            <a:r>
              <a:rPr lang="en-AU" sz="2400" dirty="0" smtClean="0">
                <a:solidFill>
                  <a:schemeClr val="bg1"/>
                </a:solidFill>
                <a:latin typeface="Courier New" pitchFamily="49" charset="0"/>
                <a:cs typeface="Courier New" pitchFamily="49" charset="0"/>
              </a:rPr>
              <a:t>inetd </a:t>
            </a:r>
            <a:r>
              <a:rPr lang="en-AU" sz="2400" dirty="0" smtClean="0">
                <a:solidFill>
                  <a:schemeClr val="bg1"/>
                </a:solidFill>
                <a:cs typeface="Courier New" pitchFamily="49" charset="0"/>
              </a:rPr>
              <a:t>logging flag shall be enforced.</a:t>
            </a:r>
          </a:p>
          <a:p>
            <a:pPr>
              <a:buNone/>
            </a:pPr>
            <a:endParaRPr lang="en-AU" sz="2400" dirty="0" smtClean="0">
              <a:solidFill>
                <a:schemeClr val="bg1"/>
              </a:solidFill>
              <a:cs typeface="Courier New" pitchFamily="49" charset="0"/>
            </a:endParaRPr>
          </a:p>
          <a:p>
            <a:r>
              <a:rPr lang="en-AU" sz="2400" dirty="0" smtClean="0">
                <a:solidFill>
                  <a:schemeClr val="bg1"/>
                </a:solidFill>
                <a:cs typeface="Courier New" pitchFamily="49" charset="0"/>
              </a:rPr>
              <a:t>At a minimum, the following flags shall be enforced for </a:t>
            </a:r>
            <a:r>
              <a:rPr lang="en-AU" sz="2400" dirty="0" smtClean="0">
                <a:solidFill>
                  <a:schemeClr val="bg1"/>
                </a:solidFill>
                <a:latin typeface="Courier New" pitchFamily="49" charset="0"/>
                <a:cs typeface="Courier New" pitchFamily="49" charset="0"/>
              </a:rPr>
              <a:t>syslogd</a:t>
            </a:r>
            <a:r>
              <a:rPr lang="en-AU" sz="2400" dirty="0" smtClean="0">
                <a:solidFill>
                  <a:schemeClr val="bg1"/>
                </a:solidFill>
                <a:cs typeface="Courier New" pitchFamily="49" charset="0"/>
              </a:rPr>
              <a:t>(1M) in file </a:t>
            </a:r>
            <a:r>
              <a:rPr lang="en-AU" sz="2400" dirty="0" smtClean="0">
                <a:solidFill>
                  <a:schemeClr val="bg1"/>
                </a:solidFill>
                <a:latin typeface="Courier New" pitchFamily="49" charset="0"/>
                <a:cs typeface="Courier New" pitchFamily="49" charset="0"/>
              </a:rPr>
              <a:t>/etc/rc.config.d/syslogd</a:t>
            </a:r>
            <a:r>
              <a:rPr lang="en-AU" sz="2400" dirty="0" smtClean="0">
                <a:solidFill>
                  <a:schemeClr val="bg1"/>
                </a:solidFill>
                <a:cs typeface="Courier New" pitchFamily="49" charset="0"/>
              </a:rPr>
              <a:t>:</a:t>
            </a:r>
          </a:p>
          <a:p>
            <a:pPr>
              <a:buNone/>
            </a:pPr>
            <a:endParaRPr lang="en-AU" sz="2400" dirty="0" smtClean="0">
              <a:solidFill>
                <a:schemeClr val="bg1"/>
              </a:solidFill>
              <a:cs typeface="Courier New" pitchFamily="49" charset="0"/>
            </a:endParaRPr>
          </a:p>
          <a:p>
            <a:pPr>
              <a:buNone/>
            </a:pPr>
            <a:r>
              <a:rPr lang="en-AU" sz="2400" dirty="0" smtClean="0">
                <a:solidFill>
                  <a:schemeClr val="bg1"/>
                </a:solidFill>
                <a:cs typeface="Courier New" pitchFamily="49" charset="0"/>
              </a:rPr>
              <a:t>	</a:t>
            </a:r>
            <a:r>
              <a:rPr lang="en-AU" sz="2400" dirty="0" smtClean="0">
                <a:solidFill>
                  <a:schemeClr val="bg1"/>
                </a:solidFill>
                <a:latin typeface="Courier New" pitchFamily="49" charset="0"/>
                <a:cs typeface="Courier New" pitchFamily="49" charset="0"/>
              </a:rPr>
              <a:t>SYSLOGD_OPTS=“-D –N”</a:t>
            </a:r>
            <a:endParaRPr lang="en-US" sz="24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62</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Security Hardening – Part 7</a:t>
            </a:r>
            <a:endParaRPr lang="en-US" sz="3200" dirty="0">
              <a:solidFill>
                <a:schemeClr val="bg1"/>
              </a:solidFill>
            </a:endParaRPr>
          </a:p>
        </p:txBody>
      </p:sp>
      <p:sp>
        <p:nvSpPr>
          <p:cNvPr id="7" name="Content Placeholder 6"/>
          <p:cNvSpPr>
            <a:spLocks noGrp="1"/>
          </p:cNvSpPr>
          <p:nvPr>
            <p:ph idx="1"/>
          </p:nvPr>
        </p:nvSpPr>
        <p:spPr>
          <a:xfrm>
            <a:off x="400050" y="1316736"/>
            <a:ext cx="8524494" cy="5159015"/>
          </a:xfrm>
        </p:spPr>
        <p:txBody>
          <a:bodyPr/>
          <a:lstStyle/>
          <a:p>
            <a:r>
              <a:rPr lang="en-AU" sz="2700" dirty="0" smtClean="0">
                <a:solidFill>
                  <a:schemeClr val="bg1"/>
                </a:solidFill>
                <a:cs typeface="Courier New" pitchFamily="49" charset="0"/>
              </a:rPr>
              <a:t>Directory services NIS (old name YP), and NIS+ shall not be used unless required by the project.</a:t>
            </a:r>
          </a:p>
          <a:p>
            <a:endParaRPr lang="en-AU" sz="2700" dirty="0" smtClean="0">
              <a:solidFill>
                <a:schemeClr val="bg1"/>
              </a:solidFill>
              <a:cs typeface="Courier New" pitchFamily="49" charset="0"/>
            </a:endParaRPr>
          </a:p>
          <a:p>
            <a:r>
              <a:rPr lang="en-AU" sz="2700" dirty="0" smtClean="0">
                <a:solidFill>
                  <a:schemeClr val="bg1"/>
                </a:solidFill>
                <a:cs typeface="Courier New" pitchFamily="49" charset="0"/>
              </a:rPr>
              <a:t>If SNMP is used, default community strings shall not be configured.</a:t>
            </a:r>
          </a:p>
          <a:p>
            <a:endParaRPr lang="en-AU" sz="2700" dirty="0" smtClean="0">
              <a:solidFill>
                <a:schemeClr val="bg1"/>
              </a:solidFill>
              <a:cs typeface="Courier New" pitchFamily="49" charset="0"/>
            </a:endParaRPr>
          </a:p>
          <a:p>
            <a:r>
              <a:rPr lang="en-AU" sz="2700" dirty="0" smtClean="0">
                <a:solidFill>
                  <a:schemeClr val="bg1"/>
                </a:solidFill>
                <a:cs typeface="Courier New" pitchFamily="49" charset="0"/>
              </a:rPr>
              <a:t>By default, password and group hashing and caching daemon </a:t>
            </a:r>
            <a:r>
              <a:rPr lang="en-AU" sz="2700" dirty="0" smtClean="0">
                <a:solidFill>
                  <a:schemeClr val="bg1"/>
                </a:solidFill>
                <a:latin typeface="Courier New" pitchFamily="49" charset="0"/>
                <a:cs typeface="Courier New" pitchFamily="49" charset="0"/>
              </a:rPr>
              <a:t>pwgrd</a:t>
            </a:r>
            <a:r>
              <a:rPr lang="en-AU" sz="2700" dirty="0" smtClean="0">
                <a:solidFill>
                  <a:schemeClr val="bg1"/>
                </a:solidFill>
                <a:cs typeface="Courier New" pitchFamily="49" charset="0"/>
              </a:rPr>
              <a:t> shall be disabled unless large number </a:t>
            </a:r>
            <a:r>
              <a:rPr lang="en-AU" dirty="0" smtClean="0">
                <a:solidFill>
                  <a:schemeClr val="bg1"/>
                </a:solidFill>
                <a:cs typeface="Courier New" pitchFamily="49" charset="0"/>
              </a:rPr>
              <a:t>of Unix accounts exists on the server. *</a:t>
            </a:r>
            <a:endParaRPr lang="en-US" dirty="0" smtClean="0">
              <a:solidFill>
                <a:schemeClr val="bg1"/>
              </a:solidFill>
              <a:cs typeface="Courier New" pitchFamily="49" charset="0"/>
            </a:endParaRPr>
          </a:p>
          <a:p>
            <a:endParaRPr lang="en-US" sz="2400" dirty="0" smtClean="0">
              <a:solidFill>
                <a:schemeClr val="bg1"/>
              </a:solidFill>
              <a:cs typeface="Courier New" pitchFamily="49"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63</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Login Messages *</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AU" sz="2400" dirty="0" smtClean="0">
                <a:solidFill>
                  <a:schemeClr val="bg1"/>
                </a:solidFill>
                <a:cs typeface="Courier New" pitchFamily="49" charset="0"/>
              </a:rPr>
              <a:t>Ensure that pre- and post-login messages are displayed at all times. Typically, the files to customise are </a:t>
            </a:r>
            <a:r>
              <a:rPr lang="en-AU" sz="2400" dirty="0" smtClean="0">
                <a:solidFill>
                  <a:schemeClr val="bg1"/>
                </a:solidFill>
                <a:latin typeface="Courier New" pitchFamily="49" charset="0"/>
                <a:cs typeface="Courier New" pitchFamily="49" charset="0"/>
              </a:rPr>
              <a:t>/etc/motd </a:t>
            </a:r>
            <a:r>
              <a:rPr lang="en-AU" sz="2400" dirty="0" smtClean="0">
                <a:solidFill>
                  <a:schemeClr val="bg1"/>
                </a:solidFill>
                <a:cs typeface="Courier New" pitchFamily="49" charset="0"/>
              </a:rPr>
              <a:t>and</a:t>
            </a:r>
            <a:r>
              <a:rPr lang="en-AU" sz="2400" dirty="0" smtClean="0">
                <a:solidFill>
                  <a:schemeClr val="bg1"/>
                </a:solidFill>
                <a:latin typeface="Courier New" pitchFamily="49" charset="0"/>
                <a:cs typeface="Courier New" pitchFamily="49" charset="0"/>
              </a:rPr>
              <a:t> /etc/issue.</a:t>
            </a:r>
            <a:r>
              <a:rPr lang="en-AU" sz="2400" dirty="0" smtClean="0">
                <a:solidFill>
                  <a:schemeClr val="bg1"/>
                </a:solidFill>
                <a:cs typeface="Courier New" pitchFamily="49" charset="0"/>
              </a:rPr>
              <a:t> An example for Australia:</a:t>
            </a:r>
          </a:p>
          <a:p>
            <a:endParaRPr lang="en-US" sz="2400" dirty="0" smtClean="0">
              <a:solidFill>
                <a:schemeClr val="bg1"/>
              </a:solidFill>
              <a:cs typeface="Courier New" pitchFamily="49" charset="0"/>
            </a:endParaRPr>
          </a:p>
          <a:p>
            <a:pPr>
              <a:buNone/>
            </a:pPr>
            <a:r>
              <a:rPr lang="en-US" sz="1600" dirty="0" smtClean="0">
                <a:solidFill>
                  <a:schemeClr val="bg1"/>
                </a:solidFill>
                <a:latin typeface="Courier New" pitchFamily="49" charset="0"/>
                <a:cs typeface="Courier New" pitchFamily="49" charset="0"/>
              </a:rPr>
              <a:t>                 Unauthorized access prohibited</a:t>
            </a:r>
          </a:p>
          <a:p>
            <a:pPr>
              <a:buNone/>
            </a:pPr>
            <a:r>
              <a:rPr lang="en-US" sz="1600" dirty="0" smtClean="0">
                <a:solidFill>
                  <a:schemeClr val="bg1"/>
                </a:solidFill>
                <a:latin typeface="Courier New" pitchFamily="49" charset="0"/>
                <a:cs typeface="Courier New" pitchFamily="49" charset="0"/>
              </a:rPr>
              <a:t>                All login sessions are monitored</a:t>
            </a:r>
          </a:p>
          <a:p>
            <a:pPr>
              <a:buNone/>
            </a:pPr>
            <a:r>
              <a:rPr lang="en-US" sz="1600" dirty="0" smtClean="0">
                <a:solidFill>
                  <a:schemeClr val="bg1"/>
                </a:solidFill>
                <a:latin typeface="Courier New" pitchFamily="49" charset="0"/>
                <a:cs typeface="Courier New" pitchFamily="49" charset="0"/>
              </a:rPr>
              <a:t> *****************************************************************</a:t>
            </a:r>
          </a:p>
          <a:p>
            <a:pPr>
              <a:buNone/>
            </a:pPr>
            <a:r>
              <a:rPr lang="en-US" sz="1600" dirty="0" smtClean="0">
                <a:solidFill>
                  <a:schemeClr val="bg1"/>
                </a:solidFill>
                <a:latin typeface="Courier New" pitchFamily="49" charset="0"/>
                <a:cs typeface="Courier New" pitchFamily="49" charset="0"/>
              </a:rPr>
              <a:t> *  WARNING:      It is a criminal offence to:                   *</a:t>
            </a:r>
          </a:p>
          <a:p>
            <a:pPr>
              <a:buNone/>
            </a:pPr>
            <a:r>
              <a:rPr lang="en-US" sz="1600" dirty="0" smtClean="0">
                <a:solidFill>
                  <a:schemeClr val="bg1"/>
                </a:solidFill>
                <a:latin typeface="Courier New" pitchFamily="49" charset="0"/>
                <a:cs typeface="Courier New" pitchFamily="49" charset="0"/>
              </a:rPr>
              <a:t> *   i.  Obtain access to data without authority                 *</a:t>
            </a:r>
          </a:p>
          <a:p>
            <a:pPr>
              <a:buNone/>
            </a:pPr>
            <a:r>
              <a:rPr lang="en-US" sz="1600" dirty="0" smtClean="0">
                <a:solidFill>
                  <a:schemeClr val="bg1"/>
                </a:solidFill>
                <a:latin typeface="Courier New" pitchFamily="49" charset="0"/>
                <a:cs typeface="Courier New" pitchFamily="49" charset="0"/>
              </a:rPr>
              <a:t> *       (Penalty 2 years imprisonment)                          *</a:t>
            </a:r>
          </a:p>
          <a:p>
            <a:pPr>
              <a:buNone/>
            </a:pPr>
            <a:r>
              <a:rPr lang="en-US" sz="1600" dirty="0" smtClean="0">
                <a:solidFill>
                  <a:schemeClr val="bg1"/>
                </a:solidFill>
                <a:latin typeface="Courier New" pitchFamily="49" charset="0"/>
                <a:cs typeface="Courier New" pitchFamily="49" charset="0"/>
              </a:rPr>
              <a:t> *   ii. Damage, delete, alter or insert data without authority  *</a:t>
            </a:r>
          </a:p>
          <a:p>
            <a:pPr>
              <a:buNone/>
            </a:pPr>
            <a:r>
              <a:rPr lang="en-US" sz="1600" dirty="0" smtClean="0">
                <a:solidFill>
                  <a:schemeClr val="bg1"/>
                </a:solidFill>
                <a:latin typeface="Courier New" pitchFamily="49" charset="0"/>
                <a:cs typeface="Courier New" pitchFamily="49" charset="0"/>
              </a:rPr>
              <a:t> *       (Penalty 10 years imprisonment)                         *</a:t>
            </a:r>
          </a:p>
          <a:p>
            <a:pPr>
              <a:buNone/>
            </a:pPr>
            <a:r>
              <a:rPr lang="en-US" sz="1600" dirty="0" smtClean="0">
                <a:solidFill>
                  <a:schemeClr val="bg1"/>
                </a:solidFill>
                <a:latin typeface="Courier New" pitchFamily="49" charset="0"/>
                <a:cs typeface="Courier New" pitchFamily="49" charset="0"/>
              </a:rPr>
              <a: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64</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SSH Daemon *</a:t>
            </a:r>
            <a:endParaRPr lang="en-US" sz="3200" dirty="0">
              <a:solidFill>
                <a:schemeClr val="bg1"/>
              </a:solidFill>
            </a:endParaRPr>
          </a:p>
        </p:txBody>
      </p:sp>
      <p:sp>
        <p:nvSpPr>
          <p:cNvPr id="7" name="Content Placeholder 6"/>
          <p:cNvSpPr>
            <a:spLocks noGrp="1"/>
          </p:cNvSpPr>
          <p:nvPr>
            <p:ph idx="1"/>
          </p:nvPr>
        </p:nvSpPr>
        <p:spPr>
          <a:xfrm>
            <a:off x="400050" y="1184223"/>
            <a:ext cx="8524494" cy="5344593"/>
          </a:xfrm>
        </p:spPr>
        <p:txBody>
          <a:bodyPr/>
          <a:lstStyle/>
          <a:p>
            <a:r>
              <a:rPr lang="en-AU" sz="2000" dirty="0" smtClean="0">
                <a:solidFill>
                  <a:schemeClr val="bg1"/>
                </a:solidFill>
                <a:cs typeface="Courier New" pitchFamily="49" charset="0"/>
              </a:rPr>
              <a:t>At a minimum, I prefer to set the following options in </a:t>
            </a:r>
            <a:r>
              <a:rPr lang="en-AU" sz="2000" dirty="0" smtClean="0">
                <a:solidFill>
                  <a:schemeClr val="bg1"/>
                </a:solidFill>
                <a:latin typeface="Courier New" pitchFamily="49" charset="0"/>
                <a:cs typeface="Courier New" pitchFamily="49" charset="0"/>
              </a:rPr>
              <a:t>sshd_config </a:t>
            </a:r>
            <a:r>
              <a:rPr lang="en-AU" sz="2000" dirty="0" smtClean="0">
                <a:solidFill>
                  <a:schemeClr val="bg1"/>
                </a:solidFill>
                <a:cs typeface="Courier New" pitchFamily="49" charset="0"/>
              </a:rPr>
              <a:t>(change as applicable to project):</a:t>
            </a:r>
          </a:p>
          <a:p>
            <a:pPr>
              <a:buNone/>
            </a:pPr>
            <a:endParaRPr lang="en-AU" sz="2000" dirty="0" smtClean="0">
              <a:solidFill>
                <a:schemeClr val="bg1"/>
              </a:solidFill>
              <a:cs typeface="Courier New" pitchFamily="49" charset="0"/>
            </a:endParaRPr>
          </a:p>
          <a:p>
            <a:pPr>
              <a:buNone/>
            </a:pPr>
            <a:r>
              <a:rPr lang="en-AU" sz="2000" dirty="0" smtClean="0">
                <a:solidFill>
                  <a:schemeClr val="bg1"/>
                </a:solidFill>
                <a:cs typeface="Courier New" pitchFamily="49" charset="0"/>
              </a:rPr>
              <a:t>	</a:t>
            </a:r>
            <a:r>
              <a:rPr lang="en-US" sz="1800" dirty="0" smtClean="0">
                <a:solidFill>
                  <a:schemeClr val="bg1"/>
                </a:solidFill>
                <a:latin typeface="Courier New" pitchFamily="49" charset="0"/>
                <a:cs typeface="Courier New" pitchFamily="49" charset="0"/>
              </a:rPr>
              <a:t>PermitRootLogin no</a:t>
            </a:r>
          </a:p>
          <a:p>
            <a:pPr>
              <a:buNone/>
            </a:pPr>
            <a:r>
              <a:rPr lang="en-US" sz="1800" dirty="0" smtClean="0">
                <a:solidFill>
                  <a:schemeClr val="bg1"/>
                </a:solidFill>
                <a:latin typeface="Courier New" pitchFamily="49" charset="0"/>
                <a:cs typeface="Courier New" pitchFamily="49" charset="0"/>
              </a:rPr>
              <a:t>	StrictModes yes</a:t>
            </a:r>
          </a:p>
          <a:p>
            <a:pPr>
              <a:buNone/>
            </a:pPr>
            <a:r>
              <a:rPr lang="en-US" sz="1800" dirty="0" smtClean="0">
                <a:solidFill>
                  <a:schemeClr val="bg1"/>
                </a:solidFill>
                <a:latin typeface="Courier New" pitchFamily="49" charset="0"/>
                <a:cs typeface="Courier New" pitchFamily="49" charset="0"/>
              </a:rPr>
              <a:t>	IgnoreRhosts yes</a:t>
            </a:r>
          </a:p>
          <a:p>
            <a:pPr>
              <a:buNone/>
            </a:pPr>
            <a:r>
              <a:rPr lang="en-US" sz="1800" dirty="0" smtClean="0">
                <a:solidFill>
                  <a:schemeClr val="bg1"/>
                </a:solidFill>
                <a:latin typeface="Courier New" pitchFamily="49" charset="0"/>
                <a:cs typeface="Courier New" pitchFamily="49" charset="0"/>
              </a:rPr>
              <a:t>	PermitEmptyPasswords no</a:t>
            </a:r>
          </a:p>
          <a:p>
            <a:pPr>
              <a:buNone/>
            </a:pPr>
            <a:r>
              <a:rPr lang="en-US" sz="1800" dirty="0" smtClean="0">
                <a:solidFill>
                  <a:schemeClr val="bg1"/>
                </a:solidFill>
                <a:latin typeface="Courier New" pitchFamily="49" charset="0"/>
                <a:cs typeface="Courier New" pitchFamily="49" charset="0"/>
              </a:rPr>
              <a:t>	PasswordAuthentication no</a:t>
            </a:r>
          </a:p>
          <a:p>
            <a:pPr>
              <a:buNone/>
            </a:pPr>
            <a:r>
              <a:rPr lang="en-US" sz="1800" dirty="0" smtClean="0">
                <a:solidFill>
                  <a:schemeClr val="bg1"/>
                </a:solidFill>
                <a:latin typeface="Courier New" pitchFamily="49" charset="0"/>
                <a:cs typeface="Courier New" pitchFamily="49" charset="0"/>
              </a:rPr>
              <a:t>	UsePrivilegeSeparation yes</a:t>
            </a:r>
          </a:p>
          <a:p>
            <a:pPr>
              <a:buNone/>
            </a:pPr>
            <a:r>
              <a:rPr lang="en-AU" sz="1800" dirty="0" smtClean="0">
                <a:solidFill>
                  <a:schemeClr val="bg1"/>
                </a:solidFill>
                <a:latin typeface="Courier New" pitchFamily="49" charset="0"/>
                <a:cs typeface="Courier New" pitchFamily="49" charset="0"/>
              </a:rPr>
              <a:t>	</a:t>
            </a:r>
            <a:r>
              <a:rPr lang="en-US" sz="1800" dirty="0" smtClean="0">
                <a:solidFill>
                  <a:schemeClr val="bg1"/>
                </a:solidFill>
                <a:latin typeface="Courier New" pitchFamily="49" charset="0"/>
                <a:cs typeface="Courier New" pitchFamily="49" charset="0"/>
              </a:rPr>
              <a:t>MaxAuthTries 3</a:t>
            </a:r>
          </a:p>
          <a:p>
            <a:pPr>
              <a:buNone/>
            </a:pPr>
            <a:r>
              <a:rPr lang="en-US" sz="1800" dirty="0" smtClean="0">
                <a:solidFill>
                  <a:schemeClr val="bg1"/>
                </a:solidFill>
                <a:latin typeface="Courier New" pitchFamily="49" charset="0"/>
                <a:cs typeface="Courier New" pitchFamily="49" charset="0"/>
              </a:rPr>
              <a:t>	AllowTcpForwarding no</a:t>
            </a:r>
          </a:p>
          <a:p>
            <a:pPr>
              <a:buNone/>
            </a:pPr>
            <a:r>
              <a:rPr lang="en-AU" sz="1800" dirty="0" smtClean="0">
                <a:solidFill>
                  <a:schemeClr val="bg1"/>
                </a:solidFill>
                <a:latin typeface="Courier New" pitchFamily="49" charset="0"/>
                <a:cs typeface="Courier New" pitchFamily="49" charset="0"/>
              </a:rPr>
              <a:t>	X11Forwarding no</a:t>
            </a:r>
            <a:endParaRPr lang="en-US" sz="1800" dirty="0" smtClean="0">
              <a:solidFill>
                <a:schemeClr val="bg1"/>
              </a:solidFill>
              <a:latin typeface="Courier New" pitchFamily="49" charset="0"/>
              <a:cs typeface="Courier New" pitchFamily="49" charset="0"/>
            </a:endParaRPr>
          </a:p>
          <a:p>
            <a:pPr>
              <a:buNone/>
            </a:pPr>
            <a:r>
              <a:rPr lang="en-AU" sz="1800" dirty="0" smtClean="0">
                <a:solidFill>
                  <a:schemeClr val="bg1"/>
                </a:solidFill>
                <a:latin typeface="Courier New" pitchFamily="49" charset="0"/>
                <a:cs typeface="Courier New" pitchFamily="49" charset="0"/>
              </a:rPr>
              <a:t>	Banner /etc/issue</a:t>
            </a:r>
          </a:p>
          <a:p>
            <a:pPr>
              <a:buNone/>
            </a:pPr>
            <a:r>
              <a:rPr lang="en-AU" sz="1800" dirty="0" smtClean="0">
                <a:solidFill>
                  <a:schemeClr val="bg1"/>
                </a:solidFill>
                <a:latin typeface="Courier New" pitchFamily="49" charset="0"/>
                <a:cs typeface="Courier New" pitchFamily="49" charset="0"/>
              </a:rPr>
              <a:t>	ChrootDirectory ...</a:t>
            </a:r>
          </a:p>
          <a:p>
            <a:pPr>
              <a:buNone/>
            </a:pPr>
            <a:r>
              <a:rPr lang="en-AU" sz="1800" dirty="0" smtClean="0">
                <a:solidFill>
                  <a:schemeClr val="bg1"/>
                </a:solidFill>
                <a:latin typeface="Courier New" pitchFamily="49" charset="0"/>
                <a:cs typeface="Courier New" pitchFamily="49" charset="0"/>
              </a:rPr>
              <a:t>	AllowUsers ...</a:t>
            </a:r>
          </a:p>
          <a:p>
            <a:pPr>
              <a:buNone/>
            </a:pPr>
            <a:endParaRPr lang="en-US" sz="24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65</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Keystroke Logging – Part 1</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US" sz="1900" dirty="0" smtClean="0">
                <a:solidFill>
                  <a:schemeClr val="bg1"/>
                </a:solidFill>
              </a:rPr>
              <a:t>Add entries in the PAM configuration file </a:t>
            </a:r>
            <a:r>
              <a:rPr lang="en-US" sz="1900" dirty="0" smtClean="0">
                <a:solidFill>
                  <a:schemeClr val="bg1"/>
                </a:solidFill>
                <a:latin typeface="Courier New" pitchFamily="49" charset="0"/>
                <a:cs typeface="Courier New" pitchFamily="49" charset="0"/>
              </a:rPr>
              <a:t>/etc/pam.conf </a:t>
            </a:r>
            <a:r>
              <a:rPr lang="en-US" sz="1900" dirty="0" smtClean="0">
                <a:solidFill>
                  <a:schemeClr val="bg1"/>
                </a:solidFill>
                <a:cs typeface="Courier New" pitchFamily="49" charset="0"/>
              </a:rPr>
              <a:t>file</a:t>
            </a:r>
            <a:r>
              <a:rPr lang="en-US" sz="1900" dirty="0" smtClean="0">
                <a:solidFill>
                  <a:schemeClr val="bg1"/>
                </a:solidFill>
              </a:rPr>
              <a:t>:</a:t>
            </a:r>
          </a:p>
          <a:p>
            <a:pPr>
              <a:buNone/>
            </a:pPr>
            <a:endParaRPr lang="en-US" sz="1900" dirty="0" smtClean="0">
              <a:solidFill>
                <a:schemeClr val="bg1"/>
              </a:solidFill>
            </a:endParaRPr>
          </a:p>
          <a:p>
            <a:pPr>
              <a:buNone/>
            </a:pPr>
            <a:r>
              <a:rPr lang="en-US" sz="1900" dirty="0" smtClean="0">
                <a:solidFill>
                  <a:schemeClr val="bg1"/>
                </a:solidFill>
                <a:latin typeface="Courier New" pitchFamily="49" charset="0"/>
                <a:cs typeface="Courier New" pitchFamily="49" charset="0"/>
              </a:rPr>
              <a:t> login session optional libpam_keystroke.so.1</a:t>
            </a:r>
          </a:p>
          <a:p>
            <a:pPr>
              <a:buNone/>
            </a:pPr>
            <a:r>
              <a:rPr lang="en-US" sz="1900" dirty="0" smtClean="0">
                <a:solidFill>
                  <a:schemeClr val="bg1"/>
                </a:solidFill>
                <a:latin typeface="Courier New" pitchFamily="49" charset="0"/>
                <a:cs typeface="Courier New" pitchFamily="49" charset="0"/>
              </a:rPr>
              <a:t> dtlogin session optional libpam_keystroke.so.1</a:t>
            </a:r>
          </a:p>
          <a:p>
            <a:pPr>
              <a:buNone/>
            </a:pPr>
            <a:r>
              <a:rPr lang="en-US" sz="1900" dirty="0" smtClean="0">
                <a:solidFill>
                  <a:schemeClr val="bg1"/>
                </a:solidFill>
                <a:latin typeface="Courier New" pitchFamily="49" charset="0"/>
                <a:cs typeface="Courier New" pitchFamily="49" charset="0"/>
              </a:rPr>
              <a:t> sshd session optional libpam_keystroke.so.1</a:t>
            </a:r>
          </a:p>
          <a:p>
            <a:pPr>
              <a:buNone/>
            </a:pPr>
            <a:r>
              <a:rPr lang="en-US" sz="1900" dirty="0" smtClean="0">
                <a:solidFill>
                  <a:schemeClr val="bg1"/>
                </a:solidFill>
                <a:latin typeface="Courier New" pitchFamily="49" charset="0"/>
                <a:cs typeface="Courier New" pitchFamily="49" charset="0"/>
              </a:rPr>
              <a:t> rcomds session optional libpam_keystroke.so.1</a:t>
            </a:r>
          </a:p>
          <a:p>
            <a:pPr>
              <a:buNone/>
            </a:pPr>
            <a:r>
              <a:rPr lang="en-US" sz="1900" dirty="0" smtClean="0">
                <a:solidFill>
                  <a:schemeClr val="bg1"/>
                </a:solidFill>
                <a:latin typeface="Courier New" pitchFamily="49" charset="0"/>
                <a:cs typeface="Courier New" pitchFamily="49" charset="0"/>
              </a:rPr>
              <a:t> OTHER session optional libpam_keystroke.so.1</a:t>
            </a:r>
          </a:p>
          <a:p>
            <a:pPr>
              <a:buNone/>
            </a:pPr>
            <a:r>
              <a:rPr lang="en-US" sz="1900" dirty="0" smtClean="0">
                <a:solidFill>
                  <a:schemeClr val="bg1"/>
                </a:solidFill>
              </a:rPr>
              <a:t> </a:t>
            </a:r>
          </a:p>
          <a:p>
            <a:pPr>
              <a:buNone/>
            </a:pPr>
            <a:r>
              <a:rPr lang="en-US" sz="1900" dirty="0" smtClean="0">
                <a:solidFill>
                  <a:schemeClr val="bg1"/>
                </a:solidFill>
              </a:rPr>
              <a:t> This module may be configured for one or more services,</a:t>
            </a:r>
          </a:p>
          <a:p>
            <a:pPr>
              <a:buNone/>
            </a:pPr>
            <a:r>
              <a:rPr lang="en-US" sz="1900" dirty="0" smtClean="0">
                <a:solidFill>
                  <a:schemeClr val="bg1"/>
                </a:solidFill>
              </a:rPr>
              <a:t> depending  on the Intended logging. *</a:t>
            </a:r>
          </a:p>
          <a:p>
            <a:pPr>
              <a:buNone/>
            </a:pPr>
            <a:endParaRPr lang="en-US" sz="1900" dirty="0" smtClean="0">
              <a:solidFill>
                <a:schemeClr val="bg1"/>
              </a:solidFill>
            </a:endParaRPr>
          </a:p>
          <a:p>
            <a:r>
              <a:rPr lang="en-US" sz="1900" dirty="0" smtClean="0">
                <a:solidFill>
                  <a:schemeClr val="bg1"/>
                </a:solidFill>
              </a:rPr>
              <a:t>Enable keystroke logging in </a:t>
            </a:r>
            <a:r>
              <a:rPr lang="en-US" sz="1900" dirty="0" smtClean="0">
                <a:solidFill>
                  <a:schemeClr val="bg1"/>
                </a:solidFill>
                <a:latin typeface="Courier New" pitchFamily="49" charset="0"/>
                <a:cs typeface="Courier New" pitchFamily="49" charset="0"/>
              </a:rPr>
              <a:t>/etc/rbac/rbac.conf</a:t>
            </a:r>
            <a:r>
              <a:rPr lang="en-US" sz="1900" dirty="0" smtClean="0">
                <a:solidFill>
                  <a:schemeClr val="bg1"/>
                </a:solidFill>
              </a:rPr>
              <a:t>: </a:t>
            </a:r>
          </a:p>
          <a:p>
            <a:pPr>
              <a:buNone/>
            </a:pPr>
            <a:endParaRPr lang="en-US" sz="1900" dirty="0" smtClean="0">
              <a:solidFill>
                <a:schemeClr val="bg1"/>
              </a:solidFill>
            </a:endParaRPr>
          </a:p>
          <a:p>
            <a:pPr>
              <a:buNone/>
            </a:pPr>
            <a:r>
              <a:rPr lang="en-US" sz="1900" dirty="0" smtClean="0">
                <a:solidFill>
                  <a:schemeClr val="bg1"/>
                </a:solidFill>
                <a:latin typeface="Courier New" pitchFamily="49" charset="0"/>
                <a:cs typeface="Courier New" pitchFamily="49" charset="0"/>
              </a:rPr>
              <a:t> KEY_STROKE_LOGGING = 1</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66</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Keystroke Logging – Part 2</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r>
              <a:rPr lang="en-US" dirty="0" smtClean="0">
                <a:solidFill>
                  <a:schemeClr val="bg1"/>
                </a:solidFill>
              </a:rPr>
              <a:t>Create a keyfilter file under </a:t>
            </a:r>
            <a:r>
              <a:rPr lang="en-US" dirty="0" smtClean="0">
                <a:solidFill>
                  <a:schemeClr val="bg1"/>
                </a:solidFill>
                <a:latin typeface="Courier New" pitchFamily="49" charset="0"/>
                <a:cs typeface="Courier New" pitchFamily="49" charset="0"/>
              </a:rPr>
              <a:t>/etc/rbac </a:t>
            </a:r>
            <a:r>
              <a:rPr lang="en-US" dirty="0" smtClean="0">
                <a:solidFill>
                  <a:schemeClr val="bg1"/>
                </a:solidFill>
              </a:rPr>
              <a:t>specifying which users and what activities to log.</a:t>
            </a:r>
          </a:p>
          <a:p>
            <a:pPr>
              <a:buNone/>
            </a:pPr>
            <a:endParaRPr lang="en-US" dirty="0" smtClean="0">
              <a:solidFill>
                <a:schemeClr val="bg1"/>
              </a:solidFill>
            </a:endParaRPr>
          </a:p>
          <a:p>
            <a:r>
              <a:rPr lang="en-US" dirty="0" smtClean="0">
                <a:solidFill>
                  <a:schemeClr val="bg1"/>
                </a:solidFill>
              </a:rPr>
              <a:t>Subsequent access by the targeted users will cause a keystroke log file to be generated and stored in the location specified in </a:t>
            </a:r>
            <a:r>
              <a:rPr lang="en-US" dirty="0" smtClean="0">
                <a:solidFill>
                  <a:schemeClr val="bg1"/>
                </a:solidFill>
                <a:latin typeface="Courier New" pitchFamily="49" charset="0"/>
                <a:cs typeface="Courier New" pitchFamily="49" charset="0"/>
              </a:rPr>
              <a:t>/etc/rbac/rbac.conf </a:t>
            </a:r>
            <a:r>
              <a:rPr lang="en-US" dirty="0" smtClean="0">
                <a:solidFill>
                  <a:schemeClr val="bg1"/>
                </a:solidFill>
              </a:rPr>
              <a:t>file. Note that in the event that a user has privileged access, they may be able to modify these files. HP recommends that modification of the files be monitored (for example, by HP-UX Host IDS) or that they periodically be transferred off-host.</a:t>
            </a:r>
          </a:p>
          <a:p>
            <a:pPr marL="190500" indent="-190500">
              <a:lnSpc>
                <a:spcPct val="120000"/>
              </a:lnSpc>
            </a:pPr>
            <a:endParaRPr lang="en-US" sz="2000" dirty="0" smtClean="0">
              <a:solidFill>
                <a:schemeClr val="bg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67</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11i v3 Core Files Administration</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AU" sz="2200" dirty="0" smtClean="0">
                <a:solidFill>
                  <a:schemeClr val="bg1"/>
                </a:solidFill>
              </a:rPr>
              <a:t>By default, core files will be disabled globally.</a:t>
            </a:r>
          </a:p>
          <a:p>
            <a:pPr marL="190500" indent="-190500">
              <a:lnSpc>
                <a:spcPct val="120000"/>
              </a:lnSpc>
              <a:buNone/>
            </a:pPr>
            <a:endParaRPr lang="en-AU" sz="2200" dirty="0" smtClean="0">
              <a:solidFill>
                <a:schemeClr val="bg1"/>
              </a:solidFill>
            </a:endParaRPr>
          </a:p>
          <a:p>
            <a:pPr marL="190500" indent="-190500">
              <a:lnSpc>
                <a:spcPct val="120000"/>
              </a:lnSpc>
            </a:pPr>
            <a:r>
              <a:rPr lang="en-AU" sz="2200" dirty="0" smtClean="0">
                <a:solidFill>
                  <a:schemeClr val="bg1"/>
                </a:solidFill>
              </a:rPr>
              <a:t>If core files need to be preserved, centralized management (dedicated non-root file system) shall be set up via </a:t>
            </a:r>
            <a:r>
              <a:rPr lang="en-AU" sz="2200" dirty="0" smtClean="0">
                <a:solidFill>
                  <a:schemeClr val="bg1"/>
                </a:solidFill>
                <a:latin typeface="Courier New" pitchFamily="49" charset="0"/>
                <a:cs typeface="Courier New" pitchFamily="49" charset="0"/>
              </a:rPr>
              <a:t>coreadm</a:t>
            </a:r>
            <a:r>
              <a:rPr lang="en-AU" sz="2200" dirty="0" smtClean="0">
                <a:solidFill>
                  <a:schemeClr val="bg1"/>
                </a:solidFill>
              </a:rPr>
              <a:t>(1M). Example:</a:t>
            </a:r>
          </a:p>
          <a:p>
            <a:pPr marL="190500" indent="-190500">
              <a:lnSpc>
                <a:spcPct val="120000"/>
              </a:lnSpc>
              <a:buNone/>
            </a:pPr>
            <a:endParaRPr lang="en-AU" sz="2100" dirty="0" smtClean="0">
              <a:solidFill>
                <a:schemeClr val="bg1"/>
              </a:solidFill>
            </a:endParaRPr>
          </a:p>
          <a:p>
            <a:pPr>
              <a:buNone/>
            </a:pPr>
            <a:r>
              <a:rPr lang="en-US" sz="2100" dirty="0" smtClean="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global core file pattern: /corefs/core.%p.%u.%f.%t</a:t>
            </a:r>
          </a:p>
          <a:p>
            <a:pPr>
              <a:buNone/>
            </a:pPr>
            <a:r>
              <a:rPr lang="en-US" sz="2000" dirty="0" smtClean="0">
                <a:solidFill>
                  <a:schemeClr val="bg1"/>
                </a:solidFill>
                <a:latin typeface="Courier New" pitchFamily="49" charset="0"/>
                <a:cs typeface="Courier New" pitchFamily="49" charset="0"/>
              </a:rPr>
              <a:t> init(1M) core file pattern: /corefs/core.%p.%u.%f.%t</a:t>
            </a:r>
          </a:p>
          <a:p>
            <a:pPr>
              <a:buNone/>
            </a:pPr>
            <a:r>
              <a:rPr lang="en-US" sz="2000" dirty="0" smtClean="0">
                <a:solidFill>
                  <a:schemeClr val="bg1"/>
                </a:solidFill>
                <a:latin typeface="Courier New" pitchFamily="49" charset="0"/>
                <a:cs typeface="Courier New" pitchFamily="49" charset="0"/>
              </a:rPr>
              <a:t> global core dumps: enabled</a:t>
            </a:r>
          </a:p>
          <a:p>
            <a:pPr>
              <a:buNone/>
            </a:pPr>
            <a:r>
              <a:rPr lang="en-US" sz="2000" dirty="0" smtClean="0">
                <a:solidFill>
                  <a:schemeClr val="bg1"/>
                </a:solidFill>
                <a:latin typeface="Courier New" pitchFamily="49" charset="0"/>
                <a:cs typeface="Courier New" pitchFamily="49" charset="0"/>
              </a:rPr>
              <a:t> per-process core dumps: enabled</a:t>
            </a:r>
          </a:p>
          <a:p>
            <a:pPr>
              <a:buNone/>
            </a:pPr>
            <a:r>
              <a:rPr lang="en-US" sz="2000" dirty="0" smtClean="0">
                <a:solidFill>
                  <a:schemeClr val="bg1"/>
                </a:solidFill>
                <a:latin typeface="Courier New" pitchFamily="49" charset="0"/>
                <a:cs typeface="Courier New" pitchFamily="49" charset="0"/>
              </a:rPr>
              <a:t> global setid core dumps: enabled</a:t>
            </a:r>
          </a:p>
          <a:p>
            <a:pPr>
              <a:buNone/>
            </a:pPr>
            <a:r>
              <a:rPr lang="en-US" sz="2000" dirty="0" smtClean="0">
                <a:solidFill>
                  <a:schemeClr val="bg1"/>
                </a:solidFill>
                <a:latin typeface="Courier New" pitchFamily="49" charset="0"/>
                <a:cs typeface="Courier New" pitchFamily="49" charset="0"/>
              </a:rPr>
              <a:t> per-process setid core dumps: enabled</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68</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Process Accounting</a:t>
            </a:r>
            <a:endParaRPr lang="en-US" sz="3200" dirty="0">
              <a:solidFill>
                <a:schemeClr val="bg1"/>
              </a:solidFill>
            </a:endParaRPr>
          </a:p>
        </p:txBody>
      </p:sp>
      <p:sp>
        <p:nvSpPr>
          <p:cNvPr id="7" name="Content Placeholder 6"/>
          <p:cNvSpPr>
            <a:spLocks noGrp="1"/>
          </p:cNvSpPr>
          <p:nvPr>
            <p:ph idx="1"/>
          </p:nvPr>
        </p:nvSpPr>
        <p:spPr>
          <a:xfrm>
            <a:off x="400050" y="1094282"/>
            <a:ext cx="8524494" cy="5434534"/>
          </a:xfrm>
        </p:spPr>
        <p:txBody>
          <a:bodyPr/>
          <a:lstStyle/>
          <a:p>
            <a:pPr marL="190500" indent="-190500">
              <a:lnSpc>
                <a:spcPct val="120000"/>
              </a:lnSpc>
            </a:pPr>
            <a:r>
              <a:rPr lang="en-AU" sz="2000" dirty="0" smtClean="0">
                <a:solidFill>
                  <a:schemeClr val="bg1"/>
                </a:solidFill>
                <a:cs typeface="Courier New" pitchFamily="49" charset="0"/>
              </a:rPr>
              <a:t>If Unix process accounting is enabled (check </a:t>
            </a:r>
            <a:r>
              <a:rPr lang="en-AU" sz="2000" dirty="0" smtClean="0">
                <a:solidFill>
                  <a:schemeClr val="bg1"/>
                </a:solidFill>
                <a:latin typeface="Courier New" pitchFamily="49" charset="0"/>
                <a:cs typeface="Courier New" pitchFamily="49" charset="0"/>
              </a:rPr>
              <a:t>acct</a:t>
            </a:r>
            <a:r>
              <a:rPr lang="en-AU" sz="2000" dirty="0" smtClean="0">
                <a:solidFill>
                  <a:schemeClr val="bg1"/>
                </a:solidFill>
                <a:cs typeface="Courier New" pitchFamily="49" charset="0"/>
              </a:rPr>
              <a:t>(1M)), one common error is to forget to update file </a:t>
            </a:r>
            <a:r>
              <a:rPr lang="en-AU" sz="2000" dirty="0" smtClean="0">
                <a:solidFill>
                  <a:schemeClr val="bg1"/>
                </a:solidFill>
                <a:latin typeface="Courier New" pitchFamily="49" charset="0"/>
                <a:cs typeface="Courier New" pitchFamily="49" charset="0"/>
              </a:rPr>
              <a:t>/etc/acct/holidays</a:t>
            </a:r>
            <a:r>
              <a:rPr lang="en-AU" sz="2000" dirty="0" smtClean="0">
                <a:solidFill>
                  <a:schemeClr val="bg1"/>
                </a:solidFill>
                <a:cs typeface="Courier New" pitchFamily="49" charset="0"/>
              </a:rPr>
              <a:t>. This file should contain the current year and holiday entries for the local region. Example for USA, where business hours might be 0800  to 1700:</a:t>
            </a:r>
          </a:p>
          <a:p>
            <a:pPr marL="190500" indent="-190500">
              <a:lnSpc>
                <a:spcPct val="120000"/>
              </a:lnSpc>
              <a:buNone/>
            </a:pPr>
            <a:r>
              <a:rPr lang="en-US" sz="1600" dirty="0" smtClean="0">
                <a:solidFill>
                  <a:schemeClr val="bg1"/>
                </a:solidFill>
                <a:latin typeface="Courier New" pitchFamily="49" charset="0"/>
                <a:cs typeface="Courier New" pitchFamily="49" charset="0"/>
              </a:rPr>
              <a:t> 2010    0800    1700</a:t>
            </a:r>
          </a:p>
          <a:p>
            <a:pPr marL="190500" indent="-190500">
              <a:lnSpc>
                <a:spcPct val="120000"/>
              </a:lnSpc>
              <a:buNone/>
            </a:pPr>
            <a:r>
              <a:rPr lang="en-US" sz="1600" dirty="0" smtClean="0">
                <a:solidFill>
                  <a:schemeClr val="bg1"/>
                </a:solidFill>
                <a:latin typeface="Courier New" pitchFamily="49" charset="0"/>
                <a:cs typeface="Courier New" pitchFamily="49" charset="0"/>
              </a:rPr>
              <a:t>    1           Jan 1           New Year's Day</a:t>
            </a:r>
          </a:p>
          <a:p>
            <a:pPr marL="190500" indent="-190500">
              <a:lnSpc>
                <a:spcPct val="120000"/>
              </a:lnSpc>
              <a:buNone/>
            </a:pPr>
            <a:r>
              <a:rPr lang="en-US" sz="1600" dirty="0" smtClean="0">
                <a:solidFill>
                  <a:schemeClr val="bg1"/>
                </a:solidFill>
                <a:latin typeface="Courier New" pitchFamily="49" charset="0"/>
                <a:cs typeface="Courier New" pitchFamily="49" charset="0"/>
              </a:rPr>
              <a:t>   47           Feb 16          Presidents' Day</a:t>
            </a:r>
          </a:p>
          <a:p>
            <a:pPr marL="190500" indent="-190500">
              <a:lnSpc>
                <a:spcPct val="120000"/>
              </a:lnSpc>
              <a:buNone/>
            </a:pPr>
            <a:r>
              <a:rPr lang="en-US" sz="1600" dirty="0" smtClean="0">
                <a:solidFill>
                  <a:schemeClr val="bg1"/>
                </a:solidFill>
                <a:latin typeface="Courier New" pitchFamily="49" charset="0"/>
                <a:cs typeface="Courier New" pitchFamily="49" charset="0"/>
              </a:rPr>
              <a:t>  100           Apr 10          Spring Holiday</a:t>
            </a:r>
          </a:p>
          <a:p>
            <a:pPr marL="190500" indent="-190500">
              <a:lnSpc>
                <a:spcPct val="120000"/>
              </a:lnSpc>
              <a:buNone/>
            </a:pPr>
            <a:r>
              <a:rPr lang="en-US" sz="1600" dirty="0" smtClean="0">
                <a:solidFill>
                  <a:schemeClr val="bg1"/>
                </a:solidFill>
                <a:latin typeface="Courier New" pitchFamily="49" charset="0"/>
                <a:cs typeface="Courier New" pitchFamily="49" charset="0"/>
              </a:rPr>
              <a:t>  145           May 25          Memorial Day</a:t>
            </a:r>
          </a:p>
          <a:p>
            <a:pPr marL="190500" indent="-190500">
              <a:lnSpc>
                <a:spcPct val="120000"/>
              </a:lnSpc>
              <a:buNone/>
            </a:pPr>
            <a:r>
              <a:rPr lang="en-US" sz="1600" dirty="0" smtClean="0">
                <a:solidFill>
                  <a:schemeClr val="bg1"/>
                </a:solidFill>
                <a:latin typeface="Courier New" pitchFamily="49" charset="0"/>
                <a:cs typeface="Courier New" pitchFamily="49" charset="0"/>
              </a:rPr>
              <a:t>  184           Jul 3           Independence Day</a:t>
            </a:r>
          </a:p>
          <a:p>
            <a:pPr marL="190500" indent="-190500">
              <a:lnSpc>
                <a:spcPct val="120000"/>
              </a:lnSpc>
              <a:buNone/>
            </a:pPr>
            <a:r>
              <a:rPr lang="en-US" sz="1600" dirty="0" smtClean="0">
                <a:solidFill>
                  <a:schemeClr val="bg1"/>
                </a:solidFill>
                <a:latin typeface="Courier New" pitchFamily="49" charset="0"/>
                <a:cs typeface="Courier New" pitchFamily="49" charset="0"/>
              </a:rPr>
              <a:t>  250           Sep 7           Labor Day</a:t>
            </a:r>
          </a:p>
          <a:p>
            <a:pPr marL="190500" indent="-190500">
              <a:lnSpc>
                <a:spcPct val="120000"/>
              </a:lnSpc>
              <a:buNone/>
            </a:pPr>
            <a:r>
              <a:rPr lang="en-US" sz="1600" dirty="0" smtClean="0">
                <a:solidFill>
                  <a:schemeClr val="bg1"/>
                </a:solidFill>
                <a:latin typeface="Courier New" pitchFamily="49" charset="0"/>
                <a:cs typeface="Courier New" pitchFamily="49" charset="0"/>
              </a:rPr>
              <a:t>  330           Nov 26          Thanksgiving Day</a:t>
            </a:r>
          </a:p>
          <a:p>
            <a:pPr marL="190500" indent="-190500">
              <a:lnSpc>
                <a:spcPct val="120000"/>
              </a:lnSpc>
              <a:buNone/>
            </a:pPr>
            <a:r>
              <a:rPr lang="en-US" sz="1600" dirty="0" smtClean="0">
                <a:solidFill>
                  <a:schemeClr val="bg1"/>
                </a:solidFill>
                <a:latin typeface="Courier New" pitchFamily="49" charset="0"/>
                <a:cs typeface="Courier New" pitchFamily="49" charset="0"/>
              </a:rPr>
              <a:t>  331           Nov 27          Day after Thanksgiving</a:t>
            </a:r>
          </a:p>
          <a:p>
            <a:pPr marL="190500" indent="-190500">
              <a:lnSpc>
                <a:spcPct val="120000"/>
              </a:lnSpc>
              <a:buNone/>
            </a:pPr>
            <a:r>
              <a:rPr lang="en-US" sz="1600" dirty="0" smtClean="0">
                <a:solidFill>
                  <a:schemeClr val="bg1"/>
                </a:solidFill>
                <a:latin typeface="Courier New" pitchFamily="49" charset="0"/>
                <a:cs typeface="Courier New" pitchFamily="49" charset="0"/>
              </a:rPr>
              <a:t>  359           Dec 25          Christmas</a:t>
            </a:r>
            <a:endParaRPr lang="en-AU" sz="16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69</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Log File Management – Part 1</a:t>
            </a:r>
            <a:endParaRPr lang="en-US" sz="3200" dirty="0">
              <a:solidFill>
                <a:schemeClr val="bg1"/>
              </a:solidFill>
            </a:endParaRPr>
          </a:p>
        </p:txBody>
      </p:sp>
      <p:sp>
        <p:nvSpPr>
          <p:cNvPr id="7" name="Content Placeholder 6"/>
          <p:cNvSpPr>
            <a:spLocks noGrp="1"/>
          </p:cNvSpPr>
          <p:nvPr>
            <p:ph idx="1"/>
          </p:nvPr>
        </p:nvSpPr>
        <p:spPr>
          <a:xfrm>
            <a:off x="400050" y="1094282"/>
            <a:ext cx="8524494" cy="5434534"/>
          </a:xfrm>
        </p:spPr>
        <p:txBody>
          <a:bodyPr/>
          <a:lstStyle/>
          <a:p>
            <a:r>
              <a:rPr lang="en-AU" sz="1800" dirty="0" smtClean="0">
                <a:solidFill>
                  <a:schemeClr val="bg1"/>
                </a:solidFill>
              </a:rPr>
              <a:t>Most of HP-UX log files are not auto-managed. Hence, it is crucial to set up scripts or use tools to manage their growth and recycling. Some of the log files that are managed by default are listed below.</a:t>
            </a:r>
          </a:p>
          <a:p>
            <a:endParaRPr lang="en-AU" sz="1800" dirty="0" smtClean="0">
              <a:solidFill>
                <a:schemeClr val="bg1"/>
              </a:solidFill>
            </a:endParaRPr>
          </a:p>
          <a:p>
            <a:r>
              <a:rPr lang="en-AU" sz="1800" dirty="0" smtClean="0">
                <a:solidFill>
                  <a:schemeClr val="bg1"/>
                </a:solidFill>
              </a:rPr>
              <a:t>The EMS log files in </a:t>
            </a:r>
            <a:r>
              <a:rPr lang="en-AU" sz="1800" dirty="0" smtClean="0">
                <a:solidFill>
                  <a:schemeClr val="bg1"/>
                </a:solidFill>
                <a:latin typeface="Courier New" pitchFamily="49" charset="0"/>
                <a:cs typeface="Courier New" pitchFamily="49" charset="0"/>
              </a:rPr>
              <a:t>/etc/opt/resmon/log </a:t>
            </a:r>
            <a:r>
              <a:rPr lang="en-AU" sz="1800" dirty="0" smtClean="0">
                <a:solidFill>
                  <a:schemeClr val="bg1"/>
                </a:solidFill>
              </a:rPr>
              <a:t>are limited to 500 KB in size and are then moved to &lt;logfile&gt;.old. The previous *.old gets lost. The limit of 500 KB per logfile can be removed by creating the file </a:t>
            </a:r>
            <a:r>
              <a:rPr lang="en-AU" sz="1800" dirty="0" smtClean="0">
                <a:solidFill>
                  <a:schemeClr val="bg1"/>
                </a:solidFill>
                <a:latin typeface="Courier New" pitchFamily="49" charset="0"/>
                <a:cs typeface="Courier New" pitchFamily="49" charset="0"/>
              </a:rPr>
              <a:t>/etc/opt/resmon/unlimited_log. </a:t>
            </a:r>
            <a:r>
              <a:rPr lang="en-AU" sz="1800" dirty="0" smtClean="0">
                <a:solidFill>
                  <a:schemeClr val="bg1"/>
                </a:solidFill>
              </a:rPr>
              <a:t>Be careful with creating the </a:t>
            </a:r>
            <a:r>
              <a:rPr lang="en-AU" sz="1800" dirty="0" smtClean="0">
                <a:solidFill>
                  <a:schemeClr val="bg1"/>
                </a:solidFill>
                <a:latin typeface="Courier New" pitchFamily="49" charset="0"/>
                <a:cs typeface="Courier New" pitchFamily="49" charset="0"/>
              </a:rPr>
              <a:t>unlimited_log</a:t>
            </a:r>
            <a:r>
              <a:rPr lang="en-AU" sz="1800" dirty="0" smtClean="0">
                <a:solidFill>
                  <a:schemeClr val="bg1"/>
                </a:solidFill>
              </a:rPr>
              <a:t>. Growing EMS log files can easily fill up root file system.</a:t>
            </a:r>
          </a:p>
          <a:p>
            <a:endParaRPr lang="en-AU" sz="1800" dirty="0" smtClean="0">
              <a:solidFill>
                <a:schemeClr val="bg1"/>
              </a:solidFill>
            </a:endParaRPr>
          </a:p>
          <a:p>
            <a:r>
              <a:rPr lang="en-AU" sz="1800" dirty="0" smtClean="0">
                <a:solidFill>
                  <a:schemeClr val="bg1"/>
                </a:solidFill>
                <a:latin typeface="Courier New" pitchFamily="49" charset="0"/>
                <a:cs typeface="Courier New" pitchFamily="49" charset="0"/>
              </a:rPr>
              <a:t>/var/opt/perf/parm </a:t>
            </a:r>
            <a:r>
              <a:rPr lang="en-AU" sz="1800" dirty="0" smtClean="0">
                <a:solidFill>
                  <a:schemeClr val="bg1"/>
                </a:solidFill>
              </a:rPr>
              <a:t>is read by both the GlancePlus product and the Performance Agent products.  Glance uses only the Application definitions</a:t>
            </a:r>
          </a:p>
          <a:p>
            <a:endParaRPr lang="en-AU" sz="1800" dirty="0" smtClean="0">
              <a:solidFill>
                <a:schemeClr val="bg1"/>
              </a:solidFill>
            </a:endParaRPr>
          </a:p>
          <a:p>
            <a:pPr>
              <a:buNone/>
            </a:pPr>
            <a:r>
              <a:rPr lang="en-AU" sz="1800" dirty="0" smtClean="0">
                <a:solidFill>
                  <a:schemeClr val="bg1"/>
                </a:solidFill>
              </a:rPr>
              <a:t>	</a:t>
            </a:r>
            <a:r>
              <a:rPr lang="en-AU" sz="1400" dirty="0" smtClean="0">
                <a:solidFill>
                  <a:schemeClr val="bg1"/>
                </a:solidFill>
                <a:latin typeface="Courier New" pitchFamily="49" charset="0"/>
                <a:cs typeface="Courier New" pitchFamily="49" charset="0"/>
              </a:rPr>
              <a:t>size global=10, application=10, process=20, device=10, transaction=10</a:t>
            </a:r>
          </a:p>
          <a:p>
            <a:pPr>
              <a:buNone/>
            </a:pPr>
            <a:r>
              <a:rPr lang="en-AU" sz="1800" dirty="0" smtClean="0">
                <a:solidFill>
                  <a:schemeClr val="bg1"/>
                </a:solidFill>
              </a:rPr>
              <a:t>	</a:t>
            </a:r>
          </a:p>
          <a:p>
            <a:pPr>
              <a:buNone/>
            </a:pPr>
            <a:r>
              <a:rPr lang="en-AU" sz="1800" dirty="0" smtClean="0">
                <a:solidFill>
                  <a:schemeClr val="bg1"/>
                </a:solidFill>
              </a:rPr>
              <a:t>	The sizes are in MB. The logfiles are stored in </a:t>
            </a:r>
            <a:r>
              <a:rPr lang="en-AU" sz="1800" dirty="0" smtClean="0">
                <a:solidFill>
                  <a:schemeClr val="bg1"/>
                </a:solidFill>
                <a:latin typeface="Courier New" pitchFamily="49" charset="0"/>
                <a:cs typeface="Courier New" pitchFamily="49" charset="0"/>
              </a:rPr>
              <a:t>/var/opt/perf/datafiles </a:t>
            </a:r>
            <a:r>
              <a:rPr lang="en-AU" sz="1800" dirty="0" smtClean="0">
                <a:solidFill>
                  <a:schemeClr val="bg1"/>
                </a:solidFill>
              </a:rPr>
              <a:t>directory.</a:t>
            </a:r>
          </a:p>
          <a:p>
            <a:pPr marL="190500" indent="-190500">
              <a:lnSpc>
                <a:spcPct val="120000"/>
              </a:lnSpc>
            </a:pPr>
            <a:endParaRPr lang="en-AU" sz="16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70</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Log File Management – Part 2</a:t>
            </a:r>
            <a:endParaRPr lang="en-US" sz="3200" dirty="0">
              <a:solidFill>
                <a:schemeClr val="bg1"/>
              </a:solidFill>
            </a:endParaRPr>
          </a:p>
        </p:txBody>
      </p:sp>
      <p:sp>
        <p:nvSpPr>
          <p:cNvPr id="7" name="Content Placeholder 6"/>
          <p:cNvSpPr>
            <a:spLocks noGrp="1"/>
          </p:cNvSpPr>
          <p:nvPr>
            <p:ph idx="1"/>
          </p:nvPr>
        </p:nvSpPr>
        <p:spPr>
          <a:xfrm>
            <a:off x="400050" y="1094282"/>
            <a:ext cx="8524494" cy="5434534"/>
          </a:xfrm>
        </p:spPr>
        <p:txBody>
          <a:bodyPr/>
          <a:lstStyle/>
          <a:p>
            <a:r>
              <a:rPr lang="en-AU" sz="2000" dirty="0" smtClean="0">
                <a:solidFill>
                  <a:schemeClr val="bg1"/>
                </a:solidFill>
                <a:latin typeface="Courier New" pitchFamily="49" charset="0"/>
                <a:cs typeface="Courier New" pitchFamily="49" charset="0"/>
              </a:rPr>
              <a:t>/var/opt/hpvm/common/hpvm_mon_log </a:t>
            </a:r>
            <a:r>
              <a:rPr lang="en-AU" sz="2000" dirty="0" smtClean="0">
                <a:solidFill>
                  <a:schemeClr val="bg1"/>
                </a:solidFill>
                <a:cs typeface="Courier New" pitchFamily="49" charset="0"/>
              </a:rPr>
              <a:t>Integrity VM Host log file </a:t>
            </a:r>
            <a:r>
              <a:rPr lang="en-AU" sz="2000" dirty="0" smtClean="0">
                <a:solidFill>
                  <a:schemeClr val="bg1"/>
                </a:solidFill>
              </a:rPr>
              <a:t>is limited to 1024 KB by default. When the log file grows larger than this, it is copied to a new file (</a:t>
            </a:r>
            <a:r>
              <a:rPr lang="en-AU" sz="2000" dirty="0" smtClean="0">
                <a:solidFill>
                  <a:schemeClr val="bg1"/>
                </a:solidFill>
                <a:latin typeface="Courier New" pitchFamily="49" charset="0"/>
                <a:cs typeface="Courier New" pitchFamily="49" charset="0"/>
              </a:rPr>
              <a:t>hpvm_mon_log.$time</a:t>
            </a:r>
            <a:r>
              <a:rPr lang="en-AU" sz="2000" dirty="0" smtClean="0">
                <a:solidFill>
                  <a:schemeClr val="bg1"/>
                </a:solidFill>
              </a:rPr>
              <a:t>) and an empty one is created for the new log. To allow this log file to grow larger than 1024 KB, include the following line in </a:t>
            </a:r>
            <a:r>
              <a:rPr lang="en-AU" sz="2000" dirty="0" smtClean="0">
                <a:solidFill>
                  <a:schemeClr val="bg1"/>
                </a:solidFill>
                <a:latin typeface="Courier New" pitchFamily="49" charset="0"/>
                <a:cs typeface="Courier New" pitchFamily="49" charset="0"/>
              </a:rPr>
              <a:t>/etc/rc.config.d/hpvmconf</a:t>
            </a:r>
          </a:p>
          <a:p>
            <a:pPr>
              <a:buNone/>
            </a:pPr>
            <a:endParaRPr lang="en-AU" sz="2000" dirty="0" smtClean="0">
              <a:solidFill>
                <a:schemeClr val="bg1"/>
              </a:solidFill>
            </a:endParaRPr>
          </a:p>
          <a:p>
            <a:pPr>
              <a:buNone/>
            </a:pPr>
            <a:r>
              <a:rPr lang="en-AU" sz="2000" dirty="0" smtClean="0">
                <a:solidFill>
                  <a:schemeClr val="bg1"/>
                </a:solidFill>
              </a:rPr>
              <a:t>	</a:t>
            </a:r>
            <a:r>
              <a:rPr lang="en-AU" sz="2000" dirty="0" smtClean="0">
                <a:solidFill>
                  <a:schemeClr val="bg1"/>
                </a:solidFill>
                <a:latin typeface="Courier New" pitchFamily="49" charset="0"/>
                <a:cs typeface="Courier New" pitchFamily="49" charset="0"/>
              </a:rPr>
              <a:t>VMMLOGSIZE=10420    # In KB</a:t>
            </a:r>
          </a:p>
          <a:p>
            <a:endParaRPr lang="en-AU" sz="2000" dirty="0" smtClean="0">
              <a:solidFill>
                <a:schemeClr val="bg1"/>
              </a:solidFill>
            </a:endParaRPr>
          </a:p>
          <a:p>
            <a:pPr>
              <a:buNone/>
            </a:pPr>
            <a:r>
              <a:rPr lang="en-AU" sz="2000" dirty="0" smtClean="0">
                <a:solidFill>
                  <a:schemeClr val="bg1"/>
                </a:solidFill>
              </a:rPr>
              <a:t>	Then, restart the daemon:</a:t>
            </a:r>
          </a:p>
          <a:p>
            <a:endParaRPr lang="en-AU" sz="2000" dirty="0" smtClean="0">
              <a:solidFill>
                <a:schemeClr val="bg1"/>
              </a:solidFill>
            </a:endParaRPr>
          </a:p>
          <a:p>
            <a:pPr>
              <a:buNone/>
            </a:pPr>
            <a:r>
              <a:rPr lang="en-AU" sz="2000" dirty="0" smtClean="0">
                <a:solidFill>
                  <a:schemeClr val="bg1"/>
                </a:solidFill>
              </a:rPr>
              <a:t>	</a:t>
            </a:r>
            <a:r>
              <a:rPr lang="en-AU" sz="2000" dirty="0" smtClean="0">
                <a:solidFill>
                  <a:schemeClr val="bg1"/>
                </a:solidFill>
                <a:latin typeface="Courier New" pitchFamily="49" charset="0"/>
                <a:cs typeface="Courier New" pitchFamily="49" charset="0"/>
              </a:rPr>
              <a:t># kill –HUP `cat /var/run/hpvmmonlogd.pid`</a:t>
            </a:r>
            <a:endParaRPr lang="en-AU" sz="16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71</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Log File Management – Part 3</a:t>
            </a:r>
            <a:endParaRPr lang="en-US" sz="3200" dirty="0">
              <a:solidFill>
                <a:schemeClr val="bg1"/>
              </a:solidFill>
            </a:endParaRPr>
          </a:p>
        </p:txBody>
      </p:sp>
      <p:sp>
        <p:nvSpPr>
          <p:cNvPr id="7" name="Content Placeholder 6"/>
          <p:cNvSpPr>
            <a:spLocks noGrp="1"/>
          </p:cNvSpPr>
          <p:nvPr>
            <p:ph idx="1"/>
          </p:nvPr>
        </p:nvSpPr>
        <p:spPr>
          <a:xfrm>
            <a:off x="400050" y="1349114"/>
            <a:ext cx="8524494" cy="5179701"/>
          </a:xfrm>
        </p:spPr>
        <p:txBody>
          <a:bodyPr/>
          <a:lstStyle/>
          <a:p>
            <a:r>
              <a:rPr lang="en-AU" sz="2400" dirty="0" smtClean="0">
                <a:solidFill>
                  <a:schemeClr val="bg1"/>
                </a:solidFill>
                <a:latin typeface="Courier New" pitchFamily="49" charset="0"/>
                <a:cs typeface="Courier New" pitchFamily="49" charset="0"/>
              </a:rPr>
              <a:t>/var/opt/hpvm/guests/guestname/log </a:t>
            </a:r>
            <a:r>
              <a:rPr lang="en-AU" sz="2400" dirty="0" smtClean="0">
                <a:solidFill>
                  <a:schemeClr val="bg1"/>
                </a:solidFill>
                <a:cs typeface="Courier New" pitchFamily="49" charset="0"/>
              </a:rPr>
              <a:t>Integrity VM Guest </a:t>
            </a:r>
            <a:r>
              <a:rPr lang="en-AU" sz="2400" dirty="0" smtClean="0">
                <a:solidFill>
                  <a:schemeClr val="bg1"/>
                </a:solidFill>
              </a:rPr>
              <a:t>file records guest start and stop information. These log files can grown very large. To close the current log file, rename it, and open a new one:</a:t>
            </a:r>
          </a:p>
          <a:p>
            <a:pPr>
              <a:buNone/>
            </a:pPr>
            <a:endParaRPr lang="en-AU" sz="2400" dirty="0" smtClean="0">
              <a:solidFill>
                <a:schemeClr val="bg1"/>
              </a:solidFill>
            </a:endParaRPr>
          </a:p>
          <a:p>
            <a:pPr>
              <a:buNone/>
            </a:pPr>
            <a:r>
              <a:rPr lang="en-AU" sz="2400" dirty="0" smtClean="0">
                <a:solidFill>
                  <a:schemeClr val="bg1"/>
                </a:solidFill>
              </a:rPr>
              <a:t>	</a:t>
            </a:r>
            <a:r>
              <a:rPr lang="en-AU" sz="2400" dirty="0" smtClean="0">
                <a:solidFill>
                  <a:schemeClr val="bg1"/>
                </a:solidFill>
                <a:latin typeface="Courier New" pitchFamily="49" charset="0"/>
                <a:cs typeface="Courier New" pitchFamily="49" charset="0"/>
              </a:rPr>
              <a:t># hpvmconsole rec -rotate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72</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Log File Management – Part 4</a:t>
            </a:r>
            <a:endParaRPr lang="en-US" sz="3200" dirty="0">
              <a:solidFill>
                <a:schemeClr val="bg1"/>
              </a:solidFill>
            </a:endParaRPr>
          </a:p>
        </p:txBody>
      </p:sp>
      <p:sp>
        <p:nvSpPr>
          <p:cNvPr id="7" name="Content Placeholder 6"/>
          <p:cNvSpPr>
            <a:spLocks noGrp="1"/>
          </p:cNvSpPr>
          <p:nvPr>
            <p:ph idx="1"/>
          </p:nvPr>
        </p:nvSpPr>
        <p:spPr>
          <a:xfrm>
            <a:off x="400050" y="1094282"/>
            <a:ext cx="8524494" cy="5434534"/>
          </a:xfrm>
        </p:spPr>
        <p:txBody>
          <a:bodyPr/>
          <a:lstStyle/>
          <a:p>
            <a:pPr>
              <a:buNone/>
            </a:pPr>
            <a:r>
              <a:rPr lang="en-AU" sz="1800" dirty="0" smtClean="0">
                <a:solidFill>
                  <a:schemeClr val="bg1"/>
                </a:solidFill>
                <a:latin typeface="Courier New" pitchFamily="49" charset="0"/>
                <a:cs typeface="Courier New" pitchFamily="49" charset="0"/>
              </a:rPr>
              <a:t># cat /opt/hpsmh/conf.common/smhpd.xml</a:t>
            </a:r>
          </a:p>
          <a:p>
            <a:pPr>
              <a:buNone/>
            </a:pPr>
            <a:r>
              <a:rPr lang="en-AU" sz="1400" dirty="0" smtClean="0">
                <a:solidFill>
                  <a:schemeClr val="bg1"/>
                </a:solidFill>
                <a:latin typeface="Courier New" pitchFamily="49" charset="0"/>
                <a:cs typeface="Courier New" pitchFamily="49" charset="0"/>
              </a:rPr>
              <a:t>&lt;?xml version="1.0" encoding="UTF-8"?&gt;</a:t>
            </a:r>
          </a:p>
          <a:p>
            <a:pPr>
              <a:buNone/>
            </a:pPr>
            <a:r>
              <a:rPr lang="en-AU" sz="1400" dirty="0" smtClean="0">
                <a:solidFill>
                  <a:schemeClr val="bg1"/>
                </a:solidFill>
                <a:latin typeface="Courier New" pitchFamily="49" charset="0"/>
                <a:cs typeface="Courier New" pitchFamily="49" charset="0"/>
              </a:rPr>
              <a:t>&lt;system-management-homepage&gt;</a:t>
            </a:r>
          </a:p>
          <a:p>
            <a:pPr>
              <a:buNone/>
            </a:pPr>
            <a:r>
              <a:rPr lang="en-AU" sz="1400" dirty="0" smtClean="0">
                <a:solidFill>
                  <a:schemeClr val="bg1"/>
                </a:solidFill>
                <a:latin typeface="Courier New" pitchFamily="49" charset="0"/>
                <a:cs typeface="Courier New" pitchFamily="49" charset="0"/>
              </a:rPr>
              <a:t>&lt;admin-group&gt;&lt;/admin-group&gt;</a:t>
            </a:r>
          </a:p>
          <a:p>
            <a:pPr>
              <a:buNone/>
            </a:pPr>
            <a:r>
              <a:rPr lang="en-AU" sz="1400" dirty="0" smtClean="0">
                <a:solidFill>
                  <a:schemeClr val="bg1"/>
                </a:solidFill>
                <a:latin typeface="Courier New" pitchFamily="49" charset="0"/>
                <a:cs typeface="Courier New" pitchFamily="49" charset="0"/>
              </a:rPr>
              <a:t>&lt;operator-group&gt;&lt;/operator-group&gt;</a:t>
            </a:r>
          </a:p>
          <a:p>
            <a:pPr>
              <a:buNone/>
            </a:pPr>
            <a:r>
              <a:rPr lang="en-AU" sz="1400" dirty="0" smtClean="0">
                <a:solidFill>
                  <a:schemeClr val="bg1"/>
                </a:solidFill>
                <a:latin typeface="Courier New" pitchFamily="49" charset="0"/>
                <a:cs typeface="Courier New" pitchFamily="49" charset="0"/>
              </a:rPr>
              <a:t>&lt;user-group&gt;&lt;/user-group&gt;</a:t>
            </a:r>
          </a:p>
          <a:p>
            <a:pPr>
              <a:buNone/>
            </a:pPr>
            <a:r>
              <a:rPr lang="en-AU" sz="1400" dirty="0" smtClean="0">
                <a:solidFill>
                  <a:schemeClr val="bg1"/>
                </a:solidFill>
                <a:latin typeface="Courier New" pitchFamily="49" charset="0"/>
                <a:cs typeface="Courier New" pitchFamily="49" charset="0"/>
              </a:rPr>
              <a:t>&lt;allow-default-os-admin&gt;True&lt;/allow-default-os-admin&gt;</a:t>
            </a:r>
          </a:p>
          <a:p>
            <a:pPr>
              <a:buNone/>
            </a:pPr>
            <a:r>
              <a:rPr lang="en-AU" sz="1400" dirty="0" smtClean="0">
                <a:solidFill>
                  <a:schemeClr val="bg1"/>
                </a:solidFill>
                <a:latin typeface="Courier New" pitchFamily="49" charset="0"/>
                <a:cs typeface="Courier New" pitchFamily="49" charset="0"/>
              </a:rPr>
              <a:t>&lt;anonymous-access&gt;False&lt;/anonymous-access&gt;</a:t>
            </a:r>
          </a:p>
          <a:p>
            <a:pPr>
              <a:buNone/>
            </a:pPr>
            <a:r>
              <a:rPr lang="en-AU" sz="1400" dirty="0" smtClean="0">
                <a:solidFill>
                  <a:schemeClr val="bg1"/>
                </a:solidFill>
                <a:latin typeface="Courier New" pitchFamily="49" charset="0"/>
                <a:cs typeface="Courier New" pitchFamily="49" charset="0"/>
              </a:rPr>
              <a:t>&lt;localaccess-enabled&gt;False&lt;/localaccess-enabled&gt;</a:t>
            </a:r>
          </a:p>
          <a:p>
            <a:pPr>
              <a:buNone/>
            </a:pPr>
            <a:r>
              <a:rPr lang="en-AU" sz="1400" dirty="0" smtClean="0">
                <a:solidFill>
                  <a:schemeClr val="bg1"/>
                </a:solidFill>
                <a:latin typeface="Courier New" pitchFamily="49" charset="0"/>
                <a:cs typeface="Courier New" pitchFamily="49" charset="0"/>
              </a:rPr>
              <a:t>&lt;localaccess-type&gt;Anonymous&lt;/localaccess-type&gt;</a:t>
            </a:r>
          </a:p>
          <a:p>
            <a:pPr>
              <a:buNone/>
            </a:pPr>
            <a:r>
              <a:rPr lang="en-AU" sz="1400" dirty="0" smtClean="0">
                <a:solidFill>
                  <a:schemeClr val="bg1"/>
                </a:solidFill>
                <a:latin typeface="Courier New" pitchFamily="49" charset="0"/>
                <a:cs typeface="Courier New" pitchFamily="49" charset="0"/>
              </a:rPr>
              <a:t>&lt;trustmode&gt;TrustByCert&lt;/trustmode&gt;</a:t>
            </a:r>
          </a:p>
          <a:p>
            <a:pPr>
              <a:buNone/>
            </a:pPr>
            <a:r>
              <a:rPr lang="en-AU" sz="1400" dirty="0" smtClean="0">
                <a:solidFill>
                  <a:schemeClr val="bg1"/>
                </a:solidFill>
                <a:latin typeface="Courier New" pitchFamily="49" charset="0"/>
                <a:cs typeface="Courier New" pitchFamily="49" charset="0"/>
              </a:rPr>
              <a:t>&lt;xenamelist&gt;&lt;/xenamelist&gt;</a:t>
            </a:r>
          </a:p>
          <a:p>
            <a:pPr>
              <a:buNone/>
            </a:pPr>
            <a:r>
              <a:rPr lang="en-AU" sz="1400" dirty="0" smtClean="0">
                <a:solidFill>
                  <a:schemeClr val="bg1"/>
                </a:solidFill>
                <a:latin typeface="Courier New" pitchFamily="49" charset="0"/>
                <a:cs typeface="Courier New" pitchFamily="49" charset="0"/>
              </a:rPr>
              <a:t>&lt;ip-restricted-logins&gt;False&lt;/ip-restricted-logins&gt;</a:t>
            </a:r>
          </a:p>
          <a:p>
            <a:pPr>
              <a:buNone/>
            </a:pPr>
            <a:r>
              <a:rPr lang="en-AU" sz="1400" dirty="0" smtClean="0">
                <a:solidFill>
                  <a:schemeClr val="bg1"/>
                </a:solidFill>
                <a:latin typeface="Courier New" pitchFamily="49" charset="0"/>
                <a:cs typeface="Courier New" pitchFamily="49" charset="0"/>
              </a:rPr>
              <a:t>&lt;ip-restricted-include&gt;&lt;/ip-restricted-include&gt;</a:t>
            </a:r>
          </a:p>
          <a:p>
            <a:pPr>
              <a:buNone/>
            </a:pPr>
            <a:r>
              <a:rPr lang="en-AU" sz="1400" dirty="0" smtClean="0">
                <a:solidFill>
                  <a:schemeClr val="bg1"/>
                </a:solidFill>
                <a:latin typeface="Courier New" pitchFamily="49" charset="0"/>
                <a:cs typeface="Courier New" pitchFamily="49" charset="0"/>
              </a:rPr>
              <a:t>&lt;ip-restricted-exclude&gt;&lt;/ip-restricted-exclude&gt;</a:t>
            </a:r>
          </a:p>
          <a:p>
            <a:pPr>
              <a:buNone/>
            </a:pPr>
            <a:r>
              <a:rPr lang="en-AU" sz="1400" dirty="0" smtClean="0">
                <a:solidFill>
                  <a:schemeClr val="bg1"/>
                </a:solidFill>
                <a:latin typeface="Courier New" pitchFamily="49" charset="0"/>
                <a:cs typeface="Courier New" pitchFamily="49" charset="0"/>
              </a:rPr>
              <a:t>&lt;ip-binding&gt;False&lt;/ip-binding&gt;</a:t>
            </a:r>
          </a:p>
          <a:p>
            <a:pPr>
              <a:buNone/>
            </a:pPr>
            <a:r>
              <a:rPr lang="en-AU" sz="1400" dirty="0" smtClean="0">
                <a:solidFill>
                  <a:schemeClr val="bg1"/>
                </a:solidFill>
                <a:latin typeface="Courier New" pitchFamily="49" charset="0"/>
                <a:cs typeface="Courier New" pitchFamily="49" charset="0"/>
              </a:rPr>
              <a:t>&lt;ip-binding-list&gt;&lt;/ip-binding-list&gt;</a:t>
            </a:r>
          </a:p>
          <a:p>
            <a:pPr>
              <a:buNone/>
            </a:pPr>
            <a:r>
              <a:rPr lang="en-AU" sz="1400" b="1" dirty="0" smtClean="0">
                <a:solidFill>
                  <a:schemeClr val="bg1"/>
                </a:solidFill>
                <a:latin typeface="Courier New" pitchFamily="49" charset="0"/>
                <a:cs typeface="Courier New" pitchFamily="49" charset="0"/>
              </a:rPr>
              <a:t>&lt;rotate-logs-size&gt;N&lt;/rotate-logs-size&gt;</a:t>
            </a:r>
          </a:p>
          <a:p>
            <a:pPr>
              <a:buNone/>
            </a:pPr>
            <a:r>
              <a:rPr lang="en-AU" sz="1400" dirty="0" smtClean="0">
                <a:solidFill>
                  <a:schemeClr val="bg1"/>
                </a:solidFill>
                <a:latin typeface="Courier New" pitchFamily="49" charset="0"/>
                <a:cs typeface="Courier New" pitchFamily="49" charset="0"/>
              </a:rPr>
              <a:t>&lt;/system-management-homepage&gt;</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170CDA26-40BE-4B93-BEAC-7CD393D7BE53}" type="datetime4">
              <a:rPr lang="en-US"/>
              <a:pPr/>
              <a:t>March 23, 2011</a:t>
            </a:fld>
            <a:endParaRPr lang="en-US" dirty="0"/>
          </a:p>
        </p:txBody>
      </p:sp>
      <p:sp>
        <p:nvSpPr>
          <p:cNvPr id="7" name="Slide Number Placeholder 5"/>
          <p:cNvSpPr>
            <a:spLocks noGrp="1"/>
          </p:cNvSpPr>
          <p:nvPr>
            <p:ph type="sldNum" sz="quarter" idx="12"/>
          </p:nvPr>
        </p:nvSpPr>
        <p:spPr/>
        <p:txBody>
          <a:bodyPr/>
          <a:lstStyle/>
          <a:p>
            <a:fld id="{0BFD1A72-9BAF-4642-A027-AE9C7BC20FB4}" type="slidenum">
              <a:rPr lang="en-US"/>
              <a:pPr/>
              <a:t>73</a:t>
            </a:fld>
            <a:endParaRPr lang="en-US" dirty="0"/>
          </a:p>
        </p:txBody>
      </p:sp>
      <p:sp>
        <p:nvSpPr>
          <p:cNvPr id="979970" name="Rectangle 2"/>
          <p:cNvSpPr>
            <a:spLocks noGrp="1" noChangeArrowheads="1"/>
          </p:cNvSpPr>
          <p:nvPr>
            <p:ph type="title"/>
          </p:nvPr>
        </p:nvSpPr>
        <p:spPr>
          <a:xfrm>
            <a:off x="428625" y="0"/>
            <a:ext cx="7629525" cy="1143000"/>
          </a:xfrm>
        </p:spPr>
        <p:txBody>
          <a:bodyPr/>
          <a:lstStyle/>
          <a:p>
            <a:r>
              <a:rPr lang="en-US" sz="3200" dirty="0" smtClean="0">
                <a:solidFill>
                  <a:schemeClr val="bg1"/>
                </a:solidFill>
              </a:rPr>
              <a:t>HP-UX </a:t>
            </a:r>
            <a:r>
              <a:rPr lang="en-US" sz="3200" dirty="0">
                <a:solidFill>
                  <a:schemeClr val="bg1"/>
                </a:solidFill>
              </a:rPr>
              <a:t>TCB Auditing </a:t>
            </a:r>
            <a:endParaRPr lang="en-AU" sz="3200" dirty="0">
              <a:solidFill>
                <a:schemeClr val="bg1"/>
              </a:solidFill>
            </a:endParaRPr>
          </a:p>
        </p:txBody>
      </p:sp>
      <p:sp>
        <p:nvSpPr>
          <p:cNvPr id="979971" name="Rectangle 3"/>
          <p:cNvSpPr>
            <a:spLocks noGrp="1" noChangeArrowheads="1"/>
          </p:cNvSpPr>
          <p:nvPr>
            <p:ph type="body" idx="1"/>
          </p:nvPr>
        </p:nvSpPr>
        <p:spPr/>
        <p:txBody>
          <a:bodyPr/>
          <a:lstStyle/>
          <a:p>
            <a:pPr>
              <a:buFontTx/>
              <a:buNone/>
            </a:pPr>
            <a:endParaRPr lang="en-AU" dirty="0"/>
          </a:p>
          <a:p>
            <a:pPr>
              <a:buFontTx/>
              <a:buNone/>
            </a:pPr>
            <a:endParaRPr lang="en-AU" dirty="0">
              <a:solidFill>
                <a:schemeClr val="bg1"/>
              </a:solidFill>
            </a:endParaRPr>
          </a:p>
        </p:txBody>
      </p:sp>
      <p:sp>
        <p:nvSpPr>
          <p:cNvPr id="979972" name="Rectangle 4"/>
          <p:cNvSpPr>
            <a:spLocks noChangeArrowheads="1"/>
          </p:cNvSpPr>
          <p:nvPr/>
        </p:nvSpPr>
        <p:spPr bwMode="auto">
          <a:xfrm>
            <a:off x="415925" y="1179513"/>
            <a:ext cx="8474075" cy="4708981"/>
          </a:xfrm>
          <a:prstGeom prst="rect">
            <a:avLst/>
          </a:prstGeom>
          <a:noFill/>
          <a:ln w="9525">
            <a:noFill/>
            <a:miter lim="800000"/>
            <a:headEnd/>
            <a:tailEnd/>
          </a:ln>
          <a:effectLst/>
        </p:spPr>
        <p:txBody>
          <a:bodyPr>
            <a:spAutoFit/>
          </a:bodyPr>
          <a:lstStyle/>
          <a:p>
            <a:pPr>
              <a:buFontTx/>
              <a:buChar char="•"/>
            </a:pPr>
            <a:r>
              <a:rPr lang="en-AU" sz="2000" dirty="0">
                <a:solidFill>
                  <a:schemeClr val="bg1"/>
                </a:solidFill>
              </a:rPr>
              <a:t> </a:t>
            </a:r>
            <a:r>
              <a:rPr lang="en-AU" dirty="0">
                <a:solidFill>
                  <a:schemeClr val="bg1"/>
                </a:solidFill>
              </a:rPr>
              <a:t>It records instances of access by subjects to objects and allows detection of any (repeated) attempts to bypass the protection mechanism and any misuses of privileges</a:t>
            </a:r>
          </a:p>
          <a:p>
            <a:endParaRPr lang="en-AU" dirty="0">
              <a:solidFill>
                <a:schemeClr val="bg1"/>
              </a:solidFill>
            </a:endParaRPr>
          </a:p>
          <a:p>
            <a:pPr>
              <a:buFontTx/>
              <a:buChar char="•"/>
            </a:pPr>
            <a:r>
              <a:rPr lang="en-AU" dirty="0">
                <a:solidFill>
                  <a:schemeClr val="bg1"/>
                </a:solidFill>
              </a:rPr>
              <a:t> </a:t>
            </a:r>
            <a:r>
              <a:rPr lang="en-AU" i="1" dirty="0">
                <a:solidFill>
                  <a:schemeClr val="bg1"/>
                </a:solidFill>
              </a:rPr>
              <a:t>audsys</a:t>
            </a:r>
            <a:r>
              <a:rPr lang="en-AU" dirty="0">
                <a:solidFill>
                  <a:schemeClr val="bg1"/>
                </a:solidFill>
              </a:rPr>
              <a:t> allows the user to start or halt the auditing system, to specify the auditing system "current" and "next" audit files (and their switch sizes), or to display auditing system status information. The "current" audit file is the file to which the auditing system writes audit records.  When the "current" file grows to either its Audit File Switch (AFS) size or its File Space Switch (FSS) size (see </a:t>
            </a:r>
            <a:r>
              <a:rPr lang="en-AU" i="1" dirty="0">
                <a:solidFill>
                  <a:schemeClr val="bg1"/>
                </a:solidFill>
              </a:rPr>
              <a:t>audomon</a:t>
            </a:r>
            <a:r>
              <a:rPr lang="en-AU" dirty="0">
                <a:solidFill>
                  <a:schemeClr val="bg1"/>
                </a:solidFill>
              </a:rPr>
              <a:t>), the auditing system switches to write to the "next“ audit file</a:t>
            </a:r>
          </a:p>
          <a:p>
            <a:endParaRPr lang="en-AU" dirty="0">
              <a:solidFill>
                <a:schemeClr val="bg1"/>
              </a:solidFill>
            </a:endParaRPr>
          </a:p>
          <a:p>
            <a:r>
              <a:rPr lang="en-AU" sz="1600" dirty="0">
                <a:solidFill>
                  <a:schemeClr val="bg1"/>
                </a:solidFill>
                <a:latin typeface="Courier New" pitchFamily="49" charset="0"/>
                <a:cs typeface="Courier New" pitchFamily="49" charset="0"/>
              </a:rPr>
              <a:t># audsys</a:t>
            </a:r>
          </a:p>
          <a:p>
            <a:r>
              <a:rPr lang="en-AU" sz="1400" dirty="0">
                <a:solidFill>
                  <a:schemeClr val="bg1"/>
                </a:solidFill>
                <a:latin typeface="Courier New" pitchFamily="49" charset="0"/>
                <a:cs typeface="Courier New" pitchFamily="49" charset="0"/>
              </a:rPr>
              <a:t>Auditing system is currently on</a:t>
            </a:r>
          </a:p>
          <a:p>
            <a:r>
              <a:rPr lang="en-AU" sz="1400" dirty="0">
                <a:solidFill>
                  <a:schemeClr val="bg1"/>
                </a:solidFill>
                <a:latin typeface="Courier New" pitchFamily="49" charset="0"/>
                <a:cs typeface="Courier New" pitchFamily="49" charset="0"/>
              </a:rPr>
              <a:t>current file: /var/adm/audit/audfile1</a:t>
            </a:r>
          </a:p>
          <a:p>
            <a:r>
              <a:rPr lang="en-AU" sz="1400" dirty="0">
                <a:solidFill>
                  <a:schemeClr val="bg1"/>
                </a:solidFill>
                <a:latin typeface="Courier New" pitchFamily="49" charset="0"/>
                <a:cs typeface="Courier New" pitchFamily="49" charset="0"/>
              </a:rPr>
              <a:t>next    file: /var/adm/audit/audfile2</a:t>
            </a:r>
          </a:p>
          <a:p>
            <a:r>
              <a:rPr lang="en-AU" sz="1400" dirty="0">
                <a:solidFill>
                  <a:schemeClr val="bg1"/>
                </a:solidFill>
                <a:latin typeface="Courier New" pitchFamily="49" charset="0"/>
                <a:cs typeface="Courier New" pitchFamily="49" charset="0"/>
              </a:rPr>
              <a:t>statistics-      afs Kb   used Kb  avail %    fs Kb       used Kb    avail %</a:t>
            </a:r>
          </a:p>
          <a:p>
            <a:r>
              <a:rPr lang="en-AU" sz="1400" dirty="0">
                <a:solidFill>
                  <a:schemeClr val="bg1"/>
                </a:solidFill>
                <a:latin typeface="Courier New" pitchFamily="49" charset="0"/>
                <a:cs typeface="Courier New" pitchFamily="49" charset="0"/>
              </a:rPr>
              <a:t>current file:   </a:t>
            </a:r>
            <a:r>
              <a:rPr lang="en-AU" sz="1400" dirty="0" smtClean="0">
                <a:solidFill>
                  <a:schemeClr val="bg1"/>
                </a:solidFill>
                <a:latin typeface="Courier New" pitchFamily="49" charset="0"/>
                <a:cs typeface="Courier New" pitchFamily="49" charset="0"/>
              </a:rPr>
              <a:t> 10000        </a:t>
            </a:r>
            <a:r>
              <a:rPr lang="en-AU" sz="1400" dirty="0">
                <a:solidFill>
                  <a:schemeClr val="bg1"/>
                </a:solidFill>
                <a:latin typeface="Courier New" pitchFamily="49" charset="0"/>
                <a:cs typeface="Courier New" pitchFamily="49" charset="0"/>
              </a:rPr>
              <a:t>0      100  </a:t>
            </a:r>
            <a:r>
              <a:rPr lang="en-AU" sz="1400" dirty="0" smtClean="0">
                <a:solidFill>
                  <a:schemeClr val="bg1"/>
                </a:solidFill>
                <a:latin typeface="Courier New" pitchFamily="49" charset="0"/>
                <a:cs typeface="Courier New" pitchFamily="49" charset="0"/>
              </a:rPr>
              <a:t>   4825088      </a:t>
            </a:r>
            <a:r>
              <a:rPr lang="en-AU" sz="1400" dirty="0">
                <a:solidFill>
                  <a:schemeClr val="bg1"/>
                </a:solidFill>
                <a:latin typeface="Courier New" pitchFamily="49" charset="0"/>
                <a:cs typeface="Courier New" pitchFamily="49" charset="0"/>
              </a:rPr>
              <a:t>963704       80</a:t>
            </a:r>
          </a:p>
          <a:p>
            <a:r>
              <a:rPr lang="en-AU" sz="1400" dirty="0">
                <a:solidFill>
                  <a:schemeClr val="bg1"/>
                </a:solidFill>
                <a:latin typeface="Courier New" pitchFamily="49" charset="0"/>
                <a:cs typeface="Courier New" pitchFamily="49" charset="0"/>
              </a:rPr>
              <a:t>next    file:    10000        0      100 </a:t>
            </a:r>
            <a:r>
              <a:rPr lang="en-AU" sz="1400" dirty="0" smtClean="0">
                <a:solidFill>
                  <a:schemeClr val="bg1"/>
                </a:solidFill>
                <a:latin typeface="Courier New" pitchFamily="49" charset="0"/>
                <a:cs typeface="Courier New" pitchFamily="49" charset="0"/>
              </a:rPr>
              <a:t>    </a:t>
            </a:r>
            <a:r>
              <a:rPr lang="en-AU" sz="1400" dirty="0">
                <a:solidFill>
                  <a:schemeClr val="bg1"/>
                </a:solidFill>
                <a:latin typeface="Courier New" pitchFamily="49" charset="0"/>
                <a:cs typeface="Courier New" pitchFamily="49" charset="0"/>
              </a:rPr>
              <a:t>4825088  </a:t>
            </a:r>
            <a:r>
              <a:rPr lang="en-AU" sz="1400" dirty="0" smtClean="0">
                <a:solidFill>
                  <a:schemeClr val="bg1"/>
                </a:solidFill>
                <a:latin typeface="Courier New" pitchFamily="49" charset="0"/>
                <a:cs typeface="Courier New" pitchFamily="49" charset="0"/>
              </a:rPr>
              <a:t>    </a:t>
            </a:r>
            <a:r>
              <a:rPr lang="en-AU" sz="1400" dirty="0">
                <a:solidFill>
                  <a:schemeClr val="bg1"/>
                </a:solidFill>
                <a:latin typeface="Courier New" pitchFamily="49" charset="0"/>
                <a:cs typeface="Courier New" pitchFamily="49" charset="0"/>
              </a:rPr>
              <a:t>963704       80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059B4FFB-AF40-4191-BACB-EAB6431C2A91}" type="datetime4">
              <a:rPr lang="en-US"/>
              <a:pPr/>
              <a:t>March 23, 2011</a:t>
            </a:fld>
            <a:endParaRPr lang="en-US" dirty="0"/>
          </a:p>
        </p:txBody>
      </p:sp>
      <p:sp>
        <p:nvSpPr>
          <p:cNvPr id="7" name="Slide Number Placeholder 5"/>
          <p:cNvSpPr>
            <a:spLocks noGrp="1"/>
          </p:cNvSpPr>
          <p:nvPr>
            <p:ph type="sldNum" sz="quarter" idx="12"/>
          </p:nvPr>
        </p:nvSpPr>
        <p:spPr/>
        <p:txBody>
          <a:bodyPr/>
          <a:lstStyle/>
          <a:p>
            <a:fld id="{46FA9FEA-0BF0-4ADB-AD42-01D4189D3259}" type="slidenum">
              <a:rPr lang="en-US"/>
              <a:pPr/>
              <a:t>74</a:t>
            </a:fld>
            <a:endParaRPr lang="en-US" dirty="0"/>
          </a:p>
        </p:txBody>
      </p:sp>
      <p:sp>
        <p:nvSpPr>
          <p:cNvPr id="1004546" name="Rectangle 2"/>
          <p:cNvSpPr>
            <a:spLocks noGrp="1" noChangeArrowheads="1"/>
          </p:cNvSpPr>
          <p:nvPr>
            <p:ph type="title"/>
          </p:nvPr>
        </p:nvSpPr>
        <p:spPr>
          <a:xfrm>
            <a:off x="428625" y="0"/>
            <a:ext cx="7629525" cy="989351"/>
          </a:xfrm>
        </p:spPr>
        <p:txBody>
          <a:bodyPr/>
          <a:lstStyle/>
          <a:p>
            <a:r>
              <a:rPr lang="en-US" sz="3200" dirty="0" smtClean="0">
                <a:solidFill>
                  <a:schemeClr val="bg1"/>
                </a:solidFill>
              </a:rPr>
              <a:t>HP-UX </a:t>
            </a:r>
            <a:r>
              <a:rPr lang="en-US" sz="3200" dirty="0">
                <a:solidFill>
                  <a:schemeClr val="bg1"/>
                </a:solidFill>
              </a:rPr>
              <a:t>HIDS </a:t>
            </a:r>
            <a:endParaRPr lang="en-AU" sz="3200" dirty="0">
              <a:solidFill>
                <a:schemeClr val="bg1"/>
              </a:solidFill>
            </a:endParaRPr>
          </a:p>
        </p:txBody>
      </p:sp>
      <p:sp>
        <p:nvSpPr>
          <p:cNvPr id="1004547" name="Rectangle 3"/>
          <p:cNvSpPr>
            <a:spLocks noGrp="1" noChangeArrowheads="1"/>
          </p:cNvSpPr>
          <p:nvPr>
            <p:ph type="body" idx="1"/>
          </p:nvPr>
        </p:nvSpPr>
        <p:spPr/>
        <p:txBody>
          <a:bodyPr/>
          <a:lstStyle/>
          <a:p>
            <a:pPr>
              <a:buFontTx/>
              <a:buNone/>
            </a:pPr>
            <a:endParaRPr lang="en-AU" dirty="0"/>
          </a:p>
          <a:p>
            <a:pPr>
              <a:buFontTx/>
              <a:buNone/>
            </a:pPr>
            <a:endParaRPr lang="en-AU" dirty="0">
              <a:solidFill>
                <a:schemeClr val="bg1"/>
              </a:solidFill>
            </a:endParaRPr>
          </a:p>
        </p:txBody>
      </p:sp>
      <p:sp>
        <p:nvSpPr>
          <p:cNvPr id="1004548" name="Rectangle 4"/>
          <p:cNvSpPr>
            <a:spLocks noChangeArrowheads="1"/>
          </p:cNvSpPr>
          <p:nvPr/>
        </p:nvSpPr>
        <p:spPr bwMode="auto">
          <a:xfrm>
            <a:off x="415925" y="974361"/>
            <a:ext cx="8728075" cy="5663089"/>
          </a:xfrm>
          <a:prstGeom prst="rect">
            <a:avLst/>
          </a:prstGeom>
          <a:noFill/>
          <a:ln w="9525">
            <a:noFill/>
            <a:miter lim="800000"/>
            <a:headEnd/>
            <a:tailEnd/>
          </a:ln>
          <a:effectLst/>
        </p:spPr>
        <p:txBody>
          <a:bodyPr wrap="square">
            <a:spAutoFit/>
          </a:bodyPr>
          <a:lstStyle/>
          <a:p>
            <a:pPr marL="342900" indent="-342900"/>
            <a:r>
              <a:rPr lang="en-AU" sz="2000" dirty="0">
                <a:solidFill>
                  <a:schemeClr val="bg1"/>
                </a:solidFill>
                <a:latin typeface="+mn-lt"/>
              </a:rPr>
              <a:t>HIDS log files increase rapidly. </a:t>
            </a:r>
            <a:r>
              <a:rPr lang="en-AU" sz="2000" dirty="0" smtClean="0">
                <a:solidFill>
                  <a:schemeClr val="bg1"/>
                </a:solidFill>
                <a:latin typeface="+mn-lt"/>
              </a:rPr>
              <a:t>To </a:t>
            </a:r>
            <a:r>
              <a:rPr lang="en-AU" sz="2000" dirty="0">
                <a:solidFill>
                  <a:schemeClr val="bg1"/>
                </a:solidFill>
                <a:latin typeface="+mn-lt"/>
              </a:rPr>
              <a:t>ensure that the log files </a:t>
            </a:r>
            <a:r>
              <a:rPr lang="en-AU" sz="2000" dirty="0" smtClean="0">
                <a:solidFill>
                  <a:schemeClr val="bg1"/>
                </a:solidFill>
                <a:latin typeface="+mn-lt"/>
              </a:rPr>
              <a:t>do not increase </a:t>
            </a:r>
            <a:r>
              <a:rPr lang="en-AU" sz="2000" dirty="0">
                <a:solidFill>
                  <a:schemeClr val="bg1"/>
                </a:solidFill>
                <a:latin typeface="+mn-lt"/>
              </a:rPr>
              <a:t>in </a:t>
            </a:r>
            <a:endParaRPr lang="en-AU" sz="2000" dirty="0" smtClean="0">
              <a:solidFill>
                <a:schemeClr val="bg1"/>
              </a:solidFill>
              <a:latin typeface="+mn-lt"/>
            </a:endParaRPr>
          </a:p>
          <a:p>
            <a:pPr marL="342900" indent="-342900"/>
            <a:r>
              <a:rPr lang="en-AU" sz="2000" dirty="0" smtClean="0">
                <a:solidFill>
                  <a:schemeClr val="bg1"/>
                </a:solidFill>
                <a:latin typeface="+mn-lt"/>
              </a:rPr>
              <a:t>file size excessively, </a:t>
            </a:r>
            <a:r>
              <a:rPr lang="en-AU" sz="2000" dirty="0">
                <a:solidFill>
                  <a:schemeClr val="bg1"/>
                </a:solidFill>
                <a:latin typeface="+mn-lt"/>
              </a:rPr>
              <a:t>run a script </a:t>
            </a:r>
            <a:r>
              <a:rPr lang="en-AU" sz="2000" dirty="0" smtClean="0">
                <a:solidFill>
                  <a:schemeClr val="bg1"/>
                </a:solidFill>
                <a:latin typeface="+mn-lt"/>
              </a:rPr>
              <a:t>to periodically truncate </a:t>
            </a:r>
            <a:r>
              <a:rPr lang="en-AU" sz="2000" dirty="0">
                <a:solidFill>
                  <a:schemeClr val="bg1"/>
                </a:solidFill>
                <a:latin typeface="+mn-lt"/>
              </a:rPr>
              <a:t>the HIDS log </a:t>
            </a:r>
            <a:r>
              <a:rPr lang="en-AU" sz="2000" dirty="0" smtClean="0">
                <a:solidFill>
                  <a:schemeClr val="bg1"/>
                </a:solidFill>
                <a:latin typeface="+mn-lt"/>
              </a:rPr>
              <a:t>files. </a:t>
            </a:r>
            <a:r>
              <a:rPr lang="en-US" sz="2000" dirty="0" smtClean="0">
                <a:solidFill>
                  <a:schemeClr val="bg1"/>
                </a:solidFill>
                <a:latin typeface="+mn-lt"/>
              </a:rPr>
              <a:t>If </a:t>
            </a:r>
          </a:p>
          <a:p>
            <a:pPr marL="342900" indent="-342900"/>
            <a:r>
              <a:rPr lang="en-US" sz="2000" dirty="0" smtClean="0">
                <a:solidFill>
                  <a:schemeClr val="bg1"/>
                </a:solidFill>
                <a:latin typeface="+mn-lt"/>
              </a:rPr>
              <a:t>the file names are changed on the system while the HP-UX HIDS agent</a:t>
            </a:r>
          </a:p>
          <a:p>
            <a:pPr marL="342900" indent="-342900"/>
            <a:r>
              <a:rPr lang="en-US" sz="2000" dirty="0" smtClean="0">
                <a:solidFill>
                  <a:schemeClr val="bg1"/>
                </a:solidFill>
                <a:latin typeface="+mn-lt"/>
              </a:rPr>
              <a:t>software is running, the agent software will recreate the files as defined and </a:t>
            </a:r>
          </a:p>
          <a:p>
            <a:pPr marL="342900" indent="-342900"/>
            <a:r>
              <a:rPr lang="en-US" sz="2000" dirty="0" smtClean="0">
                <a:solidFill>
                  <a:schemeClr val="bg1"/>
                </a:solidFill>
                <a:latin typeface="+mn-lt"/>
              </a:rPr>
              <a:t>continue to log to the newly created files. Log rotation permits periodic</a:t>
            </a:r>
          </a:p>
          <a:p>
            <a:pPr marL="342900" indent="-342900"/>
            <a:r>
              <a:rPr lang="en-US" sz="2000" dirty="0" smtClean="0">
                <a:solidFill>
                  <a:schemeClr val="bg1"/>
                </a:solidFill>
                <a:latin typeface="+mn-lt"/>
              </a:rPr>
              <a:t>archiving of alerts or errors. </a:t>
            </a:r>
            <a:r>
              <a:rPr lang="en-AU" sz="2000" dirty="0" smtClean="0">
                <a:solidFill>
                  <a:schemeClr val="bg1"/>
                </a:solidFill>
                <a:latin typeface="+mn-lt"/>
              </a:rPr>
              <a:t>A </a:t>
            </a:r>
            <a:r>
              <a:rPr lang="en-AU" sz="2000" dirty="0">
                <a:solidFill>
                  <a:schemeClr val="bg1"/>
                </a:solidFill>
                <a:latin typeface="+mn-lt"/>
              </a:rPr>
              <a:t>sample script </a:t>
            </a:r>
            <a:r>
              <a:rPr lang="en-AU" sz="2000" dirty="0" smtClean="0">
                <a:solidFill>
                  <a:schemeClr val="bg1"/>
                </a:solidFill>
                <a:latin typeface="+mn-lt"/>
              </a:rPr>
              <a:t>to manage </a:t>
            </a:r>
            <a:r>
              <a:rPr lang="en-AU" sz="2000" dirty="0">
                <a:solidFill>
                  <a:schemeClr val="bg1"/>
                </a:solidFill>
                <a:latin typeface="+mn-lt"/>
              </a:rPr>
              <a:t>HIDS </a:t>
            </a:r>
            <a:r>
              <a:rPr lang="en-AU" sz="2000" dirty="0" smtClean="0">
                <a:solidFill>
                  <a:schemeClr val="bg1"/>
                </a:solidFill>
                <a:latin typeface="+mn-lt"/>
              </a:rPr>
              <a:t>log files </a:t>
            </a:r>
            <a:r>
              <a:rPr lang="en-AU" sz="2000" dirty="0">
                <a:solidFill>
                  <a:schemeClr val="bg1"/>
                </a:solidFill>
                <a:latin typeface="+mn-lt"/>
              </a:rPr>
              <a:t>is </a:t>
            </a:r>
            <a:endParaRPr lang="en-AU" sz="2000" dirty="0" smtClean="0">
              <a:solidFill>
                <a:schemeClr val="bg1"/>
              </a:solidFill>
              <a:latin typeface="+mn-lt"/>
            </a:endParaRPr>
          </a:p>
          <a:p>
            <a:pPr marL="342900" indent="-342900"/>
            <a:r>
              <a:rPr lang="en-AU" sz="2000" dirty="0" smtClean="0">
                <a:solidFill>
                  <a:schemeClr val="bg1"/>
                </a:solidFill>
                <a:latin typeface="+mn-lt"/>
              </a:rPr>
              <a:t>provided (should </a:t>
            </a:r>
            <a:r>
              <a:rPr lang="en-AU" sz="2000" dirty="0">
                <a:solidFill>
                  <a:schemeClr val="bg1"/>
                </a:solidFill>
                <a:latin typeface="+mn-lt"/>
              </a:rPr>
              <a:t>be </a:t>
            </a:r>
            <a:r>
              <a:rPr lang="en-AU" sz="2000" dirty="0" smtClean="0">
                <a:solidFill>
                  <a:schemeClr val="bg1"/>
                </a:solidFill>
                <a:latin typeface="+mn-lt"/>
              </a:rPr>
              <a:t>run from </a:t>
            </a:r>
            <a:r>
              <a:rPr lang="en-AU" sz="2000" dirty="0">
                <a:solidFill>
                  <a:schemeClr val="bg1"/>
                </a:solidFill>
                <a:latin typeface="+mn-lt"/>
              </a:rPr>
              <a:t>the </a:t>
            </a:r>
            <a:r>
              <a:rPr lang="en-AU" sz="2000" dirty="0" smtClean="0">
                <a:solidFill>
                  <a:schemeClr val="bg1"/>
                </a:solidFill>
                <a:latin typeface="+mn-lt"/>
              </a:rPr>
              <a:t>crontab):</a:t>
            </a:r>
            <a:endParaRPr lang="en-AU" sz="2000" dirty="0">
              <a:solidFill>
                <a:schemeClr val="bg1"/>
              </a:solidFill>
              <a:latin typeface="+mn-lt"/>
            </a:endParaRPr>
          </a:p>
          <a:p>
            <a:endParaRPr lang="en-AU" dirty="0">
              <a:solidFill>
                <a:schemeClr val="bg1"/>
              </a:solidFill>
            </a:endParaRPr>
          </a:p>
          <a:p>
            <a:r>
              <a:rPr lang="en-AU" sz="1400" dirty="0">
                <a:solidFill>
                  <a:schemeClr val="bg1"/>
                </a:solidFill>
                <a:latin typeface="Courier New" pitchFamily="49" charset="0"/>
                <a:cs typeface="Courier New" pitchFamily="49" charset="0"/>
              </a:rPr>
              <a:t>#!/</a:t>
            </a:r>
            <a:r>
              <a:rPr lang="en-AU" sz="1400" dirty="0" smtClean="0">
                <a:solidFill>
                  <a:schemeClr val="bg1"/>
                </a:solidFill>
                <a:latin typeface="Courier New" pitchFamily="49" charset="0"/>
                <a:cs typeface="Courier New" pitchFamily="49" charset="0"/>
              </a:rPr>
              <a:t>bin/sh</a:t>
            </a:r>
          </a:p>
          <a:p>
            <a:r>
              <a:rPr lang="en-AU" sz="1400" dirty="0" smtClean="0">
                <a:solidFill>
                  <a:schemeClr val="bg1"/>
                </a:solidFill>
                <a:latin typeface="Courier New" pitchFamily="49" charset="0"/>
                <a:cs typeface="Courier New" pitchFamily="49" charset="0"/>
              </a:rPr>
              <a:t>IDIR=“/var/opt/ids”</a:t>
            </a:r>
            <a:endParaRPr lang="en-AU" sz="1400" dirty="0">
              <a:solidFill>
                <a:schemeClr val="bg1"/>
              </a:solidFill>
              <a:latin typeface="Courier New" pitchFamily="49" charset="0"/>
              <a:cs typeface="Courier New" pitchFamily="49" charset="0"/>
            </a:endParaRPr>
          </a:p>
          <a:p>
            <a:r>
              <a:rPr lang="en-AU" sz="1400" dirty="0" smtClean="0">
                <a:solidFill>
                  <a:schemeClr val="bg1"/>
                </a:solidFill>
                <a:latin typeface="Courier New" pitchFamily="49" charset="0"/>
                <a:cs typeface="Courier New" pitchFamily="49" charset="0"/>
              </a:rPr>
              <a:t>filesize=$(ls </a:t>
            </a:r>
            <a:r>
              <a:rPr lang="en-AU" sz="1400" dirty="0">
                <a:solidFill>
                  <a:schemeClr val="bg1"/>
                </a:solidFill>
                <a:latin typeface="Courier New" pitchFamily="49" charset="0"/>
                <a:cs typeface="Courier New" pitchFamily="49" charset="0"/>
              </a:rPr>
              <a:t>-l </a:t>
            </a:r>
            <a:r>
              <a:rPr lang="en-AU" sz="1400" dirty="0" smtClean="0">
                <a:solidFill>
                  <a:schemeClr val="bg1"/>
                </a:solidFill>
                <a:latin typeface="Courier New" pitchFamily="49" charset="0"/>
                <a:cs typeface="Courier New" pitchFamily="49" charset="0"/>
              </a:rPr>
              <a:t>${IDIR}/alert.log </a:t>
            </a:r>
            <a:r>
              <a:rPr lang="en-AU" sz="1400" dirty="0">
                <a:solidFill>
                  <a:schemeClr val="bg1"/>
                </a:solidFill>
                <a:latin typeface="Courier New" pitchFamily="49" charset="0"/>
                <a:cs typeface="Courier New" pitchFamily="49" charset="0"/>
              </a:rPr>
              <a:t>| </a:t>
            </a:r>
            <a:r>
              <a:rPr lang="en-AU" sz="1400" dirty="0" smtClean="0">
                <a:solidFill>
                  <a:schemeClr val="bg1"/>
                </a:solidFill>
                <a:latin typeface="Courier New" pitchFamily="49" charset="0"/>
                <a:cs typeface="Courier New" pitchFamily="49" charset="0"/>
              </a:rPr>
              <a:t>awk ‘{</a:t>
            </a:r>
            <a:r>
              <a:rPr lang="en-AU" sz="1400" dirty="0">
                <a:solidFill>
                  <a:schemeClr val="bg1"/>
                </a:solidFill>
                <a:latin typeface="Courier New" pitchFamily="49" charset="0"/>
                <a:cs typeface="Courier New" pitchFamily="49" charset="0"/>
              </a:rPr>
              <a:t>print $5</a:t>
            </a:r>
            <a:r>
              <a:rPr lang="en-AU" sz="1400" dirty="0" smtClean="0">
                <a:solidFill>
                  <a:schemeClr val="bg1"/>
                </a:solidFill>
                <a:latin typeface="Courier New" pitchFamily="49" charset="0"/>
                <a:cs typeface="Courier New" pitchFamily="49" charset="0"/>
              </a:rPr>
              <a:t>}’)</a:t>
            </a:r>
          </a:p>
          <a:p>
            <a:r>
              <a:rPr lang="en-AU" sz="1400" dirty="0" smtClean="0">
                <a:solidFill>
                  <a:schemeClr val="bg1"/>
                </a:solidFill>
                <a:latin typeface="Courier New" pitchFamily="49" charset="0"/>
                <a:cs typeface="Courier New" pitchFamily="49" charset="0"/>
              </a:rPr>
              <a:t>LIMIT=5000000</a:t>
            </a:r>
          </a:p>
          <a:p>
            <a:r>
              <a:rPr lang="en-AU" sz="1400" dirty="0" smtClean="0">
                <a:solidFill>
                  <a:schemeClr val="bg1"/>
                </a:solidFill>
                <a:latin typeface="Courier New" pitchFamily="49" charset="0"/>
                <a:cs typeface="Courier New" pitchFamily="49" charset="0"/>
              </a:rPr>
              <a:t>CURDATE=$(date ‘+%b%Y’)</a:t>
            </a:r>
            <a:endParaRPr lang="en-AU" sz="1400" dirty="0">
              <a:solidFill>
                <a:schemeClr val="bg1"/>
              </a:solidFill>
              <a:latin typeface="Courier New" pitchFamily="49" charset="0"/>
              <a:cs typeface="Courier New" pitchFamily="49" charset="0"/>
            </a:endParaRPr>
          </a:p>
          <a:p>
            <a:r>
              <a:rPr lang="en-AU" sz="1400" dirty="0">
                <a:solidFill>
                  <a:schemeClr val="bg1"/>
                </a:solidFill>
                <a:latin typeface="Courier New" pitchFamily="49" charset="0"/>
                <a:cs typeface="Courier New" pitchFamily="49" charset="0"/>
              </a:rPr>
              <a:t>if [ "$filesize"  -gt </a:t>
            </a:r>
            <a:r>
              <a:rPr lang="en-AU" sz="1400" dirty="0" smtClean="0">
                <a:solidFill>
                  <a:schemeClr val="bg1"/>
                </a:solidFill>
                <a:latin typeface="Courier New" pitchFamily="49" charset="0"/>
                <a:cs typeface="Courier New" pitchFamily="49" charset="0"/>
              </a:rPr>
              <a:t>“$LIMIT" ] ; then</a:t>
            </a:r>
            <a:endParaRPr lang="en-AU" sz="1400" dirty="0">
              <a:solidFill>
                <a:schemeClr val="bg1"/>
              </a:solidFill>
              <a:latin typeface="Courier New" pitchFamily="49" charset="0"/>
              <a:cs typeface="Courier New" pitchFamily="49" charset="0"/>
            </a:endParaRPr>
          </a:p>
          <a:p>
            <a:r>
              <a:rPr lang="en-AU" sz="1400" dirty="0">
                <a:solidFill>
                  <a:schemeClr val="bg1"/>
                </a:solidFill>
                <a:latin typeface="Courier New" pitchFamily="49" charset="0"/>
                <a:cs typeface="Courier New" pitchFamily="49" charset="0"/>
              </a:rPr>
              <a:t>  mv </a:t>
            </a:r>
            <a:r>
              <a:rPr lang="en-AU" sz="1400" dirty="0" smtClean="0">
                <a:solidFill>
                  <a:schemeClr val="bg1"/>
                </a:solidFill>
                <a:latin typeface="Courier New" pitchFamily="49" charset="0"/>
                <a:cs typeface="Courier New" pitchFamily="49" charset="0"/>
              </a:rPr>
              <a:t>${IDIR}/alert.log ${IDIR}/alert.log_$CURDATE</a:t>
            </a:r>
          </a:p>
          <a:p>
            <a:r>
              <a:rPr lang="en-AU" sz="1400" dirty="0" smtClean="0">
                <a:solidFill>
                  <a:schemeClr val="bg1"/>
                </a:solidFill>
                <a:latin typeface="Courier New" pitchFamily="49" charset="0"/>
                <a:cs typeface="Courier New" pitchFamily="49" charset="0"/>
              </a:rPr>
              <a:t>  if [ $? –eq 0 ] ; then</a:t>
            </a:r>
          </a:p>
          <a:p>
            <a:r>
              <a:rPr lang="en-AU" sz="1400" dirty="0" smtClean="0">
                <a:solidFill>
                  <a:schemeClr val="bg1"/>
                </a:solidFill>
                <a:latin typeface="Courier New" pitchFamily="49" charset="0"/>
                <a:cs typeface="Courier New" pitchFamily="49" charset="0"/>
              </a:rPr>
              <a:t>     su – ids –c “</a:t>
            </a:r>
            <a:r>
              <a:rPr lang="en-US" sz="1400" dirty="0" smtClean="0">
                <a:solidFill>
                  <a:schemeClr val="bg1"/>
                </a:solidFill>
                <a:latin typeface="Courier New" pitchFamily="49" charset="0"/>
                <a:cs typeface="Courier New" pitchFamily="49" charset="0"/>
              </a:rPr>
              <a:t>kill -HUP $(cat /var/opt/ids/idsagent.pid)”</a:t>
            </a:r>
            <a:endParaRPr lang="en-AU" sz="1400" dirty="0" smtClean="0">
              <a:solidFill>
                <a:schemeClr val="bg1"/>
              </a:solidFill>
              <a:latin typeface="Courier New" pitchFamily="49" charset="0"/>
              <a:cs typeface="Courier New" pitchFamily="49" charset="0"/>
            </a:endParaRPr>
          </a:p>
          <a:p>
            <a:r>
              <a:rPr lang="en-AU" sz="1400" dirty="0" smtClean="0">
                <a:solidFill>
                  <a:schemeClr val="bg1"/>
                </a:solidFill>
                <a:latin typeface="Courier New" pitchFamily="49" charset="0"/>
                <a:cs typeface="Courier New" pitchFamily="49" charset="0"/>
              </a:rPr>
              <a:t>  fi</a:t>
            </a:r>
            <a:endParaRPr lang="en-AU" sz="1400" dirty="0">
              <a:solidFill>
                <a:schemeClr val="bg1"/>
              </a:solidFill>
              <a:latin typeface="Courier New" pitchFamily="49" charset="0"/>
              <a:cs typeface="Courier New" pitchFamily="49" charset="0"/>
            </a:endParaRPr>
          </a:p>
          <a:p>
            <a:r>
              <a:rPr lang="en-AU" sz="1400" dirty="0" smtClean="0">
                <a:solidFill>
                  <a:schemeClr val="bg1"/>
                </a:solidFill>
                <a:latin typeface="Courier New" pitchFamily="49" charset="0"/>
                <a:cs typeface="Courier New" pitchFamily="49" charset="0"/>
              </a:rPr>
              <a:t>fi</a:t>
            </a:r>
          </a:p>
          <a:p>
            <a:r>
              <a:rPr lang="en-AU" sz="1400" dirty="0" smtClean="0">
                <a:solidFill>
                  <a:schemeClr val="bg1"/>
                </a:solidFill>
                <a:latin typeface="Courier New" pitchFamily="49" charset="0"/>
                <a:cs typeface="Courier New" pitchFamily="49" charset="0"/>
              </a:rPr>
              <a:t>exit 0</a:t>
            </a:r>
            <a:endParaRPr lang="en-AU" sz="1400" dirty="0">
              <a:solidFill>
                <a:schemeClr val="bg1"/>
              </a:solidFill>
              <a:latin typeface="Courier New" pitchFamily="49" charset="0"/>
              <a:cs typeface="Courier New" pitchFamily="49" charset="0"/>
            </a:endParaRPr>
          </a:p>
          <a:p>
            <a:endParaRPr lang="en-AU" dirty="0">
              <a:solidFill>
                <a:schemeClr val="bg1"/>
              </a:solidFill>
            </a:endParaRPr>
          </a:p>
          <a:p>
            <a:r>
              <a:rPr lang="en-AU" dirty="0">
                <a:solidFill>
                  <a:schemeClr val="bg1"/>
                </a:solidFill>
                <a:latin typeface="Courier New" pitchFamily="49" charset="0"/>
                <a:cs typeface="Courier New" pitchFamily="49" charset="0"/>
              </a:rPr>
              <a:t>0 * * * * /&lt;</a:t>
            </a:r>
            <a:r>
              <a:rPr lang="en-AU" b="1" dirty="0">
                <a:solidFill>
                  <a:schemeClr val="bg1"/>
                </a:solidFill>
                <a:latin typeface="Courier New" pitchFamily="49" charset="0"/>
                <a:cs typeface="Courier New" pitchFamily="49" charset="0"/>
              </a:rPr>
              <a:t>location of script</a:t>
            </a:r>
            <a:r>
              <a:rPr lang="en-AU" dirty="0">
                <a:solidFill>
                  <a:schemeClr val="bg1"/>
                </a:solidFill>
                <a:latin typeface="Courier New" pitchFamily="49" charset="0"/>
                <a:cs typeface="Courier New" pitchFamily="49" charset="0"/>
              </a:rPr>
              <a:t>&gt;/trunclog.sh 2&gt;/dev/null 2&gt;&amp;1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81A6E228-C526-404E-BAD3-898CA7BC7978}" type="datetime4">
              <a:rPr lang="en-US"/>
              <a:pPr/>
              <a:t>March 23, 2011</a:t>
            </a:fld>
            <a:endParaRPr lang="en-US" dirty="0"/>
          </a:p>
        </p:txBody>
      </p:sp>
      <p:sp>
        <p:nvSpPr>
          <p:cNvPr id="7" name="Slide Number Placeholder 5"/>
          <p:cNvSpPr>
            <a:spLocks noGrp="1"/>
          </p:cNvSpPr>
          <p:nvPr>
            <p:ph type="sldNum" sz="quarter" idx="12"/>
          </p:nvPr>
        </p:nvSpPr>
        <p:spPr/>
        <p:txBody>
          <a:bodyPr/>
          <a:lstStyle/>
          <a:p>
            <a:fld id="{F91C0D5B-0A3C-4B66-963B-A3BBE3CE1AAA}" type="slidenum">
              <a:rPr lang="en-US"/>
              <a:pPr/>
              <a:t>75</a:t>
            </a:fld>
            <a:endParaRPr lang="en-US" dirty="0"/>
          </a:p>
        </p:txBody>
      </p:sp>
      <p:sp>
        <p:nvSpPr>
          <p:cNvPr id="999426" name="Rectangle 2"/>
          <p:cNvSpPr>
            <a:spLocks noGrp="1" noChangeArrowheads="1"/>
          </p:cNvSpPr>
          <p:nvPr>
            <p:ph type="title"/>
          </p:nvPr>
        </p:nvSpPr>
        <p:spPr>
          <a:xfrm>
            <a:off x="428625" y="0"/>
            <a:ext cx="7629525" cy="1143000"/>
          </a:xfrm>
        </p:spPr>
        <p:txBody>
          <a:bodyPr/>
          <a:lstStyle/>
          <a:p>
            <a:r>
              <a:rPr lang="en-US" sz="3200" dirty="0">
                <a:solidFill>
                  <a:schemeClr val="bg1"/>
                </a:solidFill>
              </a:rPr>
              <a:t>HP-UX </a:t>
            </a:r>
            <a:r>
              <a:rPr lang="en-US" sz="3200" dirty="0" smtClean="0">
                <a:solidFill>
                  <a:schemeClr val="bg1"/>
                </a:solidFill>
              </a:rPr>
              <a:t>ServiceGuard </a:t>
            </a:r>
            <a:r>
              <a:rPr lang="en-US" sz="3200" dirty="0">
                <a:solidFill>
                  <a:schemeClr val="bg1"/>
                </a:solidFill>
              </a:rPr>
              <a:t>Package Log File </a:t>
            </a:r>
            <a:endParaRPr lang="en-AU" sz="3200" dirty="0">
              <a:solidFill>
                <a:schemeClr val="bg1"/>
              </a:solidFill>
            </a:endParaRPr>
          </a:p>
        </p:txBody>
      </p:sp>
      <p:sp>
        <p:nvSpPr>
          <p:cNvPr id="999427" name="Rectangle 3"/>
          <p:cNvSpPr>
            <a:spLocks noGrp="1" noChangeArrowheads="1"/>
          </p:cNvSpPr>
          <p:nvPr>
            <p:ph type="body" idx="1"/>
          </p:nvPr>
        </p:nvSpPr>
        <p:spPr/>
        <p:txBody>
          <a:bodyPr/>
          <a:lstStyle/>
          <a:p>
            <a:pPr>
              <a:buFontTx/>
              <a:buNone/>
            </a:pPr>
            <a:endParaRPr lang="en-AU" dirty="0"/>
          </a:p>
          <a:p>
            <a:pPr>
              <a:buFontTx/>
              <a:buNone/>
            </a:pPr>
            <a:endParaRPr lang="en-AU" dirty="0">
              <a:solidFill>
                <a:schemeClr val="bg1"/>
              </a:solidFill>
            </a:endParaRPr>
          </a:p>
        </p:txBody>
      </p:sp>
      <p:sp>
        <p:nvSpPr>
          <p:cNvPr id="999428" name="Rectangle 4"/>
          <p:cNvSpPr>
            <a:spLocks noChangeArrowheads="1"/>
          </p:cNvSpPr>
          <p:nvPr/>
        </p:nvSpPr>
        <p:spPr bwMode="auto">
          <a:xfrm>
            <a:off x="498475" y="1447800"/>
            <a:ext cx="8474075" cy="4031873"/>
          </a:xfrm>
          <a:prstGeom prst="rect">
            <a:avLst/>
          </a:prstGeom>
          <a:noFill/>
          <a:ln w="9525">
            <a:noFill/>
            <a:miter lim="800000"/>
            <a:headEnd/>
            <a:tailEnd/>
          </a:ln>
          <a:effectLst/>
        </p:spPr>
        <p:txBody>
          <a:bodyPr>
            <a:spAutoFit/>
          </a:bodyPr>
          <a:lstStyle/>
          <a:p>
            <a:pPr>
              <a:buFont typeface="Arial" pitchFamily="34" charset="0"/>
              <a:buChar char="•"/>
            </a:pPr>
            <a:r>
              <a:rPr lang="en-US" sz="2400" dirty="0" smtClean="0">
                <a:solidFill>
                  <a:schemeClr val="bg1"/>
                </a:solidFill>
                <a:latin typeface="Courier New" pitchFamily="49" charset="0"/>
                <a:cs typeface="Courier New" pitchFamily="49" charset="0"/>
              </a:rPr>
              <a:t> SCRIPT_LOG_FILE</a:t>
            </a:r>
            <a:r>
              <a:rPr lang="en-US" sz="2400" dirty="0" smtClean="0">
                <a:solidFill>
                  <a:schemeClr val="bg1"/>
                </a:solidFill>
              </a:rPr>
              <a:t>  </a:t>
            </a:r>
            <a:r>
              <a:rPr lang="en-US" sz="2400" dirty="0">
                <a:solidFill>
                  <a:schemeClr val="bg1"/>
                </a:solidFill>
              </a:rPr>
              <a:t>(SG 11.17+) A new package attribute that allows a name to be assigned to a package log </a:t>
            </a:r>
            <a:r>
              <a:rPr lang="en-US" sz="2400" dirty="0" smtClean="0">
                <a:solidFill>
                  <a:schemeClr val="bg1"/>
                </a:solidFill>
              </a:rPr>
              <a:t>file.</a:t>
            </a:r>
            <a:endParaRPr lang="en-US" sz="2400" dirty="0">
              <a:solidFill>
                <a:schemeClr val="bg1"/>
              </a:solidFill>
            </a:endParaRPr>
          </a:p>
          <a:p>
            <a:endParaRPr lang="en-US" sz="2400" dirty="0">
              <a:solidFill>
                <a:schemeClr val="bg1"/>
              </a:solidFill>
            </a:endParaRPr>
          </a:p>
          <a:p>
            <a:pPr>
              <a:buFont typeface="Arial" pitchFamily="34" charset="0"/>
              <a:buChar char="•"/>
            </a:pPr>
            <a:r>
              <a:rPr lang="en-US" sz="2400" dirty="0" smtClean="0">
                <a:solidFill>
                  <a:schemeClr val="bg1"/>
                </a:solidFill>
              </a:rPr>
              <a:t> Necessary </a:t>
            </a:r>
            <a:r>
              <a:rPr lang="en-US" sz="2400" dirty="0">
                <a:solidFill>
                  <a:schemeClr val="bg1"/>
                </a:solidFill>
              </a:rPr>
              <a:t>for support of multiple packages sharing a common package control </a:t>
            </a:r>
            <a:r>
              <a:rPr lang="en-US" sz="2400" dirty="0" smtClean="0">
                <a:solidFill>
                  <a:schemeClr val="bg1"/>
                </a:solidFill>
              </a:rPr>
              <a:t>script:</a:t>
            </a:r>
            <a:endParaRPr lang="en-US" sz="2400" dirty="0">
              <a:solidFill>
                <a:schemeClr val="bg1"/>
              </a:solidFill>
            </a:endParaRPr>
          </a:p>
          <a:p>
            <a:endParaRPr lang="en-US" sz="2400" dirty="0">
              <a:solidFill>
                <a:schemeClr val="bg1"/>
              </a:solidFill>
            </a:endParaRPr>
          </a:p>
          <a:p>
            <a:r>
              <a:rPr lang="en-US" sz="2400" dirty="0">
                <a:solidFill>
                  <a:schemeClr val="bg1"/>
                </a:solidFill>
              </a:rPr>
              <a:t>Legacy Package Configuration</a:t>
            </a:r>
          </a:p>
          <a:p>
            <a:r>
              <a:rPr lang="en-US" sz="2000" dirty="0">
                <a:solidFill>
                  <a:schemeClr val="bg1"/>
                </a:solidFill>
                <a:latin typeface="Courier New" pitchFamily="49" charset="0"/>
                <a:cs typeface="Courier New" pitchFamily="49" charset="0"/>
              </a:rPr>
              <a:t>SCRIPT_LOG_FILE    /etc/cmcluster/pkga/pkga.log</a:t>
            </a:r>
          </a:p>
          <a:p>
            <a:endParaRPr lang="en-US" sz="2400" dirty="0">
              <a:solidFill>
                <a:schemeClr val="bg1"/>
              </a:solidFill>
            </a:endParaRPr>
          </a:p>
          <a:p>
            <a:r>
              <a:rPr lang="en-US" sz="2400" dirty="0">
                <a:solidFill>
                  <a:schemeClr val="bg1"/>
                </a:solidFill>
              </a:rPr>
              <a:t>Modular Package </a:t>
            </a:r>
            <a:r>
              <a:rPr lang="en-US" sz="2400" dirty="0" smtClean="0">
                <a:solidFill>
                  <a:schemeClr val="bg1"/>
                </a:solidFill>
              </a:rPr>
              <a:t>Configuration</a:t>
            </a:r>
          </a:p>
          <a:p>
            <a:r>
              <a:rPr lang="en-US" sz="2000" dirty="0" smtClean="0">
                <a:solidFill>
                  <a:schemeClr val="bg1"/>
                </a:solidFill>
                <a:latin typeface="Courier New" pitchFamily="49" charset="0"/>
                <a:cs typeface="Courier New" pitchFamily="49" charset="0"/>
              </a:rPr>
              <a:t>script_log_file	 </a:t>
            </a:r>
            <a:r>
              <a:rPr lang="en-US" sz="2000" i="1" dirty="0" smtClean="0">
                <a:solidFill>
                  <a:schemeClr val="bg1"/>
                </a:solidFill>
                <a:latin typeface="Courier New" pitchFamily="49" charset="0"/>
                <a:cs typeface="Courier New" pitchFamily="49" charset="0"/>
              </a:rPr>
              <a:t>$SGRUN/log</a:t>
            </a:r>
            <a:r>
              <a:rPr lang="en-US" sz="2000" i="1" dirty="0">
                <a:solidFill>
                  <a:schemeClr val="bg1"/>
                </a:solidFill>
                <a:latin typeface="Courier New" pitchFamily="49" charset="0"/>
                <a:cs typeface="Courier New" pitchFamily="49" charset="0"/>
              </a:rPr>
              <a:t>/$SG_PACKAGE.log</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76</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Some Commonly Installed Tools</a:t>
            </a:r>
            <a:endParaRPr lang="en-US" sz="3200" dirty="0">
              <a:solidFill>
                <a:schemeClr val="bg1"/>
              </a:solidFill>
            </a:endParaRPr>
          </a:p>
        </p:txBody>
      </p:sp>
      <p:sp>
        <p:nvSpPr>
          <p:cNvPr id="7" name="Content Placeholder 6"/>
          <p:cNvSpPr>
            <a:spLocks noGrp="1"/>
          </p:cNvSpPr>
          <p:nvPr>
            <p:ph idx="1"/>
          </p:nvPr>
        </p:nvSpPr>
        <p:spPr>
          <a:xfrm>
            <a:off x="400050" y="1184223"/>
            <a:ext cx="8524494" cy="5344593"/>
          </a:xfrm>
        </p:spPr>
        <p:txBody>
          <a:bodyPr/>
          <a:lstStyle/>
          <a:p>
            <a:pPr marL="190500" indent="-190500">
              <a:lnSpc>
                <a:spcPct val="120000"/>
              </a:lnSpc>
            </a:pPr>
            <a:r>
              <a:rPr lang="en-AU" sz="2400" dirty="0" smtClean="0">
                <a:solidFill>
                  <a:schemeClr val="bg1"/>
                </a:solidFill>
                <a:cs typeface="Courier New" pitchFamily="49" charset="0"/>
              </a:rPr>
              <a:t>From previous experience and to ease future server management, I like to add the following tools in addition to standard OS (occasionally, even more than listed ones below):</a:t>
            </a:r>
          </a:p>
          <a:p>
            <a:pPr marL="190500" indent="-190500">
              <a:lnSpc>
                <a:spcPct val="120000"/>
              </a:lnSpc>
              <a:buNone/>
            </a:pPr>
            <a:r>
              <a:rPr lang="en-AU" sz="2400" dirty="0" smtClean="0">
                <a:solidFill>
                  <a:schemeClr val="bg1"/>
                </a:solidFill>
                <a:cs typeface="Courier New" pitchFamily="49" charset="0"/>
              </a:rPr>
              <a:t>	</a:t>
            </a:r>
            <a:r>
              <a:rPr lang="en-AU" sz="2400" dirty="0" smtClean="0">
                <a:solidFill>
                  <a:schemeClr val="bg1"/>
                </a:solidFill>
                <a:latin typeface="Courier New" pitchFamily="49" charset="0"/>
                <a:cs typeface="Courier New" pitchFamily="49" charset="0"/>
              </a:rPr>
              <a:t>lsof</a:t>
            </a:r>
          </a:p>
          <a:p>
            <a:pPr marL="190500" indent="-190500">
              <a:lnSpc>
                <a:spcPct val="120000"/>
              </a:lnSpc>
              <a:buNone/>
            </a:pPr>
            <a:r>
              <a:rPr lang="en-AU" sz="2400" dirty="0" smtClean="0">
                <a:solidFill>
                  <a:schemeClr val="bg1"/>
                </a:solidFill>
                <a:latin typeface="Courier New" pitchFamily="49" charset="0"/>
                <a:cs typeface="Courier New" pitchFamily="49" charset="0"/>
              </a:rPr>
              <a:t>	netperf</a:t>
            </a:r>
          </a:p>
          <a:p>
            <a:pPr marL="190500" indent="-190500">
              <a:lnSpc>
                <a:spcPct val="120000"/>
              </a:lnSpc>
              <a:buNone/>
            </a:pPr>
            <a:r>
              <a:rPr lang="en-AU" sz="2400" dirty="0" smtClean="0">
                <a:solidFill>
                  <a:schemeClr val="bg1"/>
                </a:solidFill>
                <a:latin typeface="Courier New" pitchFamily="49" charset="0"/>
                <a:cs typeface="Courier New" pitchFamily="49" charset="0"/>
              </a:rPr>
              <a:t>	caliper</a:t>
            </a:r>
          </a:p>
          <a:p>
            <a:pPr marL="190500" indent="-190500">
              <a:lnSpc>
                <a:spcPct val="120000"/>
              </a:lnSpc>
              <a:buNone/>
            </a:pPr>
            <a:r>
              <a:rPr lang="en-AU" sz="2400" dirty="0" smtClean="0">
                <a:solidFill>
                  <a:schemeClr val="bg1"/>
                </a:solidFill>
                <a:latin typeface="Courier New" pitchFamily="49" charset="0"/>
                <a:cs typeface="Courier New" pitchFamily="49" charset="0"/>
              </a:rPr>
              <a:t>	bash</a:t>
            </a:r>
          </a:p>
          <a:p>
            <a:pPr marL="190500" indent="-190500">
              <a:lnSpc>
                <a:spcPct val="120000"/>
              </a:lnSpc>
              <a:buNone/>
            </a:pPr>
            <a:r>
              <a:rPr lang="en-AU" sz="2400" dirty="0" smtClean="0">
                <a:solidFill>
                  <a:schemeClr val="bg1"/>
                </a:solidFill>
                <a:latin typeface="Courier New" pitchFamily="49" charset="0"/>
                <a:cs typeface="Courier New" pitchFamily="49" charset="0"/>
              </a:rPr>
              <a:t>	rsync</a:t>
            </a:r>
          </a:p>
          <a:p>
            <a:pPr marL="190500" indent="-190500">
              <a:lnSpc>
                <a:spcPct val="120000"/>
              </a:lnSpc>
              <a:buNone/>
            </a:pPr>
            <a:r>
              <a:rPr lang="en-AU" sz="2400" dirty="0" smtClean="0">
                <a:solidFill>
                  <a:schemeClr val="bg1"/>
                </a:solidFill>
                <a:latin typeface="Courier New" pitchFamily="49" charset="0"/>
                <a:cs typeface="Courier New" pitchFamily="49" charset="0"/>
              </a:rPr>
              <a:t>	GNU locate (part of findutils) *</a:t>
            </a:r>
            <a:endParaRPr lang="en-AU" sz="2400" dirty="0" smtClean="0">
              <a:solidFill>
                <a:schemeClr val="bg1"/>
              </a:solidFill>
              <a:cs typeface="Courier New" pitchFamily="49" charset="0"/>
            </a:endParaRPr>
          </a:p>
          <a:p>
            <a:pPr marL="190500" indent="-190500">
              <a:lnSpc>
                <a:spcPct val="120000"/>
              </a:lnSpc>
            </a:pPr>
            <a:endParaRPr lang="en-US" sz="2000" dirty="0" smtClean="0">
              <a:solidFill>
                <a:schemeClr val="bg1"/>
              </a:solidFill>
              <a:cs typeface="Courier New" pitchFamily="49"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77</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Stress/Load Test *</a:t>
            </a:r>
            <a:endParaRPr lang="en-US" sz="3200" dirty="0">
              <a:solidFill>
                <a:schemeClr val="bg1"/>
              </a:solidFill>
            </a:endParaRPr>
          </a:p>
        </p:txBody>
      </p:sp>
      <p:sp>
        <p:nvSpPr>
          <p:cNvPr id="7" name="Content Placeholder 6"/>
          <p:cNvSpPr>
            <a:spLocks noGrp="1"/>
          </p:cNvSpPr>
          <p:nvPr>
            <p:ph idx="1"/>
          </p:nvPr>
        </p:nvSpPr>
        <p:spPr>
          <a:xfrm>
            <a:off x="400050" y="1316736"/>
            <a:ext cx="8524494" cy="5212080"/>
          </a:xfrm>
        </p:spPr>
        <p:txBody>
          <a:bodyPr/>
          <a:lstStyle/>
          <a:p>
            <a:pPr marL="190500" indent="-190500">
              <a:lnSpc>
                <a:spcPct val="120000"/>
              </a:lnSpc>
            </a:pPr>
            <a:r>
              <a:rPr lang="en-AU" dirty="0" smtClean="0">
                <a:solidFill>
                  <a:schemeClr val="bg1"/>
                </a:solidFill>
              </a:rPr>
              <a:t>Before the server is moved into production, stress testing tools shall be used. Their purpose is to verify the quality of hardware/software and avoid early failures in production use. I typically run some of them for 24 or 48-hours.</a:t>
            </a:r>
          </a:p>
          <a:p>
            <a:pPr marL="190500" indent="-190500">
              <a:lnSpc>
                <a:spcPct val="120000"/>
              </a:lnSpc>
              <a:buNone/>
            </a:pPr>
            <a:endParaRPr lang="en-AU" dirty="0" smtClean="0">
              <a:solidFill>
                <a:schemeClr val="bg1"/>
              </a:solidFill>
            </a:endParaRPr>
          </a:p>
          <a:p>
            <a:pPr marL="190500" indent="-190500">
              <a:lnSpc>
                <a:spcPct val="120000"/>
              </a:lnSpc>
            </a:pPr>
            <a:r>
              <a:rPr lang="en-AU" dirty="0" smtClean="0">
                <a:solidFill>
                  <a:schemeClr val="bg1"/>
                </a:solidFill>
              </a:rPr>
              <a:t>In a similar manner, security attacks/tests shall be conducted from all network segments the server is attached to.</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78</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Patching Versus Update-UX</a:t>
            </a:r>
            <a:endParaRPr lang="en-US" sz="3200" dirty="0">
              <a:solidFill>
                <a:schemeClr val="bg1"/>
              </a:solidFill>
            </a:endParaRPr>
          </a:p>
        </p:txBody>
      </p:sp>
      <p:sp>
        <p:nvSpPr>
          <p:cNvPr id="7" name="Content Placeholder 6"/>
          <p:cNvSpPr>
            <a:spLocks noGrp="1"/>
          </p:cNvSpPr>
          <p:nvPr>
            <p:ph idx="1"/>
          </p:nvPr>
        </p:nvSpPr>
        <p:spPr>
          <a:xfrm>
            <a:off x="400050" y="1109272"/>
            <a:ext cx="8743950" cy="5419544"/>
          </a:xfrm>
        </p:spPr>
        <p:txBody>
          <a:bodyPr/>
          <a:lstStyle/>
          <a:p>
            <a:r>
              <a:rPr lang="en-US" sz="2300" dirty="0" smtClean="0">
                <a:solidFill>
                  <a:schemeClr val="bg1"/>
                </a:solidFill>
              </a:rPr>
              <a:t>Full </a:t>
            </a:r>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process is strongly recommended and that is what I ask customers to do.</a:t>
            </a:r>
          </a:p>
          <a:p>
            <a:r>
              <a:rPr lang="en-US" sz="2300" dirty="0" smtClean="0">
                <a:solidFill>
                  <a:schemeClr val="bg1"/>
                </a:solidFill>
              </a:rPr>
              <a:t>The </a:t>
            </a:r>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method is quite safe and there are no “loose points”.</a:t>
            </a:r>
          </a:p>
          <a:p>
            <a:r>
              <a:rPr lang="en-US" sz="2300" dirty="0" smtClean="0">
                <a:solidFill>
                  <a:schemeClr val="bg1"/>
                </a:solidFill>
              </a:rPr>
              <a:t>If possible, I also encourage customers to use SWA on a regular basis.</a:t>
            </a:r>
          </a:p>
          <a:p>
            <a:r>
              <a:rPr lang="en-US" sz="2300" dirty="0" smtClean="0">
                <a:solidFill>
                  <a:schemeClr val="bg1"/>
                </a:solidFill>
              </a:rPr>
              <a:t>Patch bundles will patch existing software, but </a:t>
            </a:r>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will update products (the core OS, all the drivers and even independent software units that will not be updated during patching).</a:t>
            </a:r>
          </a:p>
          <a:p>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is not only used to update from a lower to a higher version (for example, 11i v2 to v3), but also to update from an older to a newer release within the same version.</a:t>
            </a:r>
          </a:p>
          <a:p>
            <a:r>
              <a:rPr lang="en-US" sz="2300" dirty="0" smtClean="0">
                <a:solidFill>
                  <a:schemeClr val="bg1"/>
                </a:solidFill>
              </a:rPr>
              <a:t>For many reasons, I strongly encourage usage of update-ux with DRD. </a:t>
            </a:r>
            <a:endParaRPr lang="en-US" sz="2300" dirty="0">
              <a:solidFill>
                <a:schemeClr val="bg1"/>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79</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Backups</a:t>
            </a:r>
            <a:endParaRPr lang="en-US" sz="3200" dirty="0">
              <a:solidFill>
                <a:schemeClr val="bg1"/>
              </a:solidFill>
            </a:endParaRPr>
          </a:p>
        </p:txBody>
      </p:sp>
      <p:sp>
        <p:nvSpPr>
          <p:cNvPr id="7" name="Content Placeholder 6"/>
          <p:cNvSpPr>
            <a:spLocks noGrp="1"/>
          </p:cNvSpPr>
          <p:nvPr>
            <p:ph idx="1"/>
          </p:nvPr>
        </p:nvSpPr>
        <p:spPr>
          <a:xfrm>
            <a:off x="400050" y="1214202"/>
            <a:ext cx="8743950" cy="5314613"/>
          </a:xfrm>
        </p:spPr>
        <p:txBody>
          <a:bodyPr/>
          <a:lstStyle/>
          <a:p>
            <a:r>
              <a:rPr lang="en-AU" sz="2300" dirty="0" smtClean="0">
                <a:solidFill>
                  <a:schemeClr val="bg1"/>
                </a:solidFill>
              </a:rPr>
              <a:t>Ensure that operating system backups are in place before the server is moved into production. Typically, Ignite-based backups and DRD are required.</a:t>
            </a:r>
          </a:p>
          <a:p>
            <a:r>
              <a:rPr lang="en-AU" sz="2300" dirty="0" smtClean="0">
                <a:solidFill>
                  <a:schemeClr val="bg1"/>
                </a:solidFill>
              </a:rPr>
              <a:t>Ignite-based backups shall not include any non-root volume groups.</a:t>
            </a:r>
          </a:p>
          <a:p>
            <a:r>
              <a:rPr lang="en-AU" sz="2300" dirty="0" smtClean="0">
                <a:solidFill>
                  <a:schemeClr val="bg1"/>
                </a:solidFill>
              </a:rPr>
              <a:t>Examples of Ignite backups to local tape drive and via network:</a:t>
            </a:r>
          </a:p>
          <a:p>
            <a:pPr>
              <a:buNone/>
            </a:pPr>
            <a:r>
              <a:rPr lang="en-US" sz="2000" dirty="0" smtClean="0">
                <a:solidFill>
                  <a:schemeClr val="bg1"/>
                </a:solidFill>
                <a:latin typeface="Courier New" pitchFamily="49" charset="0"/>
                <a:cs typeface="Courier New" pitchFamily="49" charset="0"/>
              </a:rPr>
              <a:t>  </a:t>
            </a:r>
            <a:r>
              <a:rPr lang="en-US" sz="1900" dirty="0" smtClean="0">
                <a:solidFill>
                  <a:schemeClr val="bg1"/>
                </a:solidFill>
                <a:latin typeface="Courier New" pitchFamily="49" charset="0"/>
                <a:cs typeface="Courier New" pitchFamily="49" charset="0"/>
              </a:rPr>
              <a:t># make_tape_recovery -x inc_entire=vg00 -x exclude=/tmp</a:t>
            </a:r>
          </a:p>
          <a:p>
            <a:pPr>
              <a:buNone/>
            </a:pPr>
            <a:r>
              <a:rPr lang="en-US" sz="1900" dirty="0" smtClean="0">
                <a:solidFill>
                  <a:schemeClr val="bg1"/>
                </a:solidFill>
                <a:latin typeface="Courier New" pitchFamily="49" charset="0"/>
                <a:cs typeface="Courier New" pitchFamily="49" charset="0"/>
              </a:rPr>
              <a:t>  # make_net_recovery -s srvname -n 3 -P s –x \   </a:t>
            </a:r>
          </a:p>
          <a:p>
            <a:pPr>
              <a:buNone/>
            </a:pPr>
            <a:r>
              <a:rPr lang="en-US" sz="1900" dirty="0" smtClean="0">
                <a:solidFill>
                  <a:schemeClr val="bg1"/>
                </a:solidFill>
                <a:latin typeface="Courier New" pitchFamily="49" charset="0"/>
                <a:cs typeface="Courier New" pitchFamily="49" charset="0"/>
              </a:rPr>
              <a:t>    inc_entire=vg00 -d "Archive of myclient"</a:t>
            </a:r>
            <a:endParaRPr lang="en-AU" sz="1900" dirty="0" smtClean="0">
              <a:solidFill>
                <a:schemeClr val="bg1"/>
              </a:solidFill>
            </a:endParaRPr>
          </a:p>
          <a:p>
            <a:r>
              <a:rPr lang="en-AU" sz="2300" dirty="0" smtClean="0">
                <a:solidFill>
                  <a:schemeClr val="bg1"/>
                </a:solidFill>
              </a:rPr>
              <a:t>Ensure that all applications and databases are backed up via proper (typically commercial) tools.</a:t>
            </a:r>
            <a:endParaRPr lang="en-US" sz="2300" dirty="0">
              <a:solidFill>
                <a:schemeClr val="bg1"/>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580B03B0-46CB-476A-A743-EBAB0EB0BA8B}" type="slidenum">
              <a:rPr lang="en-US"/>
              <a:pPr/>
              <a:t>80</a:t>
            </a:fld>
            <a:endParaRPr lang="en-US" dirty="0"/>
          </a:p>
        </p:txBody>
      </p:sp>
      <p:sp>
        <p:nvSpPr>
          <p:cNvPr id="46" name="Date Placeholder 4"/>
          <p:cNvSpPr>
            <a:spLocks noGrp="1"/>
          </p:cNvSpPr>
          <p:nvPr>
            <p:ph type="dt" sz="half" idx="4294967295"/>
          </p:nvPr>
        </p:nvSpPr>
        <p:spPr>
          <a:xfrm>
            <a:off x="2133600" y="6629400"/>
            <a:ext cx="4876800" cy="219075"/>
          </a:xfrm>
          <a:prstGeom prst="rect">
            <a:avLst/>
          </a:prstGeom>
        </p:spPr>
        <p:txBody>
          <a:bodyPr/>
          <a:lstStyle/>
          <a:p>
            <a:fld id="{699D090E-5C53-4F87-99EB-B74FC8636EB9}" type="datetime3">
              <a:rPr lang="en-US"/>
              <a:pPr/>
              <a:t>23 March 2011</a:t>
            </a:fld>
            <a:endParaRPr lang="en-US" dirty="0"/>
          </a:p>
        </p:txBody>
      </p:sp>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Documentation</a:t>
            </a:r>
            <a:endParaRPr lang="en-US" sz="3200" dirty="0">
              <a:solidFill>
                <a:schemeClr val="bg1"/>
              </a:solidFill>
            </a:endParaRPr>
          </a:p>
        </p:txBody>
      </p:sp>
      <p:sp>
        <p:nvSpPr>
          <p:cNvPr id="7" name="Content Placeholder 6"/>
          <p:cNvSpPr>
            <a:spLocks noGrp="1"/>
          </p:cNvSpPr>
          <p:nvPr>
            <p:ph idx="1"/>
          </p:nvPr>
        </p:nvSpPr>
        <p:spPr>
          <a:xfrm>
            <a:off x="400050" y="1259174"/>
            <a:ext cx="8524494" cy="5269642"/>
          </a:xfrm>
        </p:spPr>
        <p:txBody>
          <a:bodyPr/>
          <a:lstStyle/>
          <a:p>
            <a:pPr marL="190500" indent="-190500">
              <a:lnSpc>
                <a:spcPct val="120000"/>
              </a:lnSpc>
            </a:pPr>
            <a:r>
              <a:rPr lang="en-AU" sz="2200" dirty="0" smtClean="0">
                <a:solidFill>
                  <a:schemeClr val="bg1"/>
                </a:solidFill>
              </a:rPr>
              <a:t>Ensure that all software/hardware licensing information is documented and that no temporary licenses exist.</a:t>
            </a:r>
          </a:p>
          <a:p>
            <a:pPr marL="190500" indent="-190500">
              <a:lnSpc>
                <a:spcPct val="120000"/>
              </a:lnSpc>
            </a:pPr>
            <a:r>
              <a:rPr lang="en-AU" sz="2200" dirty="0" smtClean="0">
                <a:solidFill>
                  <a:schemeClr val="bg1"/>
                </a:solidFill>
              </a:rPr>
              <a:t>Ensure that proper service level management agreements are in place.</a:t>
            </a:r>
          </a:p>
          <a:p>
            <a:pPr marL="190500" indent="-190500">
              <a:lnSpc>
                <a:spcPct val="120000"/>
              </a:lnSpc>
            </a:pPr>
            <a:r>
              <a:rPr lang="en-AU" sz="2200" dirty="0" smtClean="0">
                <a:solidFill>
                  <a:schemeClr val="bg1"/>
                </a:solidFill>
              </a:rPr>
              <a:t>The move to production shall be accompanied by documentation. At a minimum, Operations System Manual (OSM) must be written. </a:t>
            </a:r>
          </a:p>
          <a:p>
            <a:pPr marL="190500" indent="-190500">
              <a:lnSpc>
                <a:spcPct val="120000"/>
              </a:lnSpc>
            </a:pPr>
            <a:r>
              <a:rPr lang="en-AU" sz="2200" dirty="0" smtClean="0">
                <a:solidFill>
                  <a:schemeClr val="bg1"/>
                </a:solidFill>
              </a:rPr>
              <a:t> OSM shall be the basis of a joint Operations Acceptance Testing process.</a:t>
            </a:r>
          </a:p>
          <a:p>
            <a:pPr marL="190500" indent="-190500">
              <a:lnSpc>
                <a:spcPct val="120000"/>
              </a:lnSpc>
            </a:pPr>
            <a:r>
              <a:rPr lang="en-AU" sz="2200" dirty="0" smtClean="0">
                <a:solidFill>
                  <a:schemeClr val="bg1"/>
                </a:solidFill>
              </a:rPr>
              <a:t>It is strongly suggested that the IT architect and server build admins accompany support team in initial stages of move-to-production.</a:t>
            </a:r>
            <a:endParaRPr lang="en-US" sz="2200" dirty="0" smtClean="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P_Standard_Light">
  <a:themeElements>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fontScheme name="HP_Standard_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docProps/app.xml><?xml version="1.0" encoding="utf-8"?>
<Properties xmlns="http://schemas.openxmlformats.org/officeDocument/2006/extended-properties" xmlns:vt="http://schemas.openxmlformats.org/officeDocument/2006/docPropsVTypes">
  <Template/>
  <TotalTime>14449</TotalTime>
  <Words>8307</Words>
  <Application>Microsoft Office PowerPoint</Application>
  <PresentationFormat>On-screen Show (4:3)</PresentationFormat>
  <Paragraphs>1617</Paragraphs>
  <Slides>80</Slides>
  <Notes>80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82" baseType="lpstr">
      <vt:lpstr>HP_Standard_Light</vt:lpstr>
      <vt:lpstr>Document</vt:lpstr>
      <vt:lpstr>HP-UX 11i v3 – One Personal Approach to Basic Build Design</vt:lpstr>
      <vt:lpstr>Why This Document? - Part 1</vt:lpstr>
      <vt:lpstr>Why This Document? - Part 2</vt:lpstr>
      <vt:lpstr>This Document is Not:</vt:lpstr>
      <vt:lpstr>HP-UX Build –Where to Start?</vt:lpstr>
      <vt:lpstr>HP-UX SAN Connectivity – Part 1</vt:lpstr>
      <vt:lpstr>HP-UX SAN Connectivity – Part 2</vt:lpstr>
      <vt:lpstr>HP-UX SCSI Queue Depth</vt:lpstr>
      <vt:lpstr>Thin Provisioning – Part 1</vt:lpstr>
      <vt:lpstr>Thin Provisioning – Part 2</vt:lpstr>
      <vt:lpstr>HP-UX 11i Minimum Boot Disk Sizing *</vt:lpstr>
      <vt:lpstr>Why Not Flat File System Design – Part 1</vt:lpstr>
      <vt:lpstr>Why Not Flat File System Design – Part 2</vt:lpstr>
      <vt:lpstr>Why Not Flat File System Design – Part 3</vt:lpstr>
      <vt:lpstr>Why Not Flat File System Design – Part 4</vt:lpstr>
      <vt:lpstr>Swap/Dump Design on HP-UX with Internal Boot Disks *</vt:lpstr>
      <vt:lpstr>Swap/Dump Design on HP-UX with SAN Boot Disk *</vt:lpstr>
      <vt:lpstr>HP-UX Better Swap and Dump Design – Part 1</vt:lpstr>
      <vt:lpstr>HP-UX Better Swap and Dump Design – Part 2</vt:lpstr>
      <vt:lpstr>HP-UX Better Swap and Dump Design – Part 3</vt:lpstr>
      <vt:lpstr>HP-UX Better Swap and Dump Design – Part 4</vt:lpstr>
      <vt:lpstr>HP-UX Better Swap and Dump Design – Part 5</vt:lpstr>
      <vt:lpstr>HP-UX Better Swap and Dump Design – Part 6</vt:lpstr>
      <vt:lpstr>HP-UX Post-crash Manual Dump Export</vt:lpstr>
      <vt:lpstr>HP-UX 11i v3 Software Selection</vt:lpstr>
      <vt:lpstr>HP-UX Network Setup – Part 1</vt:lpstr>
      <vt:lpstr>HP-UX Network Setup – Part 2</vt:lpstr>
      <vt:lpstr>HP-UX Network Setup – Jumbo Frames</vt:lpstr>
      <vt:lpstr>HP-UX Network Setup – Gb Cards Checksum Offloading and TCP Segmentation Offloading</vt:lpstr>
      <vt:lpstr>HP-UX Dead Gateway Detect</vt:lpstr>
      <vt:lpstr>HP-UX Network Settings</vt:lpstr>
      <vt:lpstr>HP-UX Monitoring and Management</vt:lpstr>
      <vt:lpstr>HP-UX 11i v3 NFS – Part 1</vt:lpstr>
      <vt:lpstr>HP-UX 11i v3 NFS – Part 2</vt:lpstr>
      <vt:lpstr>HP-UX 11i v3 Boot Disk Cloning and Redundancy – Part 1</vt:lpstr>
      <vt:lpstr>HP-UX 11i v3 Boot Disk Cloning and Redundancy – Part 2</vt:lpstr>
      <vt:lpstr>HP-UX Host Naming Standard - Part 1</vt:lpstr>
      <vt:lpstr>HP-UX Host Naming Standard - Part 2</vt:lpstr>
      <vt:lpstr>HP-UX DNS Client – Part 1</vt:lpstr>
      <vt:lpstr>HP-UX DNS Client – Part 2</vt:lpstr>
      <vt:lpstr>HP-UX Network Time Protocol Client – Part 1</vt:lpstr>
      <vt:lpstr>HP-UX Network Time Protocol Client – Part 2</vt:lpstr>
      <vt:lpstr>HP-UX Volume Manager – Part 1</vt:lpstr>
      <vt:lpstr>HP-UX Volume Manager – Part 2</vt:lpstr>
      <vt:lpstr>HP-UX Volume Manager – Part 3</vt:lpstr>
      <vt:lpstr>HP-UX 11i v3 Base Page Size</vt:lpstr>
      <vt:lpstr>HP-UX Volume Manager Naming Standards *</vt:lpstr>
      <vt:lpstr>HP-UX 11i v3 Patches</vt:lpstr>
      <vt:lpstr>HP-UX 11i v3 Software Assistant *</vt:lpstr>
      <vt:lpstr>HP-UX 11i v3 Kernel Parameters and Tuning – Part 1</vt:lpstr>
      <vt:lpstr>HP-UX 11i v3 Kernel Parameters and Tuning – Part 2</vt:lpstr>
      <vt:lpstr>HP-UX 11i v3 Kernel Parameters and Tuning – Part 3</vt:lpstr>
      <vt:lpstr>HP-UX 11i Syslog Configuration</vt:lpstr>
      <vt:lpstr>HP-UX 11i v3 Temporary Files – Part 1</vt:lpstr>
      <vt:lpstr>HP-UX 11i v3 Temporary Files – Part 2</vt:lpstr>
      <vt:lpstr>HP-UX 11i v3 Security Hardening – Part 1</vt:lpstr>
      <vt:lpstr>HP-UX 11i v3 Security Hardening – Part 2</vt:lpstr>
      <vt:lpstr>HP-UX 11i v3 Security Hardening – Part 3</vt:lpstr>
      <vt:lpstr>HP-UX 11i v3 Security Hardening – Part 4</vt:lpstr>
      <vt:lpstr>HP-UX 11i v3 Security Hardening – Part 5</vt:lpstr>
      <vt:lpstr>HP-UX 11i v3 Security Hardening – Part 6</vt:lpstr>
      <vt:lpstr>HP-UX 11i Security Hardening – Part 7</vt:lpstr>
      <vt:lpstr>HP-UX Login Messages *</vt:lpstr>
      <vt:lpstr>HP-UX 11i v3 SSH Daemon *</vt:lpstr>
      <vt:lpstr>HP-UX 11i v3 Keystroke Logging – Part 1</vt:lpstr>
      <vt:lpstr>HP-UX 11i v3 Keystroke Logging – Part 2</vt:lpstr>
      <vt:lpstr>HP-UX 11i v3 Core Files Administration</vt:lpstr>
      <vt:lpstr>HP-UX Process Accounting</vt:lpstr>
      <vt:lpstr>HP-UX Log File Management – Part 1</vt:lpstr>
      <vt:lpstr>HP-UX Log File Management – Part 2</vt:lpstr>
      <vt:lpstr>HP-UX Log File Management – Part 3</vt:lpstr>
      <vt:lpstr>HP-UX Log File Management – Part 4</vt:lpstr>
      <vt:lpstr>HP-UX TCB Auditing </vt:lpstr>
      <vt:lpstr>HP-UX HIDS </vt:lpstr>
      <vt:lpstr>HP-UX ServiceGuard Package Log File </vt:lpstr>
      <vt:lpstr>HP-UX Some Commonly Installed Tools</vt:lpstr>
      <vt:lpstr>HP-UX Stress/Load Test *</vt:lpstr>
      <vt:lpstr>HP-UX Patching Versus Update-UX</vt:lpstr>
      <vt:lpstr>HP-UX Backups</vt:lpstr>
      <vt:lpstr>HP-UX Documentation</vt:lpstr>
    </vt:vector>
  </TitlesOfParts>
  <Company>Hewlett 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Unix Profession Webcast October 2007</dc:title>
  <dc:creator>Dusan Baljevic</dc:creator>
  <cp:lastModifiedBy>Dusan Baljevic</cp:lastModifiedBy>
  <cp:revision>930</cp:revision>
  <dcterms:created xsi:type="dcterms:W3CDTF">2003-10-28T19:03:39Z</dcterms:created>
  <dcterms:modified xsi:type="dcterms:W3CDTF">2011-03-23T06:17:40Z</dcterms:modified>
  <cp:category>Template</cp:category>
</cp:coreProperties>
</file>