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98" r:id="rId4"/>
    <p:sldMasterId id="2147484078" r:id="rId5"/>
  </p:sldMasterIdLst>
  <p:notesMasterIdLst>
    <p:notesMasterId r:id="rId34"/>
  </p:notesMasterIdLst>
  <p:handoutMasterIdLst>
    <p:handoutMasterId r:id="rId35"/>
  </p:handoutMasterIdLst>
  <p:sldIdLst>
    <p:sldId id="522" r:id="rId6"/>
    <p:sldId id="521" r:id="rId7"/>
    <p:sldId id="565" r:id="rId8"/>
    <p:sldId id="525" r:id="rId9"/>
    <p:sldId id="517" r:id="rId10"/>
    <p:sldId id="534" r:id="rId11"/>
    <p:sldId id="560" r:id="rId12"/>
    <p:sldId id="527" r:id="rId13"/>
    <p:sldId id="528" r:id="rId14"/>
    <p:sldId id="563" r:id="rId15"/>
    <p:sldId id="529" r:id="rId16"/>
    <p:sldId id="531" r:id="rId17"/>
    <p:sldId id="564" r:id="rId18"/>
    <p:sldId id="532" r:id="rId19"/>
    <p:sldId id="558" r:id="rId20"/>
    <p:sldId id="530" r:id="rId21"/>
    <p:sldId id="533" r:id="rId22"/>
    <p:sldId id="566" r:id="rId23"/>
    <p:sldId id="538" r:id="rId24"/>
    <p:sldId id="539" r:id="rId25"/>
    <p:sldId id="540" r:id="rId26"/>
    <p:sldId id="541" r:id="rId27"/>
    <p:sldId id="536" r:id="rId28"/>
    <p:sldId id="567" r:id="rId29"/>
    <p:sldId id="537" r:id="rId30"/>
    <p:sldId id="526" r:id="rId31"/>
    <p:sldId id="542" r:id="rId32"/>
    <p:sldId id="523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65CFE9"/>
    <a:srgbClr val="1E89C5"/>
    <a:srgbClr val="00104D"/>
    <a:srgbClr val="BED600"/>
    <a:srgbClr val="32AE5A"/>
    <a:srgbClr val="00452F"/>
    <a:srgbClr val="0073CF"/>
    <a:srgbClr val="EB5F01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23" autoAdjust="0"/>
    <p:restoredTop sz="90244" autoAdjust="0"/>
  </p:normalViewPr>
  <p:slideViewPr>
    <p:cSldViewPr snapToGrid="0">
      <p:cViewPr>
        <p:scale>
          <a:sx n="74" d="100"/>
          <a:sy n="74" d="100"/>
        </p:scale>
        <p:origin x="-906" y="-180"/>
      </p:cViewPr>
      <p:guideLst>
        <p:guide orient="horz" pos="287"/>
        <p:guide orient="horz" pos="2158"/>
        <p:guide orient="horz" pos="4179"/>
        <p:guide orient="horz" pos="3731"/>
        <p:guide orient="horz" pos="1148"/>
        <p:guide pos="296"/>
        <p:guide pos="5473"/>
        <p:guide pos="2880"/>
        <p:guide pos="54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848" y="-90"/>
      </p:cViewPr>
      <p:guideLst>
        <p:guide orient="horz" pos="5584"/>
        <p:guide pos="2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/>
          <p:cNvSpPr>
            <a:spLocks noGrp="1"/>
          </p:cNvSpPr>
          <p:nvPr>
            <p:ph type="dt" idx="1"/>
          </p:nvPr>
        </p:nvSpPr>
        <p:spPr>
          <a:xfrm>
            <a:off x="5357191" y="8864600"/>
            <a:ext cx="1212573" cy="2678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algn="r" defTabSz="914400" rtl="0" eaLnBrk="1" latinLnBrk="0" hangingPunct="1">
              <a:defRPr lang="en-US" sz="800" kern="1200" smtClean="0">
                <a:solidFill>
                  <a:schemeClr val="tx1"/>
                </a:solidFill>
                <a:latin typeface="Futura Bk" pitchFamily="34" charset="0"/>
                <a:ea typeface="+mn-ea"/>
                <a:cs typeface="+mn-cs"/>
              </a:defRPr>
            </a:lvl1pPr>
          </a:lstStyle>
          <a:p>
            <a:fld id="{E831FD69-BB7F-48A9-AD3C-0905D51AD404}" type="datetime3">
              <a:rPr lang="en-US" smtClean="0"/>
              <a:pPr/>
              <a:t>24 May 2013</a:t>
            </a:fld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124342" y="8864600"/>
            <a:ext cx="596210" cy="2678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algn="ctr" defTabSz="914400" rtl="0" eaLnBrk="1" latinLnBrk="0" hangingPunct="1">
              <a:defRPr lang="en-US" sz="800" kern="1200" smtClean="0">
                <a:solidFill>
                  <a:schemeClr val="tx1"/>
                </a:solidFill>
                <a:latin typeface="Futura Bk" pitchFamily="34" charset="0"/>
                <a:ea typeface="+mn-ea"/>
                <a:cs typeface="+mn-cs"/>
              </a:defRPr>
            </a:lvl1pPr>
          </a:lstStyle>
          <a:p>
            <a:fld id="{84B04522-5E79-4620-978F-683F5015A6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Header Placeholder 1"/>
          <p:cNvSpPr>
            <a:spLocks noGrp="1"/>
          </p:cNvSpPr>
          <p:nvPr>
            <p:ph type="hdr" sz="quarter"/>
          </p:nvPr>
        </p:nvSpPr>
        <p:spPr>
          <a:xfrm>
            <a:off x="288234" y="29817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Futura Bk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625914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88234" y="29817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Futura Bk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57191" y="8864600"/>
            <a:ext cx="1212573" cy="2678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algn="r" defTabSz="914400" rtl="0" eaLnBrk="1" latinLnBrk="0" hangingPunct="1">
              <a:defRPr lang="en-US" sz="800" kern="1200" smtClean="0">
                <a:solidFill>
                  <a:schemeClr val="tx1"/>
                </a:solidFill>
                <a:latin typeface="Futura Bk" pitchFamily="34" charset="0"/>
                <a:ea typeface="+mn-ea"/>
                <a:cs typeface="+mn-cs"/>
              </a:defRPr>
            </a:lvl1pPr>
          </a:lstStyle>
          <a:p>
            <a:fld id="{E831FD69-BB7F-48A9-AD3C-0905D51AD404}" type="datetime3">
              <a:rPr lang="en-US" smtClean="0"/>
              <a:pPr/>
              <a:t>24 May 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88234" y="4343400"/>
            <a:ext cx="6281531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88234" y="8864600"/>
            <a:ext cx="1222514" cy="2678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/>
                </a:solidFill>
                <a:latin typeface="Futura Bk" pitchFamily="34" charset="0"/>
              </a:defRPr>
            </a:lvl1pPr>
          </a:lstStyle>
          <a:p>
            <a:r>
              <a:rPr lang="en-US" dirty="0" smtClean="0"/>
              <a:t>HP Restricted. May not be shared externally.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124342" y="8864600"/>
            <a:ext cx="596210" cy="2678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algn="ctr" defTabSz="914400" rtl="0" eaLnBrk="1" latinLnBrk="0" hangingPunct="1">
              <a:defRPr lang="en-US" sz="800" kern="1200" smtClean="0">
                <a:solidFill>
                  <a:schemeClr val="tx1"/>
                </a:solidFill>
                <a:latin typeface="Futura Bk" pitchFamily="34" charset="0"/>
                <a:ea typeface="+mn-ea"/>
                <a:cs typeface="+mn-cs"/>
              </a:defRPr>
            </a:lvl1pPr>
          </a:lstStyle>
          <a:p>
            <a:fld id="{84B04522-5E79-4620-978F-683F5015A6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5386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Futura Bk" pitchFamily="34" charset="0"/>
        <a:ea typeface="+mn-ea"/>
        <a:cs typeface="+mn-cs"/>
      </a:defRPr>
    </a:lvl1pPr>
    <a:lvl2pPr marL="168275" indent="0" algn="l" defTabSz="914400" rtl="0" eaLnBrk="1" latinLnBrk="0" hangingPunct="1">
      <a:defRPr sz="1000" kern="1200">
        <a:solidFill>
          <a:schemeClr val="tx1"/>
        </a:solidFill>
        <a:latin typeface="Futura Bk" pitchFamily="34" charset="0"/>
        <a:ea typeface="+mn-ea"/>
        <a:cs typeface="+mn-cs"/>
      </a:defRPr>
    </a:lvl2pPr>
    <a:lvl3pPr marL="347663" indent="0" algn="l" defTabSz="914400" rtl="0" eaLnBrk="1" latinLnBrk="0" hangingPunct="1">
      <a:defRPr sz="1000" kern="1200">
        <a:solidFill>
          <a:schemeClr val="tx1"/>
        </a:solidFill>
        <a:latin typeface="Futura Bk" pitchFamily="34" charset="0"/>
        <a:ea typeface="+mn-ea"/>
        <a:cs typeface="+mn-cs"/>
      </a:defRPr>
    </a:lvl3pPr>
    <a:lvl4pPr marL="457200" indent="0" algn="l" defTabSz="914400" rtl="0" eaLnBrk="1" latinLnBrk="0" hangingPunct="1">
      <a:defRPr sz="1000" kern="1200">
        <a:solidFill>
          <a:schemeClr val="tx1"/>
        </a:solidFill>
        <a:latin typeface="Futura Bk" pitchFamily="34" charset="0"/>
        <a:ea typeface="+mn-ea"/>
        <a:cs typeface="+mn-cs"/>
      </a:defRPr>
    </a:lvl4pPr>
    <a:lvl5pPr marL="517525" indent="0" algn="l" defTabSz="914400" rtl="0" eaLnBrk="1" latinLnBrk="0" hangingPunct="1">
      <a:defRPr sz="1000" kern="1200">
        <a:solidFill>
          <a:schemeClr val="tx1"/>
        </a:solidFill>
        <a:latin typeface="Futura Bk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AU" dirty="0" smtClean="0"/>
              <a:t>* Without LOCKMGR being enabled, the following</a:t>
            </a:r>
            <a:r>
              <a:rPr lang="en-AU" baseline="0" dirty="0" smtClean="0"/>
              <a:t> error is displayed on the client when NFS mount is attempted:</a:t>
            </a:r>
          </a:p>
          <a:p>
            <a:pPr marL="171450" indent="-171450">
              <a:buFont typeface="Arial" charset="0"/>
              <a:buChar char="•"/>
            </a:pPr>
            <a:endParaRPr lang="en-AU" baseline="0" dirty="0" smtClean="0"/>
          </a:p>
          <a:p>
            <a:pPr marL="0" indent="0">
              <a:buFont typeface="Arial" charset="0"/>
              <a:buNone/>
            </a:pPr>
            <a:r>
              <a:rPr lang="en-US" dirty="0" smtClean="0"/>
              <a:t>#</a:t>
            </a:r>
            <a:r>
              <a:rPr lang="en-US" baseline="0" dirty="0" smtClean="0"/>
              <a:t> </a:t>
            </a:r>
            <a:r>
              <a:rPr lang="en-US" dirty="0" smtClean="0"/>
              <a:t>mount -o port=2323,vers=4 localhost:/var/opt/ignite/clients /var/opt/ignite/recovery/</a:t>
            </a:r>
            <a:r>
              <a:rPr lang="en-US" dirty="0" err="1" smtClean="0"/>
              <a:t>client_mnt</a:t>
            </a:r>
            <a:endParaRPr lang="en-US" dirty="0" smtClean="0"/>
          </a:p>
          <a:p>
            <a:pPr marL="0" indent="0">
              <a:buFont typeface="Arial" charset="0"/>
              <a:buNone/>
            </a:pPr>
            <a:r>
              <a:rPr lang="en-US" dirty="0" smtClean="0"/>
              <a:t>channel 2: open failed: administratively prohibited: open failed</a:t>
            </a:r>
          </a:p>
          <a:p>
            <a:pPr marL="0" indent="0">
              <a:buFont typeface="Arial" charset="0"/>
              <a:buNone/>
            </a:pPr>
            <a:r>
              <a:rPr lang="en-US" dirty="0" err="1" smtClean="0"/>
              <a:t>nfs</a:t>
            </a:r>
            <a:r>
              <a:rPr lang="en-US" dirty="0" smtClean="0"/>
              <a:t> mount: localhost NFS service not available RPC: Success</a:t>
            </a:r>
          </a:p>
          <a:p>
            <a:pPr marL="0" indent="0">
              <a:buFont typeface="Arial" charset="0"/>
              <a:buNone/>
            </a:pPr>
            <a:r>
              <a:rPr lang="en-US" dirty="0" err="1" smtClean="0"/>
              <a:t>nfs</a:t>
            </a:r>
            <a:r>
              <a:rPr lang="en-US" dirty="0" smtClean="0"/>
              <a:t> mount: retrying: /var/opt/ignite/recovery/</a:t>
            </a:r>
            <a:r>
              <a:rPr lang="en-US" dirty="0" err="1" smtClean="0"/>
              <a:t>client_mnt</a:t>
            </a:r>
            <a:endParaRPr lang="en-US" dirty="0" smtClean="0"/>
          </a:p>
          <a:p>
            <a:pPr marL="0" indent="0">
              <a:buFont typeface="Arial" charset="0"/>
              <a:buNone/>
            </a:pPr>
            <a:r>
              <a:rPr lang="en-US" dirty="0" smtClean="0"/>
              <a:t>channel 2: open failed: administratively prohibited: open failed</a:t>
            </a:r>
          </a:p>
          <a:p>
            <a:pPr marL="0" indent="0">
              <a:buFont typeface="Arial" charset="0"/>
              <a:buNone/>
            </a:pPr>
            <a:r>
              <a:rPr lang="en-US" dirty="0" err="1" smtClean="0"/>
              <a:t>nfs</a:t>
            </a:r>
            <a:r>
              <a:rPr lang="en-US" dirty="0" smtClean="0"/>
              <a:t> mount: giving up on: /var/opt/ignite/recovery/</a:t>
            </a:r>
            <a:r>
              <a:rPr lang="en-US" dirty="0" err="1" smtClean="0"/>
              <a:t>client_mnt</a:t>
            </a:r>
            <a:endParaRPr lang="en-US" smtClean="0"/>
          </a:p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831FD69-BB7F-48A9-AD3C-0905D51AD404}" type="datetime3">
              <a:rPr lang="en-US" smtClean="0"/>
              <a:pPr/>
              <a:t>24 May 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HP Restricted. May not be shared externally.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4B04522-5E79-4620-978F-683F5015A63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20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AU" dirty="0" smtClean="0"/>
              <a:t>* SAW document http://sawpro.atlanta.hp.com/km/saw/view.do?docId=ttr_na-SSB_100120996</a:t>
            </a:r>
          </a:p>
          <a:p>
            <a:pPr marL="0" indent="0">
              <a:buFont typeface="Arial" charset="0"/>
              <a:buNone/>
            </a:pPr>
            <a:r>
              <a:rPr lang="en-AU" dirty="0" smtClean="0"/>
              <a:t>9&amp;hsid=42564915&amp;sz=1823</a:t>
            </a:r>
          </a:p>
          <a:p>
            <a:pPr marL="0" indent="0">
              <a:buFont typeface="Arial" charset="0"/>
              <a:buNone/>
            </a:pPr>
            <a:endParaRPr lang="en-AU" dirty="0" smtClean="0"/>
          </a:p>
          <a:p>
            <a:pPr>
              <a:buNone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There is no command/tool that can be used to</a:t>
            </a:r>
          </a:p>
          <a:p>
            <a:pPr>
              <a:buNone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determine if the delegation feature is enabled or disabled. </a:t>
            </a:r>
          </a:p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831FD69-BB7F-48A9-AD3C-0905D51AD404}" type="datetime3">
              <a:rPr lang="en-US" smtClean="0"/>
              <a:pPr/>
              <a:t>24 May 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HP Restricted. May not be shared externally.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4B04522-5E79-4620-978F-683F5015A63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197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AU" dirty="0" smtClean="0"/>
              <a:t>* Without LOCKMGR being enabled, the following</a:t>
            </a:r>
            <a:r>
              <a:rPr lang="en-AU" baseline="0" dirty="0" smtClean="0"/>
              <a:t> error is displayed on the client when NFS mount is attempted:</a:t>
            </a:r>
          </a:p>
          <a:p>
            <a:pPr marL="171450" indent="-171450">
              <a:buFont typeface="Arial" charset="0"/>
              <a:buChar char="•"/>
            </a:pPr>
            <a:endParaRPr lang="en-AU" baseline="0" dirty="0" smtClean="0"/>
          </a:p>
          <a:p>
            <a:pPr marL="0" indent="0">
              <a:buFont typeface="Arial" charset="0"/>
              <a:buNone/>
            </a:pPr>
            <a:r>
              <a:rPr lang="en-US" dirty="0" smtClean="0"/>
              <a:t>#</a:t>
            </a:r>
            <a:r>
              <a:rPr lang="en-US" baseline="0" dirty="0" smtClean="0"/>
              <a:t> </a:t>
            </a:r>
            <a:r>
              <a:rPr lang="en-US" dirty="0" smtClean="0"/>
              <a:t>mount -o port=2323,vers=4 localhost:/var/opt/ignite/clients /var/opt/ignite/recovery/</a:t>
            </a:r>
            <a:r>
              <a:rPr lang="en-US" dirty="0" err="1" smtClean="0"/>
              <a:t>client_mnt</a:t>
            </a:r>
            <a:endParaRPr lang="en-US" dirty="0" smtClean="0"/>
          </a:p>
          <a:p>
            <a:pPr marL="0" indent="0">
              <a:buFont typeface="Arial" charset="0"/>
              <a:buNone/>
            </a:pPr>
            <a:r>
              <a:rPr lang="en-US" dirty="0" smtClean="0"/>
              <a:t>channel 2: open failed: administratively prohibited: open failed</a:t>
            </a:r>
          </a:p>
          <a:p>
            <a:pPr marL="0" indent="0">
              <a:buFont typeface="Arial" charset="0"/>
              <a:buNone/>
            </a:pPr>
            <a:r>
              <a:rPr lang="en-US" dirty="0" err="1" smtClean="0"/>
              <a:t>nfs</a:t>
            </a:r>
            <a:r>
              <a:rPr lang="en-US" dirty="0" smtClean="0"/>
              <a:t> mount: localhost NFS service not available RPC: Success</a:t>
            </a:r>
          </a:p>
          <a:p>
            <a:pPr marL="0" indent="0">
              <a:buFont typeface="Arial" charset="0"/>
              <a:buNone/>
            </a:pPr>
            <a:r>
              <a:rPr lang="en-US" dirty="0" err="1" smtClean="0"/>
              <a:t>nfs</a:t>
            </a:r>
            <a:r>
              <a:rPr lang="en-US" dirty="0" smtClean="0"/>
              <a:t> mount: retrying: /var/opt/ignite/recovery/</a:t>
            </a:r>
            <a:r>
              <a:rPr lang="en-US" dirty="0" err="1" smtClean="0"/>
              <a:t>client_mnt</a:t>
            </a:r>
            <a:endParaRPr lang="en-US" dirty="0" smtClean="0"/>
          </a:p>
          <a:p>
            <a:pPr marL="0" indent="0">
              <a:buFont typeface="Arial" charset="0"/>
              <a:buNone/>
            </a:pPr>
            <a:r>
              <a:rPr lang="en-US" dirty="0" smtClean="0"/>
              <a:t>channel 2: open failed: administratively prohibited: open failed</a:t>
            </a:r>
          </a:p>
          <a:p>
            <a:pPr marL="0" indent="0">
              <a:buFont typeface="Arial" charset="0"/>
              <a:buNone/>
            </a:pPr>
            <a:r>
              <a:rPr lang="en-US" dirty="0" err="1" smtClean="0"/>
              <a:t>nfs</a:t>
            </a:r>
            <a:r>
              <a:rPr lang="en-US" dirty="0" smtClean="0"/>
              <a:t> mount: giving up on: /var/opt/ignite/recovery/</a:t>
            </a:r>
            <a:r>
              <a:rPr lang="en-US" dirty="0" err="1" smtClean="0"/>
              <a:t>client_mnt</a:t>
            </a:r>
            <a:endParaRPr lang="en-US" dirty="0" smtClean="0"/>
          </a:p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831FD69-BB7F-48A9-AD3C-0905D51AD404}" type="datetime3">
              <a:rPr lang="en-US" smtClean="0"/>
              <a:pPr/>
              <a:t>24 May 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HP Restricted. May not be shared externally.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4B04522-5E79-4620-978F-683F5015A63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975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Lin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39725" y="420624"/>
            <a:ext cx="8375650" cy="43973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ts val="33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aseline="0">
                <a:solidFill>
                  <a:schemeClr val="tx1"/>
                </a:solidFill>
                <a:latin typeface="Futura Bk" pitchFamily="34" charset="0"/>
              </a:defRPr>
            </a:lvl1pPr>
          </a:lstStyle>
          <a:p>
            <a:r>
              <a:rPr lang="en-US" dirty="0" smtClean="0"/>
              <a:t>Single line title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E57C1-99E3-4342-90AE-63D315326D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12"/>
          <p:cNvSpPr>
            <a:spLocks noGrp="1"/>
          </p:cNvSpPr>
          <p:nvPr>
            <p:ph sz="quarter" idx="14"/>
          </p:nvPr>
        </p:nvSpPr>
        <p:spPr>
          <a:xfrm>
            <a:off x="365760" y="1137920"/>
            <a:ext cx="8348472" cy="50159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39725" y="420624"/>
            <a:ext cx="8375650" cy="43973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ts val="33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aseline="0">
                <a:solidFill>
                  <a:schemeClr val="tx1"/>
                </a:solidFill>
                <a:latin typeface="Futura Bk" pitchFamily="34" charset="0"/>
              </a:defRPr>
            </a:lvl1pPr>
          </a:lstStyle>
          <a:p>
            <a:r>
              <a:rPr lang="en-US" dirty="0" smtClean="0"/>
              <a:t>Single line title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FE57C1-99E3-4342-90AE-63D315326D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rgbClr val="5693C9"/>
              </a:gs>
              <a:gs pos="0">
                <a:srgbClr val="005390"/>
              </a:gs>
            </a:gsLst>
            <a:lin ang="78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endParaRPr lang="en-US" sz="2000" dirty="0" smtClean="0">
              <a:solidFill>
                <a:prstClr val="white"/>
              </a:solidFill>
            </a:endParaRPr>
          </a:p>
        </p:txBody>
      </p:sp>
      <p:sp>
        <p:nvSpPr>
          <p:cNvPr id="8" name="Title 10"/>
          <p:cNvSpPr>
            <a:spLocks noGrp="1"/>
          </p:cNvSpPr>
          <p:nvPr>
            <p:ph type="title" hasCustomPrompt="1"/>
          </p:nvPr>
        </p:nvSpPr>
        <p:spPr bwMode="black">
          <a:xfrm>
            <a:off x="1009650" y="2744788"/>
            <a:ext cx="7124700" cy="1368424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ts val="5000"/>
              </a:lnSpc>
              <a:defRPr sz="2600" i="0" cap="all" baseline="0">
                <a:solidFill>
                  <a:schemeClr val="bg1"/>
                </a:solidFill>
              </a:defRPr>
            </a:lvl1pPr>
          </a:lstStyle>
          <a:p>
            <a:r>
              <a:rPr lang="en-US" i="1" dirty="0" smtClean="0"/>
              <a:t>Thank you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536" y="0"/>
            <a:ext cx="5236464" cy="6858000"/>
          </a:xfrm>
          <a:prstGeom prst="rect">
            <a:avLst/>
          </a:prstGeom>
        </p:spPr>
      </p:pic>
      <p:sp>
        <p:nvSpPr>
          <p:cNvPr id="18" name="Freeform 17"/>
          <p:cNvSpPr/>
          <p:nvPr userDrawn="1"/>
        </p:nvSpPr>
        <p:spPr>
          <a:xfrm>
            <a:off x="0" y="0"/>
            <a:ext cx="5683170" cy="6858000"/>
          </a:xfrm>
          <a:custGeom>
            <a:avLst/>
            <a:gdLst>
              <a:gd name="connsiteX0" fmla="*/ 0 w 5683170"/>
              <a:gd name="connsiteY0" fmla="*/ 0 h 6858000"/>
              <a:gd name="connsiteX1" fmla="*/ 5683170 w 5683170"/>
              <a:gd name="connsiteY1" fmla="*/ 0 h 6858000"/>
              <a:gd name="connsiteX2" fmla="*/ 5683170 w 5683170"/>
              <a:gd name="connsiteY2" fmla="*/ 6858000 h 6858000"/>
              <a:gd name="connsiteX3" fmla="*/ 0 w 5683170"/>
              <a:gd name="connsiteY3" fmla="*/ 6858000 h 6858000"/>
              <a:gd name="connsiteX4" fmla="*/ 0 w 5683170"/>
              <a:gd name="connsiteY4" fmla="*/ 0 h 6858000"/>
              <a:gd name="connsiteX0" fmla="*/ 0 w 5683170"/>
              <a:gd name="connsiteY0" fmla="*/ 0 h 6858000"/>
              <a:gd name="connsiteX1" fmla="*/ 5683170 w 5683170"/>
              <a:gd name="connsiteY1" fmla="*/ 0 h 6858000"/>
              <a:gd name="connsiteX2" fmla="*/ 4166886 w 5683170"/>
              <a:gd name="connsiteY2" fmla="*/ 6858000 h 6858000"/>
              <a:gd name="connsiteX3" fmla="*/ 0 w 5683170"/>
              <a:gd name="connsiteY3" fmla="*/ 6858000 h 6858000"/>
              <a:gd name="connsiteX4" fmla="*/ 0 w 5683170"/>
              <a:gd name="connsiteY4" fmla="*/ 0 h 6858000"/>
              <a:gd name="connsiteX0" fmla="*/ 0 w 5683170"/>
              <a:gd name="connsiteY0" fmla="*/ 0 h 6858000"/>
              <a:gd name="connsiteX1" fmla="*/ 5683170 w 5683170"/>
              <a:gd name="connsiteY1" fmla="*/ 0 h 6858000"/>
              <a:gd name="connsiteX2" fmla="*/ 4070294 w 5683170"/>
              <a:gd name="connsiteY2" fmla="*/ 6858000 h 6858000"/>
              <a:gd name="connsiteX3" fmla="*/ 0 w 5683170"/>
              <a:gd name="connsiteY3" fmla="*/ 6858000 h 6858000"/>
              <a:gd name="connsiteX4" fmla="*/ 0 w 5683170"/>
              <a:gd name="connsiteY4" fmla="*/ 0 h 6858000"/>
              <a:gd name="connsiteX0" fmla="*/ 0 w 5683170"/>
              <a:gd name="connsiteY0" fmla="*/ 0 h 6858000"/>
              <a:gd name="connsiteX1" fmla="*/ 5683170 w 5683170"/>
              <a:gd name="connsiteY1" fmla="*/ 0 h 6858000"/>
              <a:gd name="connsiteX2" fmla="*/ 4093570 w 5683170"/>
              <a:gd name="connsiteY2" fmla="*/ 6858000 h 6858000"/>
              <a:gd name="connsiteX3" fmla="*/ 0 w 5683170"/>
              <a:gd name="connsiteY3" fmla="*/ 6858000 h 6858000"/>
              <a:gd name="connsiteX4" fmla="*/ 0 w 5683170"/>
              <a:gd name="connsiteY4" fmla="*/ 0 h 6858000"/>
              <a:gd name="connsiteX0" fmla="*/ 0 w 5683170"/>
              <a:gd name="connsiteY0" fmla="*/ 0 h 6858000"/>
              <a:gd name="connsiteX1" fmla="*/ 5683170 w 5683170"/>
              <a:gd name="connsiteY1" fmla="*/ 0 h 6858000"/>
              <a:gd name="connsiteX2" fmla="*/ 4103095 w 5683170"/>
              <a:gd name="connsiteY2" fmla="*/ 6858000 h 6858000"/>
              <a:gd name="connsiteX3" fmla="*/ 0 w 5683170"/>
              <a:gd name="connsiteY3" fmla="*/ 6858000 h 6858000"/>
              <a:gd name="connsiteX4" fmla="*/ 0 w 5683170"/>
              <a:gd name="connsiteY4" fmla="*/ 0 h 6858000"/>
              <a:gd name="connsiteX0" fmla="*/ 0 w 5683170"/>
              <a:gd name="connsiteY0" fmla="*/ 0 h 6858000"/>
              <a:gd name="connsiteX1" fmla="*/ 5683170 w 5683170"/>
              <a:gd name="connsiteY1" fmla="*/ 0 h 6858000"/>
              <a:gd name="connsiteX2" fmla="*/ 4093316 w 5683170"/>
              <a:gd name="connsiteY2" fmla="*/ 6858000 h 6858000"/>
              <a:gd name="connsiteX3" fmla="*/ 0 w 5683170"/>
              <a:gd name="connsiteY3" fmla="*/ 6858000 h 6858000"/>
              <a:gd name="connsiteX4" fmla="*/ 0 w 5683170"/>
              <a:gd name="connsiteY4" fmla="*/ 0 h 6858000"/>
              <a:gd name="connsiteX0" fmla="*/ 0 w 5683170"/>
              <a:gd name="connsiteY0" fmla="*/ 0 h 6858000"/>
              <a:gd name="connsiteX1" fmla="*/ 5683170 w 5683170"/>
              <a:gd name="connsiteY1" fmla="*/ 0 h 6858000"/>
              <a:gd name="connsiteX2" fmla="*/ 4100651 w 5683170"/>
              <a:gd name="connsiteY2" fmla="*/ 6858000 h 6858000"/>
              <a:gd name="connsiteX3" fmla="*/ 0 w 5683170"/>
              <a:gd name="connsiteY3" fmla="*/ 6858000 h 6858000"/>
              <a:gd name="connsiteX4" fmla="*/ 0 w 568317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83170" h="6858000">
                <a:moveTo>
                  <a:pt x="0" y="0"/>
                </a:moveTo>
                <a:lnTo>
                  <a:pt x="5683170" y="0"/>
                </a:lnTo>
                <a:lnTo>
                  <a:pt x="410065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5693C9"/>
              </a:gs>
              <a:gs pos="0">
                <a:srgbClr val="005390"/>
              </a:gs>
            </a:gsLst>
            <a:lin ang="78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tlCol="0" anchor="ctr"/>
          <a:lstStyle/>
          <a:p>
            <a:pPr algn="ctr">
              <a:lnSpc>
                <a:spcPct val="85000"/>
              </a:lnSpc>
            </a:pPr>
            <a:endParaRPr lang="en-US" sz="2000" dirty="0" smtClean="0">
              <a:solidFill>
                <a:prstClr val="white"/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 bwMode="black">
          <a:xfrm>
            <a:off x="316014" y="419737"/>
            <a:ext cx="4883947" cy="1317624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3200"/>
              </a:lnSpc>
              <a:defRPr sz="2800" b="0" i="0" strike="noStrike" cap="none" baseline="0">
                <a:solidFill>
                  <a:schemeClr val="bg1"/>
                </a:solidFill>
                <a:latin typeface="Futura Bk" pitchFamily="34" charset="0"/>
              </a:defRPr>
            </a:lvl1pPr>
          </a:lstStyle>
          <a:p>
            <a:r>
              <a:rPr lang="en-US" strike="noStrike" dirty="0" smtClean="0"/>
              <a:t>Presentation title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19710" y="1794564"/>
            <a:ext cx="4703133" cy="3932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lang="en-US" sz="1600" b="0" i="0" kern="1200" baseline="0" dirty="0" smtClean="0">
                <a:solidFill>
                  <a:schemeClr val="bg1"/>
                </a:solidFill>
                <a:latin typeface="Futura Bk" pitchFamily="34" charset="0"/>
                <a:ea typeface="+mn-ea"/>
                <a:cs typeface="+mn-cs"/>
              </a:defRPr>
            </a:lvl1pPr>
            <a:lvl2pPr>
              <a:defRPr lang="en-US" sz="2000" kern="1200" dirty="0" smtClean="0">
                <a:solidFill>
                  <a:srgbClr val="FFFFFF"/>
                </a:solidFill>
                <a:latin typeface="Futura Bk" pitchFamily="34" charset="0"/>
                <a:ea typeface="+mn-ea"/>
                <a:cs typeface="+mn-cs"/>
              </a:defRPr>
            </a:lvl2pPr>
            <a:lvl3pPr>
              <a:defRPr lang="en-US" sz="2000" kern="1200" dirty="0" smtClean="0">
                <a:solidFill>
                  <a:srgbClr val="FFFFFF"/>
                </a:solidFill>
                <a:latin typeface="Futura Bk" pitchFamily="34" charset="0"/>
                <a:ea typeface="+mn-ea"/>
                <a:cs typeface="+mn-cs"/>
              </a:defRPr>
            </a:lvl3pPr>
            <a:lvl4pPr>
              <a:defRPr lang="en-US" sz="2000" kern="1200" dirty="0" smtClean="0">
                <a:solidFill>
                  <a:srgbClr val="FFFFFF"/>
                </a:solidFill>
                <a:latin typeface="Futura Bk" pitchFamily="34" charset="0"/>
                <a:ea typeface="+mn-ea"/>
                <a:cs typeface="+mn-cs"/>
              </a:defRPr>
            </a:lvl4pPr>
            <a:lvl5pPr>
              <a:defRPr lang="en-US" sz="2000" kern="1200" dirty="0" smtClean="0">
                <a:solidFill>
                  <a:srgbClr val="FFFFFF"/>
                </a:solidFill>
                <a:latin typeface="Futura Bk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Subtitle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357089" y="5065395"/>
            <a:ext cx="3917456" cy="935684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400">
                <a:solidFill>
                  <a:schemeClr val="bg1"/>
                </a:solidFill>
                <a:latin typeface="Futura B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Speaker Name </a:t>
            </a:r>
          </a:p>
          <a:p>
            <a:r>
              <a:rPr lang="en-US" dirty="0" smtClean="0"/>
              <a:t>Title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9615" y="8878"/>
            <a:ext cx="710043" cy="29718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67247" y="5397049"/>
            <a:ext cx="574467" cy="1460951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41313" y="420689"/>
            <a:ext cx="8375650" cy="87471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ts val="33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aseline="0">
                <a:solidFill>
                  <a:schemeClr val="tx1"/>
                </a:solidFill>
                <a:latin typeface="Futura Bk" pitchFamily="34" charset="0"/>
              </a:defRPr>
            </a:lvl1pPr>
          </a:lstStyle>
          <a:p>
            <a:r>
              <a:rPr lang="en-US" dirty="0" smtClean="0"/>
              <a:t>Double line title</a:t>
            </a:r>
            <a:br>
              <a:rPr lang="en-US" dirty="0" smtClean="0"/>
            </a:br>
            <a:r>
              <a:rPr lang="en-US" dirty="0" smtClean="0"/>
              <a:t>for added content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258CE48-7153-4E13-86E0-521B85BA7370}" type="datetime1"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7/14/2011</a:t>
            </a:fld>
            <a:endParaRPr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E57C1-99E3-4342-90AE-63D315326D4A}" type="slidenum"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365760" y="1536192"/>
            <a:ext cx="8348472" cy="4617720"/>
          </a:xfrm>
        </p:spPr>
        <p:txBody>
          <a:bodyPr/>
          <a:lstStyle>
            <a:lvl1pPr>
              <a:buSzPct val="80000"/>
              <a:defRPr/>
            </a:lvl1pPr>
            <a:lvl2pPr>
              <a:buSzPct val="80000"/>
              <a:defRPr/>
            </a:lvl2pPr>
            <a:lvl3pPr>
              <a:buSzPct val="80000"/>
              <a:defRPr/>
            </a:lvl3pPr>
            <a:lvl4pPr>
              <a:buSzPct val="80000"/>
              <a:defRPr/>
            </a:lvl4pPr>
            <a:lvl5pPr>
              <a:buSzPct val="80000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023360" y="6473952"/>
            <a:ext cx="1097280" cy="201168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lang="en-US" sz="7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Futura Bk" pitchFamily="34" charset="0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365760" y="6473952"/>
            <a:ext cx="320040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lang="en-US" sz="7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Futura Bk" pitchFamily="34" charset="0"/>
                <a:ea typeface="+mn-ea"/>
                <a:cs typeface="+mn-cs"/>
              </a:defRPr>
            </a:lvl1pPr>
          </a:lstStyle>
          <a:p>
            <a:fld id="{39FE57C1-99E3-4342-90AE-63D315326D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Placeholder 16"/>
          <p:cNvSpPr>
            <a:spLocks noGrp="1"/>
          </p:cNvSpPr>
          <p:nvPr>
            <p:ph type="title"/>
          </p:nvPr>
        </p:nvSpPr>
        <p:spPr>
          <a:xfrm>
            <a:off x="338328" y="420624"/>
            <a:ext cx="8375904" cy="877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"/>
          </p:nvPr>
        </p:nvSpPr>
        <p:spPr>
          <a:xfrm>
            <a:off x="365760" y="1536192"/>
            <a:ext cx="8348472" cy="4617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10" r:id="rId2"/>
    <p:sldLayoutId id="2147484127" r:id="rId3"/>
  </p:sldLayoutIdLst>
  <p:transition>
    <p:fade thruBlk="1"/>
  </p:transition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ts val="3300"/>
        </a:lnSpc>
        <a:spcBef>
          <a:spcPct val="0"/>
        </a:spcBef>
        <a:buNone/>
        <a:defRPr kumimoji="0" lang="en-US" sz="3300" b="0" i="0" u="none" strike="noStrike" kern="1200" cap="none" spc="0" normalizeH="0" baseline="0" noProof="0" dirty="0" smtClean="0">
          <a:ln>
            <a:noFill/>
          </a:ln>
          <a:solidFill>
            <a:schemeClr val="tx1"/>
          </a:solidFill>
          <a:effectLst/>
          <a:uLnTx/>
          <a:uFillTx/>
          <a:latin typeface="Futura Bk" pitchFamily="34" charset="0"/>
          <a:ea typeface="+mj-ea"/>
          <a:cs typeface="+mj-cs"/>
        </a:defRPr>
      </a:lvl1pPr>
    </p:titleStyle>
    <p:bodyStyle>
      <a:lvl1pPr marL="225425" marR="0" indent="-225425" algn="l" defTabSz="914400" rtl="0" eaLnBrk="1" fontAlgn="auto" latinLnBrk="0" hangingPunct="1">
        <a:lnSpc>
          <a:spcPct val="110000"/>
        </a:lnSpc>
        <a:spcBef>
          <a:spcPts val="1000"/>
        </a:spcBef>
        <a:spcAft>
          <a:spcPts val="0"/>
        </a:spcAft>
        <a:buClr>
          <a:schemeClr val="tx2"/>
        </a:buClr>
        <a:buSzPct val="80000"/>
        <a:buFont typeface="Arial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marR="0" indent="-114300" algn="l" defTabSz="914400" rtl="0" eaLnBrk="1" fontAlgn="auto" latinLnBrk="0" hangingPunct="1">
        <a:lnSpc>
          <a:spcPct val="110000"/>
        </a:lnSpc>
        <a:spcBef>
          <a:spcPts val="500"/>
        </a:spcBef>
        <a:spcAft>
          <a:spcPts val="0"/>
        </a:spcAft>
        <a:buClr>
          <a:schemeClr val="tx2"/>
        </a:buClr>
        <a:buSzPct val="80000"/>
        <a:buFont typeface="Futura Bk" pitchFamily="34" charset="0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marR="0" indent="-168275" algn="l" defTabSz="914400" rtl="0" eaLnBrk="1" fontAlgn="auto" latinLnBrk="0" hangingPunct="1">
        <a:lnSpc>
          <a:spcPct val="110000"/>
        </a:lnSpc>
        <a:spcBef>
          <a:spcPts val="400"/>
        </a:spcBef>
        <a:spcAft>
          <a:spcPts val="0"/>
        </a:spcAft>
        <a:buClr>
          <a:schemeClr val="tx2"/>
        </a:buClr>
        <a:buSzPct val="80000"/>
        <a:buFont typeface="Arial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marR="0" indent="-114300" algn="l" defTabSz="914400" rtl="0" eaLnBrk="1" fontAlgn="auto" latinLnBrk="0" hangingPunct="1">
        <a:lnSpc>
          <a:spcPct val="110000"/>
        </a:lnSpc>
        <a:spcBef>
          <a:spcPts val="400"/>
        </a:spcBef>
        <a:spcAft>
          <a:spcPts val="0"/>
        </a:spcAft>
        <a:buClr>
          <a:schemeClr val="tx2"/>
        </a:buClr>
        <a:buSzPct val="80000"/>
        <a:buFont typeface="Futura Bk" pitchFamily="34" charset="0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marR="0" indent="-174625" algn="l" defTabSz="914400" rtl="0" eaLnBrk="1" fontAlgn="auto" latinLnBrk="0" hangingPunct="1">
        <a:lnSpc>
          <a:spcPct val="110000"/>
        </a:lnSpc>
        <a:spcBef>
          <a:spcPts val="400"/>
        </a:spcBef>
        <a:spcAft>
          <a:spcPts val="0"/>
        </a:spcAft>
        <a:buClr>
          <a:schemeClr val="tx2"/>
        </a:buClr>
        <a:buSzPct val="80000"/>
        <a:buFont typeface="Arial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023360" y="6473952"/>
            <a:ext cx="1097280" cy="201168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ctr">
              <a:defRPr lang="en-US" sz="7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Futura Bk" pitchFamily="34" charset="0"/>
                <a:ea typeface="+mn-ea"/>
                <a:cs typeface="+mn-cs"/>
              </a:defRPr>
            </a:lvl1pPr>
          </a:lstStyle>
          <a:p>
            <a:fld id="{A62A0959-95BD-444B-81BE-0EB5819A2105}" type="datetime1"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7/14/2011</a:t>
            </a:fld>
            <a:endParaRPr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365760" y="6473952"/>
            <a:ext cx="320040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lang="en-US" sz="7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Futura Bk" pitchFamily="34" charset="0"/>
                <a:ea typeface="+mn-ea"/>
                <a:cs typeface="+mn-cs"/>
              </a:defRPr>
            </a:lvl1pPr>
          </a:lstStyle>
          <a:p>
            <a:fld id="{39FE57C1-99E3-4342-90AE-63D315326D4A}" type="slidenum">
              <a:rPr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17" name="Title Placeholder 16"/>
          <p:cNvSpPr>
            <a:spLocks noGrp="1"/>
          </p:cNvSpPr>
          <p:nvPr>
            <p:ph type="title"/>
          </p:nvPr>
        </p:nvSpPr>
        <p:spPr>
          <a:xfrm>
            <a:off x="338328" y="420624"/>
            <a:ext cx="8375904" cy="877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"/>
          </p:nvPr>
        </p:nvSpPr>
        <p:spPr>
          <a:xfrm>
            <a:off x="365760" y="1536192"/>
            <a:ext cx="8348472" cy="4617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92" r:id="rId2"/>
  </p:sldLayoutIdLst>
  <p:transition>
    <p:fade thruBlk="1"/>
  </p:transition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ts val="3300"/>
        </a:lnSpc>
        <a:spcBef>
          <a:spcPct val="0"/>
        </a:spcBef>
        <a:buNone/>
        <a:defRPr kumimoji="0" lang="en-US" sz="3300" b="0" i="0" u="none" strike="noStrike" kern="1200" cap="none" spc="0" normalizeH="0" baseline="0" noProof="0" dirty="0" smtClean="0">
          <a:ln>
            <a:noFill/>
          </a:ln>
          <a:solidFill>
            <a:schemeClr val="tx1"/>
          </a:solidFill>
          <a:effectLst/>
          <a:uLnTx/>
          <a:uFillTx/>
          <a:latin typeface="Futura Bk" pitchFamily="34" charset="0"/>
          <a:ea typeface="+mj-ea"/>
          <a:cs typeface="+mj-cs"/>
        </a:defRPr>
      </a:lvl1pPr>
    </p:titleStyle>
    <p:bodyStyle>
      <a:lvl1pPr marL="225425" marR="0" indent="-225425" algn="l" defTabSz="914400" rtl="0" eaLnBrk="1" fontAlgn="auto" latinLnBrk="0" hangingPunct="1">
        <a:lnSpc>
          <a:spcPct val="110000"/>
        </a:lnSpc>
        <a:spcBef>
          <a:spcPts val="400"/>
        </a:spcBef>
        <a:spcAft>
          <a:spcPts val="0"/>
        </a:spcAft>
        <a:buClr>
          <a:schemeClr val="tx2"/>
        </a:buClr>
        <a:buSzPct val="80000"/>
        <a:buFont typeface="Arial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marR="0" indent="-168275" algn="l" defTabSz="914400" rtl="0" eaLnBrk="1" fontAlgn="auto" latinLnBrk="0" hangingPunct="1">
        <a:lnSpc>
          <a:spcPct val="110000"/>
        </a:lnSpc>
        <a:spcBef>
          <a:spcPts val="400"/>
        </a:spcBef>
        <a:spcAft>
          <a:spcPts val="0"/>
        </a:spcAft>
        <a:buClr>
          <a:schemeClr val="tx2"/>
        </a:buClr>
        <a:buSzPct val="80000"/>
        <a:buFont typeface="Futura Bk" pitchFamily="34" charset="0"/>
        <a:buChar char="–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marR="0" indent="-168275" algn="l" defTabSz="914400" rtl="0" eaLnBrk="1" fontAlgn="auto" latinLnBrk="0" hangingPunct="1">
        <a:lnSpc>
          <a:spcPct val="110000"/>
        </a:lnSpc>
        <a:spcBef>
          <a:spcPts val="400"/>
        </a:spcBef>
        <a:spcAft>
          <a:spcPts val="0"/>
        </a:spcAft>
        <a:buClr>
          <a:schemeClr val="tx2"/>
        </a:buClr>
        <a:buSzPct val="80000"/>
        <a:buFont typeface="Arial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marR="0" indent="-114300" algn="l" defTabSz="914400" rtl="0" eaLnBrk="1" fontAlgn="auto" latinLnBrk="0" hangingPunct="1">
        <a:lnSpc>
          <a:spcPct val="110000"/>
        </a:lnSpc>
        <a:spcBef>
          <a:spcPts val="400"/>
        </a:spcBef>
        <a:spcAft>
          <a:spcPts val="0"/>
        </a:spcAft>
        <a:buClr>
          <a:schemeClr val="tx2"/>
        </a:buClr>
        <a:buSzPct val="80000"/>
        <a:buFont typeface="Futura Bk" pitchFamily="34" charset="0"/>
        <a:buChar char="–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marR="0" indent="-174625" algn="l" defTabSz="914400" rtl="0" eaLnBrk="1" fontAlgn="auto" latinLnBrk="0" hangingPunct="1">
        <a:lnSpc>
          <a:spcPct val="110000"/>
        </a:lnSpc>
        <a:spcBef>
          <a:spcPts val="400"/>
        </a:spcBef>
        <a:spcAft>
          <a:spcPts val="0"/>
        </a:spcAft>
        <a:buClr>
          <a:schemeClr val="tx2"/>
        </a:buClr>
        <a:buSzPct val="80000"/>
        <a:buFont typeface="Arial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HP-UX 11iv3 Ignite-UX with NFSV4 and SSH Tunnel </a:t>
            </a:r>
            <a:endParaRPr lang="en-US" sz="3200" dirty="0"/>
          </a:p>
        </p:txBody>
      </p:sp>
      <p:sp>
        <p:nvSpPr>
          <p:cNvPr id="18" name="Subtitle 17"/>
          <p:cNvSpPr>
            <a:spLocks noGrp="1"/>
          </p:cNvSpPr>
          <p:nvPr>
            <p:ph type="subTitle" idx="1"/>
          </p:nvPr>
        </p:nvSpPr>
        <p:spPr>
          <a:xfrm>
            <a:off x="218941" y="5065395"/>
            <a:ext cx="4055604" cy="935684"/>
          </a:xfrm>
        </p:spPr>
        <p:txBody>
          <a:bodyPr/>
          <a:lstStyle/>
          <a:p>
            <a:r>
              <a:rPr lang="en-US" sz="1800" dirty="0" smtClean="0"/>
              <a:t>Dusan </a:t>
            </a:r>
            <a:r>
              <a:rPr lang="en-US" sz="1800" dirty="0" smtClean="0"/>
              <a:t>Baljevic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62643428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604" y="141669"/>
            <a:ext cx="8375650" cy="502275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Overview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393700" y="656824"/>
            <a:ext cx="8348663" cy="5731098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This short technical presentation will show:</a:t>
            </a:r>
          </a:p>
          <a:p>
            <a:pPr lvl="1"/>
            <a:r>
              <a:rPr lang="en-AU" b="1" dirty="0" smtClean="0">
                <a:latin typeface="Arial" pitchFamily="34" charset="0"/>
                <a:cs typeface="Arial" pitchFamily="34" charset="0"/>
              </a:rPr>
              <a:t>Setup of Ignite-UX server and client running HP-UX 11iv3 by using NFSv4 with SSH tunnel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Assumptions: </a:t>
            </a:r>
          </a:p>
          <a:p>
            <a:pPr lvl="1"/>
            <a:r>
              <a:rPr lang="en-AU" b="1" dirty="0" smtClean="0">
                <a:latin typeface="Arial" pitchFamily="34" charset="0"/>
                <a:cs typeface="Arial" pitchFamily="34" charset="0"/>
              </a:rPr>
              <a:t>Basic knowledge of Ignite-UX, SSH, and NFS on HP-UX platform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The equipment used:</a:t>
            </a:r>
          </a:p>
          <a:p>
            <a:pPr lvl="1"/>
            <a:r>
              <a:rPr lang="en-US" b="1" dirty="0" smtClean="0">
                <a:latin typeface="Arial" pitchFamily="34" charset="0"/>
                <a:cs typeface="Arial" pitchFamily="34" charset="0"/>
              </a:rPr>
              <a:t>rx7420 and rx2660 running HP-UX 11iv3 Update 1203 </a:t>
            </a:r>
          </a:p>
          <a:p>
            <a:pPr lvl="1"/>
            <a:r>
              <a:rPr lang="en-AU" b="1" dirty="0" smtClean="0">
                <a:latin typeface="Arial" pitchFamily="34" charset="0"/>
                <a:cs typeface="Arial" pitchFamily="34" charset="0"/>
              </a:rPr>
              <a:t>Ignite-UX server hostname is ignserv</a:t>
            </a:r>
          </a:p>
          <a:p>
            <a:pPr lvl="1"/>
            <a:r>
              <a:rPr lang="en-AU" b="1" dirty="0" smtClean="0">
                <a:latin typeface="Arial" pitchFamily="34" charset="0"/>
                <a:cs typeface="Arial" pitchFamily="34" charset="0"/>
              </a:rPr>
              <a:t>Ignite-UX client hostname is hpclient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Both servers run HP-UX DCOE, OpenSSH 6.0p1 (GR8 Call 4000252191 opened for Secure Shell on HP-UX), Ignite-UX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C.7.14.264, ONC/NFS B.11.31.13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b="1" dirty="0" smtClean="0">
                <a:latin typeface="Arial" pitchFamily="34" charset="0"/>
                <a:cs typeface="Arial" pitchFamily="34" charset="0"/>
              </a:rPr>
              <a:t>Network between the servers is plain 100 Mbs segment, </a:t>
            </a:r>
            <a:r>
              <a:rPr lang="en-AU" b="1" dirty="0" smtClean="0">
                <a:latin typeface="Arial" pitchFamily="34" charset="0"/>
                <a:cs typeface="Arial" pitchFamily="34" charset="0"/>
              </a:rPr>
              <a:t>the servers use single network cards (no APA)</a:t>
            </a:r>
          </a:p>
          <a:p>
            <a:pPr lvl="1"/>
            <a:r>
              <a:rPr lang="en-AU" b="1" dirty="0" smtClean="0">
                <a:latin typeface="Arial" pitchFamily="34" charset="0"/>
                <a:cs typeface="Arial" pitchFamily="34" charset="0"/>
              </a:rPr>
              <a:t> Default kernel tuning was used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65483" y="231819"/>
            <a:ext cx="8375650" cy="669701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Secure Shell 5.9p1 Still a Problem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393700" y="1120462"/>
            <a:ext cx="8348663" cy="5074276"/>
          </a:xfrm>
        </p:spPr>
        <p:txBody>
          <a:bodyPr/>
          <a:lstStyle/>
          <a:p>
            <a:pPr marL="228600" lvl="1" indent="0">
              <a:buNone/>
            </a:pPr>
            <a:r>
              <a:rPr lang="en-US" b="1" dirty="0">
                <a:latin typeface="Arial" pitchFamily="34" charset="0"/>
                <a:cs typeface="Arial" pitchFamily="34" charset="0"/>
              </a:rPr>
              <a:t>E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ven the latest version of HP-UX 11iv3 1209 DCOE with its Secure Shell has the same bug. I tested it in early September 2012.</a:t>
            </a:r>
          </a:p>
          <a:p>
            <a:pPr marL="228600" lvl="1" indent="0">
              <a:buNone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228600" lvl="1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The same “hung-session” problem occurred when using:</a:t>
            </a:r>
          </a:p>
          <a:p>
            <a:pPr marL="228600" lvl="1" indent="0">
              <a:buNone/>
            </a:pPr>
            <a:endParaRPr lang="en-AU" b="1" dirty="0" smtClean="0">
              <a:latin typeface="Arial" pitchFamily="34" charset="0"/>
              <a:cs typeface="Arial" pitchFamily="34" charset="0"/>
            </a:endParaRPr>
          </a:p>
          <a:p>
            <a:pPr marL="228600" lvl="1" indent="0">
              <a:buNone/>
            </a:pPr>
            <a:r>
              <a:rPr lang="en-US" b="1" dirty="0">
                <a:latin typeface="Arial" pitchFamily="34" charset="0"/>
                <a:cs typeface="Arial" pitchFamily="34" charset="0"/>
              </a:rPr>
              <a:t># swlist | egrep "\-OE"</a:t>
            </a:r>
          </a:p>
          <a:p>
            <a:pPr marL="228600" lvl="1" indent="0">
              <a:buNone/>
            </a:pPr>
            <a:r>
              <a:rPr lang="en-US" b="1" dirty="0">
                <a:latin typeface="Arial" pitchFamily="34" charset="0"/>
                <a:cs typeface="Arial" pitchFamily="34" charset="0"/>
              </a:rPr>
              <a:t>  HPUX11i-DC-OE         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B.11.31.1209  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HP-UX Data Center Operating Environment</a:t>
            </a:r>
          </a:p>
          <a:p>
            <a:pPr marL="228600" lvl="1" indent="0">
              <a:buNone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228600" lvl="1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#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ssh -V</a:t>
            </a:r>
          </a:p>
          <a:p>
            <a:pPr lvl="1"/>
            <a:r>
              <a:rPr lang="en-US" b="1" dirty="0">
                <a:latin typeface="Arial" pitchFamily="34" charset="0"/>
                <a:cs typeface="Arial" pitchFamily="34" charset="0"/>
              </a:rPr>
              <a:t>OpenSSH_5.9p1+sftpfilecontrol-v1.3-hpn13v12, OpenSSL 0.9.8w 23 Apr 2012</a:t>
            </a:r>
          </a:p>
          <a:p>
            <a:pPr lvl="1"/>
            <a:r>
              <a:rPr lang="en-US" b="1" dirty="0">
                <a:latin typeface="Arial" pitchFamily="34" charset="0"/>
                <a:cs typeface="Arial" pitchFamily="34" charset="0"/>
              </a:rPr>
              <a:t>HP-UX Secure Shell-A.05.90.007, HP-UX Secure Shell version</a:t>
            </a:r>
          </a:p>
          <a:p>
            <a:pPr marL="228600" lvl="1" indent="0">
              <a:buNone/>
            </a:pPr>
            <a:endParaRPr lang="en-AU" sz="1600" b="1" dirty="0" smtClean="0">
              <a:latin typeface="Arial" pitchFamily="34" charset="0"/>
              <a:cs typeface="Arial" pitchFamily="34" charset="0"/>
            </a:endParaRPr>
          </a:p>
          <a:p>
            <a:pPr marL="228600" lvl="1" indent="0">
              <a:buNone/>
            </a:pPr>
            <a:r>
              <a:rPr lang="en-AU" b="1" dirty="0" smtClean="0">
                <a:latin typeface="Arial" pitchFamily="34" charset="0"/>
                <a:cs typeface="Arial" pitchFamily="34" charset="0"/>
              </a:rPr>
              <a:t>So, at this stage, open-source version of SSH is still required on the Ignite-UX client side. The Ignite-UX server side uses standard Secure Shell that comes with HP-UX distribution.</a:t>
            </a:r>
            <a:endParaRPr lang="en-AU" sz="16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20004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Why This Presentation?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393700" y="1210614"/>
            <a:ext cx="8348663" cy="4942535"/>
          </a:xfrm>
        </p:spPr>
        <p:txBody>
          <a:bodyPr/>
          <a:lstStyle/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Secure environment to run Ignite-UX when only SSH is allowed between servers;</a:t>
            </a:r>
          </a:p>
          <a:p>
            <a:pPr lvl="1"/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An alternative solution to run Ignite-UX, which was not documented before;</a:t>
            </a:r>
          </a:p>
          <a:p>
            <a:pPr lvl="1"/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An opportunity to use new features through NFSv4;</a:t>
            </a:r>
          </a:p>
          <a:p>
            <a:pPr lvl="1"/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The flexibility of tools available on HP-UX 11iv3;</a:t>
            </a:r>
          </a:p>
          <a:p>
            <a:pPr lvl="1"/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200" dirty="0" smtClean="0">
                <a:latin typeface="Arial" pitchFamily="34" charset="0"/>
                <a:cs typeface="Arial" pitchFamily="34" charset="0"/>
              </a:rPr>
              <a:t>Simple and robust solution for Disaster Recovery O/S backups in secure environments.</a:t>
            </a: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Why NFSv4 with SSH Tunnel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5760" y="1068946"/>
            <a:ext cx="8348472" cy="5084966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With HP-UX 11i we support Kerberos encryption with all NFS-versions (NFSv2, NFSv3, and NFSv4);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would possibly be faster than port forwarding with SSH, but the NFS ports would still need to be opened between two servers;</a:t>
            </a:r>
          </a:p>
          <a:p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r>
              <a:rPr lang="en-AU" dirty="0" smtClean="0">
                <a:latin typeface="Arial" pitchFamily="34" charset="0"/>
                <a:cs typeface="Arial" pitchFamily="34" charset="0"/>
              </a:rPr>
              <a:t>With NFSv4 and SSH tunnel, a new method is possible, where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Ignite-UX and pre-mounted file systems (NFS) can be used. In this case, we will use localhost as target for saving the O/S image:</a:t>
            </a:r>
          </a:p>
          <a:p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make_net_recovery –s localhost ...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Setting NFSv4 on Ignite-UX Server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5760" y="1068946"/>
            <a:ext cx="8348472" cy="5048519"/>
          </a:xfrm>
        </p:spPr>
        <p:txBody>
          <a:bodyPr/>
          <a:lstStyle/>
          <a:p>
            <a:r>
              <a:rPr lang="en-US" sz="1700" b="1" dirty="0" smtClean="0">
                <a:latin typeface="Arial" pitchFamily="34" charset="0"/>
                <a:cs typeface="Arial" pitchFamily="34" charset="0"/>
              </a:rPr>
              <a:t>Edit /etc/rc.config.d/nfsconf. The only important options are:</a:t>
            </a:r>
          </a:p>
          <a:p>
            <a:endParaRPr lang="en-US" sz="17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NFS_CORE=1</a:t>
            </a: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17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LOCKMGR=1 *</a:t>
            </a: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NFS_SERVER=1</a:t>
            </a:r>
          </a:p>
          <a:p>
            <a:pPr>
              <a:buNone/>
            </a:pPr>
            <a:r>
              <a:rPr lang="en-AU" sz="1700" b="1" dirty="0" smtClean="0">
                <a:latin typeface="Arial" pitchFamily="34" charset="0"/>
                <a:cs typeface="Arial" pitchFamily="34" charset="0"/>
              </a:rPr>
              <a:t>	NFS_CLIENT=0</a:t>
            </a:r>
            <a:endParaRPr lang="en-US" sz="17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START_MOUNTD=1</a:t>
            </a:r>
          </a:p>
          <a:p>
            <a:pPr>
              <a:buNone/>
            </a:pPr>
            <a:endParaRPr lang="en-US" sz="17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700" b="1" dirty="0" smtClean="0">
                <a:latin typeface="Arial" pitchFamily="34" charset="0"/>
                <a:cs typeface="Arial" pitchFamily="34" charset="0"/>
              </a:rPr>
              <a:t>Edit /etc/default/nfs and change the following options from the defaults:</a:t>
            </a: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NFS_SERVER_VERSMAX=4</a:t>
            </a: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NFS_CLIENT_VERSMAX=4</a:t>
            </a:r>
            <a:r>
              <a:rPr lang="en-AU" dirty="0" smtClean="0"/>
              <a:t>	</a:t>
            </a:r>
            <a:endParaRPr lang="en-US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39725" y="420625"/>
            <a:ext cx="8375650" cy="339229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NFSv4 Delegation *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231821" y="965915"/>
            <a:ext cx="8667480" cy="5550795"/>
          </a:xfrm>
        </p:spPr>
        <p:txBody>
          <a:bodyPr/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/etc/default/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nfs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option (</a:t>
            </a:r>
            <a:r>
              <a:rPr lang="en-AU" sz="1600" b="1" dirty="0" smtClean="0">
                <a:latin typeface="Arial" pitchFamily="34" charset="0"/>
                <a:cs typeface="Arial" pitchFamily="34" charset="0"/>
              </a:rPr>
              <a:t>NFS_SERVER_DELEGATION=on).</a:t>
            </a:r>
            <a:endParaRPr lang="en-AU" sz="1600" dirty="0"/>
          </a:p>
          <a:p>
            <a:pPr>
              <a:buNone/>
            </a:pPr>
            <a:r>
              <a:rPr lang="en-US" sz="1500" b="1" dirty="0">
                <a:latin typeface="Arial" pitchFamily="34" charset="0"/>
                <a:cs typeface="Arial" pitchFamily="34" charset="0"/>
              </a:rPr>
              <a:t>NFSv4 is designed to use a single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source-port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2049. If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is a firewall between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NFS</a:t>
            </a:r>
          </a:p>
          <a:p>
            <a:pPr>
              <a:buNone/>
            </a:pP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client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and NFS-server, it is sufficient to open port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number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2049. With the introduction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of</a:t>
            </a:r>
          </a:p>
          <a:p>
            <a:pPr>
              <a:buNone/>
            </a:pP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NFSv4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delegation, the NFS-server need to be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able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to revoke a granted delegation. This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is</a:t>
            </a:r>
          </a:p>
          <a:p>
            <a:pPr>
              <a:buNone/>
            </a:pP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done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via a special connection/protocol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requires an additional port to be opened. </a:t>
            </a:r>
            <a:endParaRPr lang="en-US" sz="1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500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The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communication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is done from the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NFS-server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to the NFS-client, and the destination port of </a:t>
            </a:r>
            <a:endParaRPr lang="en-US" sz="1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connection is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announced/sent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by the NFS-client, when the NFSv4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file system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is been </a:t>
            </a:r>
            <a:endParaRPr lang="en-US" sz="1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mounted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. </a:t>
            </a:r>
            <a:endParaRPr lang="en-US" sz="1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500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port-number that is currently used can be any port between 49152 and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65535 and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is </a:t>
            </a:r>
            <a:endParaRPr lang="en-US" sz="1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handled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by the NFSv4 callback-daemon "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nfs4cbd“ at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NFS-client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. If the firewall 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blocks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the </a:t>
            </a:r>
            <a:endParaRPr lang="en-US" sz="1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callback-communication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, the NFS-client and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NFS-server will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disable the delegation 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feature </a:t>
            </a:r>
          </a:p>
          <a:p>
            <a:pPr>
              <a:buNone/>
            </a:pP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this client, which may impact NFSv4 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performance (does </a:t>
            </a:r>
            <a:r>
              <a:rPr lang="en-US" sz="1500" b="1" dirty="0">
                <a:latin typeface="Arial" pitchFamily="34" charset="0"/>
                <a:cs typeface="Arial" pitchFamily="34" charset="0"/>
              </a:rPr>
              <a:t>not impact NFSv4 f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unctionality). </a:t>
            </a:r>
          </a:p>
        </p:txBody>
      </p:sp>
    </p:spTree>
    <p:extLst>
      <p:ext uri="{BB962C8B-B14F-4D97-AF65-F5344CB8AC3E}">
        <p14:creationId xmlns:p14="http://schemas.microsoft.com/office/powerpoint/2010/main" val="206767275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Setting NFSv4 on Ignite-UX Server – cont.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Edit /etc/dfs/dfstab to share two file systems to a remote Ignite-UX client (hostname hpclient). It is CRUCIAL to list both the Ignite-UX server and client in the access list: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share -F nfs -o anon=2,access=</a:t>
            </a:r>
            <a:r>
              <a:rPr lang="en-US" sz="15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ignserv</a:t>
            </a:r>
            <a:r>
              <a:rPr lang="en-US" sz="1500" b="1" dirty="0" err="1" smtClean="0">
                <a:latin typeface="Arial" pitchFamily="34" charset="0"/>
                <a:cs typeface="Arial" pitchFamily="34" charset="0"/>
              </a:rPr>
              <a:t>:hpclient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  /var/opt/ignite/clients</a:t>
            </a:r>
          </a:p>
          <a:p>
            <a:pPr>
              <a:buNone/>
            </a:pP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share -F nfs -o anon=2,access=</a:t>
            </a:r>
            <a:r>
              <a:rPr lang="en-US" sz="15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ignserv</a:t>
            </a:r>
            <a:r>
              <a:rPr lang="en-US" sz="1500" b="1" dirty="0" err="1" smtClean="0">
                <a:latin typeface="Arial" pitchFamily="34" charset="0"/>
                <a:cs typeface="Arial" pitchFamily="34" charset="0"/>
              </a:rPr>
              <a:t>:hpclient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  /var/opt/ignite/recovery/archives/</a:t>
            </a:r>
            <a:r>
              <a:rPr lang="en-US" sz="1500" b="1" dirty="0" err="1" smtClean="0">
                <a:latin typeface="Arial" pitchFamily="34" charset="0"/>
                <a:cs typeface="Arial" pitchFamily="34" charset="0"/>
              </a:rPr>
              <a:t>hpclient</a:t>
            </a:r>
            <a:endParaRPr lang="en-US" sz="1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AU" sz="1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AU" sz="1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AU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Warning: If you do not put the Ignite-UX server above, the client will </a:t>
            </a:r>
          </a:p>
          <a:p>
            <a:pPr>
              <a:buNone/>
            </a:pPr>
            <a:r>
              <a:rPr lang="en-AU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report the following error in /var/</a:t>
            </a:r>
            <a:r>
              <a:rPr lang="en-AU" sz="18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adm</a:t>
            </a:r>
            <a:r>
              <a:rPr lang="en-AU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/syslog/syslog.log:</a:t>
            </a:r>
            <a:endParaRPr lang="en-AU" sz="1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Aug </a:t>
            </a:r>
            <a:r>
              <a:rPr lang="en-US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28 17:47:12 </a:t>
            </a:r>
            <a:r>
              <a:rPr lang="en-US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hpclient </a:t>
            </a:r>
            <a:r>
              <a:rPr lang="en-US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vmunix: WARNING: NFS server initial call </a:t>
            </a:r>
            <a:r>
              <a:rPr lang="en-US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to</a:t>
            </a:r>
          </a:p>
          <a:p>
            <a:pPr>
              <a:buNone/>
            </a:pPr>
            <a:r>
              <a:rPr lang="en-US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localhost </a:t>
            </a:r>
            <a:r>
              <a:rPr lang="en-US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failed: </a:t>
            </a:r>
            <a:r>
              <a:rPr lang="en-US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Permission </a:t>
            </a:r>
            <a:r>
              <a:rPr lang="en-US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denied</a:t>
            </a:r>
          </a:p>
          <a:p>
            <a:pPr>
              <a:buNone/>
            </a:pPr>
            <a:endParaRPr lang="en-US" sz="15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Setting SSH on Ignite-UX Server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Edit /usr/local/etc/sshd_config. The only important changes from the defaults are:</a:t>
            </a:r>
          </a:p>
          <a:p>
            <a:pPr>
              <a:buNone/>
            </a:pP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Protocol 2,1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ClientAliveInterval 15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ClientAliveCountMax 10</a:t>
            </a:r>
          </a:p>
          <a:p>
            <a:pPr>
              <a:buNone/>
            </a:pPr>
            <a:endParaRPr lang="en-AU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ClientAliveInterval sets </a:t>
            </a:r>
            <a:r>
              <a:rPr lang="en-US" dirty="0">
                <a:latin typeface="Arial" pitchFamily="34" charset="0"/>
                <a:cs typeface="Arial" pitchFamily="34" charset="0"/>
              </a:rPr>
              <a:t>a timeout interval in seconds after which if no data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has been </a:t>
            </a:r>
            <a:r>
              <a:rPr lang="en-US" dirty="0">
                <a:latin typeface="Arial" pitchFamily="34" charset="0"/>
                <a:cs typeface="Arial" pitchFamily="34" charset="0"/>
              </a:rPr>
              <a:t>received from the client, sshd(8) will send a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message</a:t>
            </a:r>
          </a:p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through </a:t>
            </a:r>
            <a:r>
              <a:rPr lang="en-US" dirty="0">
                <a:latin typeface="Arial" pitchFamily="34" charset="0"/>
                <a:cs typeface="Arial" pitchFamily="34" charset="0"/>
              </a:rPr>
              <a:t>the encrypted channel to request a response from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 client</a:t>
            </a:r>
            <a:r>
              <a:rPr lang="en-US" dirty="0">
                <a:latin typeface="Arial" pitchFamily="34" charset="0"/>
                <a:cs typeface="Arial" pitchFamily="34" charset="0"/>
              </a:rPr>
              <a:t>.  The default is 0, indicating that these messages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will not </a:t>
            </a:r>
            <a:r>
              <a:rPr lang="en-US" dirty="0">
                <a:latin typeface="Arial" pitchFamily="34" charset="0"/>
                <a:cs typeface="Arial" pitchFamily="34" charset="0"/>
              </a:rPr>
              <a:t>be sent to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client. This </a:t>
            </a:r>
            <a:r>
              <a:rPr lang="en-US" dirty="0">
                <a:latin typeface="Arial" pitchFamily="34" charset="0"/>
                <a:cs typeface="Arial" pitchFamily="34" charset="0"/>
              </a:rPr>
              <a:t>option applies to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SSH protocol version </a:t>
            </a:r>
            <a:r>
              <a:rPr lang="en-US" dirty="0">
                <a:latin typeface="Arial" pitchFamily="34" charset="0"/>
                <a:cs typeface="Arial" pitchFamily="34" charset="0"/>
              </a:rPr>
              <a:t>2 only.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Setting SSH on Ignite-UX Server cont.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5760" y="1137920"/>
            <a:ext cx="8597936" cy="5015992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ClientAliveCountMax Sets the number of client alive messages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which </a:t>
            </a:r>
            <a:r>
              <a:rPr lang="en-US" dirty="0">
                <a:latin typeface="Arial" pitchFamily="34" charset="0"/>
                <a:cs typeface="Arial" pitchFamily="34" charset="0"/>
              </a:rPr>
              <a:t>may be sent without sshd receiving any messages back from the client.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19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this threshold is reached while client alive messages are being sent, sshd will disconnect the client, terminating the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session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. It is important to note that the use of client alive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messages 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is very different from TCPKeepAlive (below). The client alive messages are sent through the encrypted channel and there- fore will not be spoofable. The TCP keepalive option enabled by TCPKeepAlive is spoofable. The client alive mechanism is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valuable 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when the client or server depend on knowing when a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connection 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has become inactive. The default value is 3. If ClientAliveInterval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set to 15, and ClientAliveCountMax is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10, unresponsive 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ssh clients will be disconnected after approximately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150 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seconds.</a:t>
            </a:r>
            <a:endParaRPr lang="en-US" sz="19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70146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Setting NFSV4 on Ignite-UX Client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Edit /etc/rc.config.d/nfsconf. The only options required are: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NFS_CORE=1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LOCKMGR=1 *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NFS_CLIENT=1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Edit /etc/default/nsf and change the following options from the defaults: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NFS_SERVER_VERSMAX=4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NFS_CLIENT_VERSMAX=4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SSH Tunnel On Ignite-UX Client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AU" dirty="0" smtClean="0">
                <a:latin typeface="Arial" pitchFamily="34" charset="0"/>
                <a:cs typeface="Arial" pitchFamily="34" charset="0"/>
              </a:rPr>
              <a:t>Set up SSH tunnel to Ignite-UX server. We used local port 2323 (can be any free port on the local machine) :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 # /usr/local/bin/ssh -fN -L 2323:ignserv:2049 ignserv</a:t>
            </a:r>
          </a:p>
          <a:p>
            <a:pPr>
              <a:buNone/>
            </a:pP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It means we established an SSH tunnel by using local port 2323 to tunnel requests to remote server ignserv on port 2049.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339" y="4339979"/>
            <a:ext cx="4152900" cy="111442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Create Directory on Ignite-UX Client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65760" y="1137920"/>
            <a:ext cx="8348472" cy="4837877"/>
          </a:xfrm>
        </p:spPr>
        <p:txBody>
          <a:bodyPr/>
          <a:lstStyle/>
          <a:p>
            <a:pPr>
              <a:buNone/>
            </a:pP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# </a:t>
            </a:r>
            <a:r>
              <a:rPr lang="en-AU" dirty="0">
                <a:latin typeface="Arial" pitchFamily="34" charset="0"/>
                <a:cs typeface="Arial" pitchFamily="34" charset="0"/>
              </a:rPr>
              <a:t>mkdir -p /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var/opt/ignite/recovery/client_mnt</a:t>
            </a:r>
            <a:endParaRPr lang="en-AU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AU" dirty="0">
                <a:latin typeface="Arial" pitchFamily="34" charset="0"/>
                <a:cs typeface="Arial" pitchFamily="34" charset="0"/>
              </a:rPr>
              <a:t># chown bin:bin /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var/opt/ignite/recovery/client_mnt</a:t>
            </a:r>
          </a:p>
          <a:p>
            <a:pPr>
              <a:buNone/>
            </a:pPr>
            <a:endParaRPr lang="en-AU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# mkdir </a:t>
            </a:r>
            <a:r>
              <a:rPr lang="en-AU" dirty="0">
                <a:latin typeface="Arial" pitchFamily="34" charset="0"/>
                <a:cs typeface="Arial" pitchFamily="34" charset="0"/>
              </a:rPr>
              <a:t>/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var/opt/ignite/recovery/arch_mnt</a:t>
            </a:r>
            <a:endParaRPr lang="en-AU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AU" dirty="0">
                <a:latin typeface="Arial" pitchFamily="34" charset="0"/>
                <a:cs typeface="Arial" pitchFamily="34" charset="0"/>
              </a:rPr>
              <a:t># chown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bin:bin </a:t>
            </a:r>
            <a:r>
              <a:rPr lang="en-AU" dirty="0">
                <a:latin typeface="Arial" pitchFamily="34" charset="0"/>
                <a:cs typeface="Arial" pitchFamily="34" charset="0"/>
              </a:rPr>
              <a:t>/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var/opt/ignite/recovery/arch_mnt</a:t>
            </a:r>
            <a:endParaRPr lang="en-AU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AU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823978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Change Commands on Ignite-UX Client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Once the tunnel is established to a remote Ignite-UX server, the following TEMPORARY command changes are required:</a:t>
            </a: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# mv /sbin/mount /sbin/mount.IGN</a:t>
            </a: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# mv /sbin/umount /sbin/umount.IGN</a:t>
            </a: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# ln –s /usr/bin/true /sbin/mount</a:t>
            </a: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# ln –s /usr/bin/true /sbin/umount</a:t>
            </a: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# cp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/opt/ignite/bin/save_config /opt/ignite/bin/save_config.IGN</a:t>
            </a: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#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sed -e 's/^mount -lp/mount.IGN -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lp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/g‘ /opt/ignite/bin/save_config \</a:t>
            </a: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&gt;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/opt/ignite/bin/save_config.new</a:t>
            </a: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# mv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/opt/ignite/bin/save_config.new /opt/ignite/bin/save_config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QXCR1001169724  Ignite-UX with pre-mounted NFS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5760" y="1275008"/>
            <a:ext cx="8348472" cy="4945488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dirty="0">
                <a:latin typeface="Arial" pitchFamily="34" charset="0"/>
                <a:cs typeface="Arial" pitchFamily="34" charset="0"/>
              </a:rPr>
              <a:t>enable the migration of systems in secure environments this request asks for a method of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telling </a:t>
            </a:r>
            <a:r>
              <a:rPr lang="en-US" dirty="0">
                <a:latin typeface="Arial" pitchFamily="34" charset="0"/>
                <a:cs typeface="Arial" pitchFamily="34" charset="0"/>
              </a:rPr>
              <a:t>make_net_recovery to not NFS mount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file</a:t>
            </a:r>
          </a:p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systems </a:t>
            </a:r>
            <a:r>
              <a:rPr lang="en-US" dirty="0">
                <a:latin typeface="Arial" pitchFamily="34" charset="0"/>
                <a:cs typeface="Arial" pitchFamily="34" charset="0"/>
              </a:rPr>
              <a:t>and write the configuration and archive to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local </a:t>
            </a:r>
            <a:r>
              <a:rPr lang="en-US" dirty="0">
                <a:latin typeface="Arial" pitchFamily="34" charset="0"/>
                <a:cs typeface="Arial" pitchFamily="34" charset="0"/>
              </a:rPr>
              <a:t>disks.</a:t>
            </a:r>
          </a:p>
          <a:p>
            <a:pPr marL="0" indent="0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>
                <a:latin typeface="Arial" pitchFamily="34" charset="0"/>
                <a:cs typeface="Arial" pitchFamily="34" charset="0"/>
              </a:rPr>
              <a:t>general requirement is that make_net_recovery allow the use </a:t>
            </a:r>
          </a:p>
          <a:p>
            <a:pPr marL="0" indent="0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of no NFS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file systems</a:t>
            </a:r>
            <a:r>
              <a:rPr lang="en-US" dirty="0">
                <a:latin typeface="Arial" pitchFamily="34" charset="0"/>
                <a:cs typeface="Arial" pitchFamily="34" charset="0"/>
              </a:rPr>
              <a:t>. That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is: </a:t>
            </a:r>
            <a:r>
              <a:rPr lang="en-US" dirty="0">
                <a:latin typeface="Arial" pitchFamily="34" charset="0"/>
                <a:cs typeface="Arial" pitchFamily="34" charset="0"/>
              </a:rPr>
              <a:t>it will write the configuration and archive to a the local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file system </a:t>
            </a:r>
            <a:r>
              <a:rPr lang="en-US" dirty="0">
                <a:latin typeface="Arial" pitchFamily="34" charset="0"/>
                <a:cs typeface="Arial" pitchFamily="34" charset="0"/>
              </a:rPr>
              <a:t>instead of a remote NFS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file system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http</a:t>
            </a:r>
            <a:r>
              <a:rPr lang="en-US" dirty="0">
                <a:latin typeface="Arial" pitchFamily="34" charset="0"/>
                <a:cs typeface="Arial" pitchFamily="34" charset="0"/>
              </a:rPr>
              <a:t>://psweb1.cup.hp.com/~projects/pq/cgi-bin/goto_cr.cgi?number=QXCR1001169724&amp;results_format=default&amp;tz=PDT&amp;submit=submit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82002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NFSv4 Mounts on Ignite-UX Client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Once the tunnel is established to a remote Ignite-UX server, two NFSv4 file systems must be mounted on the client. 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We used local port 2323 (can be any free port) and remote Ignite-UX server is hostname ignserv: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# /sbin/mount.IGN -o port=2323,vers=4 \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localhost:/var/opt/ignite/clients /var/opt/ignite/recovery/client_mnt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# /sbin/mount.IGN -o port=2323,vers=4 \</a:t>
            </a: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localhost:/var/opt/ignite/recovery/archives/hpclient \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/var/opt/ignite/recovery/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arch_mnt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Ignite-UX Backups on Client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5759" y="1137920"/>
            <a:ext cx="8378995" cy="5015992"/>
          </a:xfrm>
        </p:spPr>
        <p:txBody>
          <a:bodyPr/>
          <a:lstStyle/>
          <a:p>
            <a:r>
              <a:rPr lang="en-AU" dirty="0">
                <a:latin typeface="Arial" pitchFamily="34" charset="0"/>
                <a:cs typeface="Arial" pitchFamily="34" charset="0"/>
              </a:rPr>
              <a:t>l</a:t>
            </a:r>
            <a:r>
              <a:rPr lang="en-AU" dirty="0" smtClean="0">
                <a:latin typeface="Arial" pitchFamily="34" charset="0"/>
                <a:cs typeface="Arial" pitchFamily="34" charset="0"/>
              </a:rPr>
              <a:t>ocalhost is used for make_net_recovery:</a:t>
            </a:r>
          </a:p>
          <a:p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# make_net_recovery -s localhost -P s -x inc_entire=vg00 –x \ exclude=/tmp -x exclude=/var/tmp -d "Archive_of_hpclient_via_NFSv4“</a:t>
            </a:r>
          </a:p>
          <a:p>
            <a:pPr>
              <a:buNone/>
            </a:pPr>
            <a:endParaRPr lang="en-AU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39725" y="180304"/>
            <a:ext cx="8375650" cy="566671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Ignite-UX Client NFS Mounts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90153" y="901520"/>
            <a:ext cx="8912180" cy="5252391"/>
          </a:xfrm>
        </p:spPr>
        <p:txBody>
          <a:bodyPr/>
          <a:lstStyle/>
          <a:p>
            <a:pPr marL="0" indent="0">
              <a:buNone/>
            </a:pPr>
            <a:r>
              <a:rPr lang="en-AU" sz="1200" dirty="0" smtClean="0">
                <a:latin typeface="Arial" pitchFamily="34" charset="0"/>
                <a:cs typeface="Arial" pitchFamily="34" charset="0"/>
              </a:rPr>
              <a:t># </a:t>
            </a:r>
            <a:r>
              <a:rPr lang="en-AU" sz="1200" dirty="0">
                <a:latin typeface="Arial" pitchFamily="34" charset="0"/>
                <a:cs typeface="Arial" pitchFamily="34" charset="0"/>
              </a:rPr>
              <a:t>bdf</a:t>
            </a:r>
          </a:p>
          <a:p>
            <a:pPr>
              <a:buNone/>
            </a:pPr>
            <a:r>
              <a:rPr lang="en-AU" sz="1200" dirty="0">
                <a:latin typeface="Arial" pitchFamily="34" charset="0"/>
                <a:cs typeface="Arial" pitchFamily="34" charset="0"/>
              </a:rPr>
              <a:t>Filesystem          kbytes    used   avail %used Mounted on</a:t>
            </a:r>
          </a:p>
          <a:p>
            <a:pPr>
              <a:buNone/>
            </a:pPr>
            <a:r>
              <a:rPr lang="en-AU" sz="1200" dirty="0">
                <a:latin typeface="Arial" pitchFamily="34" charset="0"/>
                <a:cs typeface="Arial" pitchFamily="34" charset="0"/>
              </a:rPr>
              <a:t>/dev/vg00/lvol3    2097152  686912 1399336   33% /</a:t>
            </a:r>
          </a:p>
          <a:p>
            <a:pPr>
              <a:buNone/>
            </a:pPr>
            <a:r>
              <a:rPr lang="en-AU" sz="1200" dirty="0">
                <a:latin typeface="Arial" pitchFamily="34" charset="0"/>
                <a:cs typeface="Arial" pitchFamily="34" charset="0"/>
              </a:rPr>
              <a:t>/dev/vg00/lvol1    2097152  253368 1829440   12% /stand</a:t>
            </a:r>
          </a:p>
          <a:p>
            <a:pPr>
              <a:buNone/>
            </a:pPr>
            <a:r>
              <a:rPr lang="en-AU" sz="1200" dirty="0">
                <a:latin typeface="Arial" pitchFamily="34" charset="0"/>
                <a:cs typeface="Arial" pitchFamily="34" charset="0"/>
              </a:rPr>
              <a:t>/dev/vg00/lvol8    12288000 2655544 9557288   22% /var</a:t>
            </a:r>
          </a:p>
          <a:p>
            <a:pPr>
              <a:buNone/>
            </a:pPr>
            <a:r>
              <a:rPr lang="en-AU" sz="1200" dirty="0">
                <a:latin typeface="Arial" pitchFamily="34" charset="0"/>
                <a:cs typeface="Arial" pitchFamily="34" charset="0"/>
              </a:rPr>
              <a:t>/dev/vg00/lvol10   2097152   20376 1949780    1% /var/tmp</a:t>
            </a:r>
          </a:p>
          <a:p>
            <a:pPr>
              <a:buNone/>
            </a:pPr>
            <a:r>
              <a:rPr lang="en-AU" sz="1200" dirty="0">
                <a:latin typeface="Arial" pitchFamily="34" charset="0"/>
                <a:cs typeface="Arial" pitchFamily="34" charset="0"/>
              </a:rPr>
              <a:t>/dev/vg00/lvol9    4194304   18008 3915285    0% /</a:t>
            </a:r>
            <a:r>
              <a:rPr lang="en-AU" sz="1200" dirty="0" smtClean="0">
                <a:latin typeface="Arial" pitchFamily="34" charset="0"/>
                <a:cs typeface="Arial" pitchFamily="34" charset="0"/>
              </a:rPr>
              <a:t>var/adm/crash</a:t>
            </a:r>
            <a:endParaRPr lang="en-AU" sz="12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AU" sz="1200" dirty="0">
                <a:latin typeface="Arial" pitchFamily="34" charset="0"/>
                <a:cs typeface="Arial" pitchFamily="34" charset="0"/>
              </a:rPr>
              <a:t>/dev/vg00/lvol7    12288000 3759744 8461736   31% /usr</a:t>
            </a:r>
          </a:p>
          <a:p>
            <a:pPr>
              <a:buNone/>
            </a:pPr>
            <a:r>
              <a:rPr lang="en-AU" sz="1200" dirty="0">
                <a:latin typeface="Arial" pitchFamily="34" charset="0"/>
                <a:cs typeface="Arial" pitchFamily="34" charset="0"/>
              </a:rPr>
              <a:t>/dev/vg00/lvol6    1048576   21088 1019464    2% /tmp</a:t>
            </a:r>
          </a:p>
          <a:p>
            <a:pPr>
              <a:buNone/>
            </a:pPr>
            <a:r>
              <a:rPr lang="en-AU" sz="1200" dirty="0">
                <a:latin typeface="Arial" pitchFamily="34" charset="0"/>
                <a:cs typeface="Arial" pitchFamily="34" charset="0"/>
              </a:rPr>
              <a:t>/dev/vg00/lvol5    18432000 8646536 9709152   47% /opt</a:t>
            </a:r>
          </a:p>
          <a:p>
            <a:pPr>
              <a:buNone/>
            </a:pPr>
            <a:r>
              <a:rPr lang="en-AU" sz="1200" dirty="0">
                <a:latin typeface="Arial" pitchFamily="34" charset="0"/>
                <a:cs typeface="Arial" pitchFamily="34" charset="0"/>
              </a:rPr>
              <a:t>/dev/vg00/lvol4     524288   20848  499512    4% /home</a:t>
            </a:r>
          </a:p>
          <a:p>
            <a:pPr>
              <a:buNone/>
            </a:pPr>
            <a:r>
              <a:rPr lang="en-AU" sz="1200" b="1" dirty="0" smtClean="0">
                <a:latin typeface="Arial" pitchFamily="34" charset="0"/>
                <a:cs typeface="Arial" pitchFamily="34" charset="0"/>
              </a:rPr>
              <a:t>localhost:/var/opt/ignite/clients                                  16252928 </a:t>
            </a:r>
            <a:r>
              <a:rPr lang="en-AU" sz="1200" b="1" dirty="0">
                <a:latin typeface="Arial" pitchFamily="34" charset="0"/>
                <a:cs typeface="Arial" pitchFamily="34" charset="0"/>
              </a:rPr>
              <a:t>4258160 11901208   26% /</a:t>
            </a:r>
            <a:r>
              <a:rPr lang="en-AU" sz="1200" b="1" dirty="0" smtClean="0">
                <a:latin typeface="Arial" pitchFamily="34" charset="0"/>
                <a:cs typeface="Arial" pitchFamily="34" charset="0"/>
              </a:rPr>
              <a:t>var/opt/ignite/recovery/client_mnt</a:t>
            </a:r>
          </a:p>
          <a:p>
            <a:pPr>
              <a:buNone/>
            </a:pPr>
            <a:r>
              <a:rPr lang="en-AU" sz="1200" b="1" dirty="0" smtClean="0">
                <a:latin typeface="Arial" pitchFamily="34" charset="0"/>
                <a:cs typeface="Arial" pitchFamily="34" charset="0"/>
              </a:rPr>
              <a:t>localhost:/var/opt/ignite/recovery/archives/hpclient 16252928 </a:t>
            </a:r>
            <a:r>
              <a:rPr lang="en-AU" sz="1200" b="1" dirty="0">
                <a:latin typeface="Arial" pitchFamily="34" charset="0"/>
                <a:cs typeface="Arial" pitchFamily="34" charset="0"/>
              </a:rPr>
              <a:t>4258168 </a:t>
            </a:r>
            <a:r>
              <a:rPr lang="en-AU" sz="1200" b="1" dirty="0" smtClean="0">
                <a:latin typeface="Arial" pitchFamily="34" charset="0"/>
                <a:cs typeface="Arial" pitchFamily="34" charset="0"/>
              </a:rPr>
              <a:t>11901208   </a:t>
            </a:r>
            <a:r>
              <a:rPr lang="en-AU" sz="1200" b="1" dirty="0">
                <a:latin typeface="Arial" pitchFamily="34" charset="0"/>
                <a:cs typeface="Arial" pitchFamily="34" charset="0"/>
              </a:rPr>
              <a:t>26</a:t>
            </a:r>
            <a:r>
              <a:rPr lang="en-AU" sz="1200" b="1" dirty="0" smtClean="0">
                <a:latin typeface="Arial" pitchFamily="34" charset="0"/>
                <a:cs typeface="Arial" pitchFamily="34" charset="0"/>
              </a:rPr>
              <a:t>% /var/opt/ignite/recovery/arch_mnt</a:t>
            </a:r>
            <a:endParaRPr lang="en-AU" sz="1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19943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Ignite-UX Backups on Client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5759" y="1056068"/>
            <a:ext cx="8469147" cy="5097844"/>
          </a:xfrm>
        </p:spPr>
        <p:txBody>
          <a:bodyPr/>
          <a:lstStyle/>
          <a:p>
            <a:r>
              <a:rPr lang="en-AU" sz="1800" dirty="0" smtClean="0">
                <a:latin typeface="Arial" pitchFamily="34" charset="0"/>
                <a:cs typeface="Arial" pitchFamily="34" charset="0"/>
              </a:rPr>
              <a:t>Ignite-UX backups of around 5.8 GB image took 58 minutes across 100 Mbs network segment (idle network) when using NFSv4 and SSH tunnel.</a:t>
            </a:r>
          </a:p>
          <a:p>
            <a:endParaRPr lang="en-AU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AU" sz="1800" dirty="0" smtClean="0">
                <a:latin typeface="Arial" pitchFamily="34" charset="0"/>
                <a:cs typeface="Arial" pitchFamily="34" charset="0"/>
              </a:rPr>
              <a:t>Ignite-UX backups of around 5.8 GB image took 48 minutes across 100 Mbs network segment (idle network) when using NFSv4 without SSH tunnel.</a:t>
            </a:r>
          </a:p>
          <a:p>
            <a:pPr>
              <a:buNone/>
            </a:pPr>
            <a:endParaRPr lang="en-AU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AU" sz="1800" dirty="0" smtClean="0">
                <a:latin typeface="Arial" pitchFamily="34" charset="0"/>
                <a:cs typeface="Arial" pitchFamily="34" charset="0"/>
              </a:rPr>
              <a:t>Through limited testing, it has been shown that SSH tunnel might decrease network throughput by up to around 20%.</a:t>
            </a:r>
          </a:p>
          <a:p>
            <a:endParaRPr lang="en-AU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AU" sz="1800" dirty="0" smtClean="0">
                <a:latin typeface="Arial" pitchFamily="34" charset="0"/>
                <a:cs typeface="Arial" pitchFamily="34" charset="0"/>
              </a:rPr>
              <a:t>Through performance monitoring, it was found out that around 1.4 GB of RAM was used during Ignite-UX backups of 5.8 GB on the client.</a:t>
            </a:r>
          </a:p>
          <a:p>
            <a:endParaRPr lang="en-AU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AU" sz="1800" dirty="0" smtClean="0">
                <a:latin typeface="Arial" pitchFamily="34" charset="0"/>
                <a:cs typeface="Arial" pitchFamily="34" charset="0"/>
              </a:rPr>
              <a:t>Through kernel, NFS and VxFS tuning, even better results would be expected.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Test 1 with TCP and Kernel Tuning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5759" y="1056068"/>
            <a:ext cx="8469147" cy="5318974"/>
          </a:xfrm>
        </p:spPr>
        <p:txBody>
          <a:bodyPr/>
          <a:lstStyle/>
          <a:p>
            <a:r>
              <a:rPr lang="en-US" sz="1700" b="1" dirty="0" smtClean="0">
                <a:latin typeface="Arial" pitchFamily="34" charset="0"/>
                <a:cs typeface="Arial" pitchFamily="34" charset="0"/>
              </a:rPr>
              <a:t>The following changes were tested several times (results were close in timings):</a:t>
            </a:r>
          </a:p>
          <a:p>
            <a:endParaRPr lang="en-US" sz="17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# ndd -set /dev/tcp tcp_recv_hiwater_def 1048576 (on server and client)</a:t>
            </a: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# ndd -set /dev/tcp tcp_xmit_hiwater_def 1048576 (on server and client)</a:t>
            </a: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# kctune -b yes nfs4_bsize=1048576                        (on server and client)</a:t>
            </a: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# kctune -b yes nfs4_max_threads=32                     (on client)</a:t>
            </a: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# kctune -b yes nfs4_nra=32                                      (on client)</a:t>
            </a:r>
          </a:p>
          <a:p>
            <a:endParaRPr lang="en-AU" sz="17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AU" sz="1700" b="1" dirty="0" smtClean="0">
                <a:latin typeface="Arial" pitchFamily="34" charset="0"/>
                <a:cs typeface="Arial" pitchFamily="34" charset="0"/>
              </a:rPr>
              <a:t>In addition, Tune-N-Tools optimization done on both servers.</a:t>
            </a:r>
          </a:p>
          <a:p>
            <a:endParaRPr lang="en-AU" sz="17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AU" sz="1700" b="1" dirty="0" smtClean="0">
                <a:latin typeface="Arial" pitchFamily="34" charset="0"/>
                <a:cs typeface="Arial" pitchFamily="34" charset="0"/>
              </a:rPr>
              <a:t>Ignite-UX backups of around 5.8 GB image took 74 minutes across 100 Mbs network segment (idle network) when using NFSv4 and SSH tunnel. The tuning did not achieve significantly positive results.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Test 2 with TCP and Kernel Tuning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5759" y="1056068"/>
            <a:ext cx="8469147" cy="5097844"/>
          </a:xfrm>
        </p:spPr>
        <p:txBody>
          <a:bodyPr/>
          <a:lstStyle/>
          <a:p>
            <a:r>
              <a:rPr lang="en-US" sz="1700" b="1" dirty="0" smtClean="0">
                <a:latin typeface="Arial" pitchFamily="34" charset="0"/>
                <a:cs typeface="Arial" pitchFamily="34" charset="0"/>
              </a:rPr>
              <a:t>The following changes were tested several times (results were close in timings):</a:t>
            </a:r>
          </a:p>
          <a:p>
            <a:endParaRPr lang="en-US" sz="17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# ndd -set /dev/tcp tcp_recv_hiwater_def 1048576 (on server and client)</a:t>
            </a: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# ndd -set /dev/tcp tcp_xmit_hiwater_def 1048576 (on server and client)</a:t>
            </a: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# kctune -b yes nfs4_bsize=1048576                        (on server and client)</a:t>
            </a: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</a:t>
            </a:r>
            <a:endParaRPr lang="en-AU" sz="17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AU" sz="1700" b="1" dirty="0" smtClean="0">
                <a:latin typeface="Arial" pitchFamily="34" charset="0"/>
                <a:cs typeface="Arial" pitchFamily="34" charset="0"/>
              </a:rPr>
              <a:t>In addition, Tune-N-Tools optimization done on both servers.</a:t>
            </a:r>
          </a:p>
          <a:p>
            <a:endParaRPr lang="en-AU" sz="17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AU" sz="1700" b="1" dirty="0" smtClean="0">
                <a:latin typeface="Arial" pitchFamily="34" charset="0"/>
                <a:cs typeface="Arial" pitchFamily="34" charset="0"/>
              </a:rPr>
              <a:t>Ignite-UX backups of around 5.8 GB image took 75 minutes across 100 Mbs network segment (idle network) when using NFSv4 and SSH tunnel. The tuning did not achieve significantly positive results.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Test 3 with TCP and Kernel Tuning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5759" y="1056068"/>
            <a:ext cx="8469147" cy="5097844"/>
          </a:xfrm>
        </p:spPr>
        <p:txBody>
          <a:bodyPr/>
          <a:lstStyle/>
          <a:p>
            <a:r>
              <a:rPr lang="en-US" sz="1700" b="1" dirty="0" smtClean="0">
                <a:latin typeface="Arial" pitchFamily="34" charset="0"/>
                <a:cs typeface="Arial" pitchFamily="34" charset="0"/>
              </a:rPr>
              <a:t>The following changes were tested:</a:t>
            </a:r>
          </a:p>
          <a:p>
            <a:endParaRPr lang="en-US" sz="17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# kctune -b yes nfs4_bsize=1048576                      (on server and client)</a:t>
            </a:r>
          </a:p>
          <a:p>
            <a:pPr>
              <a:buNone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	</a:t>
            </a:r>
            <a:endParaRPr lang="en-AU" sz="17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AU" sz="1700" b="1" dirty="0" smtClean="0">
                <a:latin typeface="Arial" pitchFamily="34" charset="0"/>
                <a:cs typeface="Arial" pitchFamily="34" charset="0"/>
              </a:rPr>
              <a:t>In addition, Tune-N-Tools optimization done on both servers.</a:t>
            </a:r>
          </a:p>
          <a:p>
            <a:endParaRPr lang="en-AU" sz="17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AU" sz="1700" b="1" dirty="0" smtClean="0">
                <a:latin typeface="Arial" pitchFamily="34" charset="0"/>
                <a:cs typeface="Arial" pitchFamily="34" charset="0"/>
              </a:rPr>
              <a:t>Ignite-UX backups of around 5.8 GB image took 75 minutes across 100 Mbs network segment (idle network) when using NFSv4 and SSH tunnel. The tuning did not achieve significantly positive results.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Change Commands on Ignite-UX Client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Once backups are completed on the Ignite-UX client, the following TEMPORARY command changes must be removed:</a:t>
            </a: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# rm /sbin/mount /sbin/umount</a:t>
            </a: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# mv /sbin/mount.IGN /sbin/mount</a:t>
            </a: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# mv /sbin/umount.IGN /sbin/umount</a:t>
            </a: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# mv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/opt/ignite/bin/save_config.IGN /opt/ignite/bin/save_config</a:t>
            </a:r>
          </a:p>
          <a:p>
            <a:pPr>
              <a:buNone/>
            </a:pP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r>
              <a:rPr lang="en-AU" dirty="0" smtClean="0">
                <a:latin typeface="Arial" pitchFamily="34" charset="0"/>
                <a:cs typeface="Arial" pitchFamily="34" charset="0"/>
              </a:rPr>
              <a:t>If a crash or a reboot happens while the Ignite-UX Backups are running, you must boot into single user mode and run the above commands before booting cleanly.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Ignite-UX Recovery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5759" y="1004552"/>
            <a:ext cx="8443389" cy="5215944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archive_cfg file  will contain wrong NFS source if you decide to try to restore it. Before unmounting the NFSv4, edit the file: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/var/opt/ignite/recovery/client_mnt/hpclient/recovery/latest/archive_cfg 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and change the following statement accordingly:</a:t>
            </a: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nfs_source="127.0.0.1:/var/opt/ignite/recovery/archives/hpclient"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	Or, on Ignite-UX server, the same file is in this location:</a:t>
            </a:r>
          </a:p>
          <a:p>
            <a:pPr>
              <a:buNone/>
            </a:pP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/var/opt/ignite/clients/hpclient/recovery/latest/archive_cfg</a:t>
            </a:r>
          </a:p>
        </p:txBody>
      </p:sp>
    </p:spTree>
    <p:extLst>
      <p:ext uri="{BB962C8B-B14F-4D97-AF65-F5344CB8AC3E}">
        <p14:creationId xmlns:p14="http://schemas.microsoft.com/office/powerpoint/2010/main" val="30344172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Ignite-UX Recovery cont.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365759" y="1004552"/>
            <a:ext cx="8443389" cy="5215944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>
                <a:latin typeface="Arial" pitchFamily="34" charset="0"/>
                <a:cs typeface="Arial" pitchFamily="34" charset="0"/>
              </a:rPr>
              <a:t>The image is located on the Ignite-UX server.</a:t>
            </a:r>
          </a:p>
          <a:p>
            <a:pPr marL="0" indent="0">
              <a:buNone/>
            </a:pPr>
            <a:endParaRPr lang="en-AU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AU" dirty="0">
                <a:latin typeface="Arial" pitchFamily="34" charset="0"/>
                <a:cs typeface="Arial" pitchFamily="34" charset="0"/>
              </a:rPr>
              <a:t>Standard Ignite-UX recovery or deployment procedure applies. </a:t>
            </a:r>
          </a:p>
          <a:p>
            <a:pPr marL="0" indent="0">
              <a:buNone/>
            </a:pPr>
            <a:endParaRPr lang="en-AU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 More Information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393700" y="1138238"/>
            <a:ext cx="8348663" cy="5550238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Ignite-UX Documentation</a:t>
            </a:r>
          </a:p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http://www.hp.com/go/ignite-ux-docs</a:t>
            </a:r>
          </a:p>
          <a:p>
            <a:pPr>
              <a:buNone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NFS Services Administration Guide HP-UX 11iv3</a:t>
            </a:r>
          </a:p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http://h20000.www2.hp.com/bc/docs/support/SupportManual/c03231925/c03231925.pdf</a:t>
            </a:r>
          </a:p>
          <a:p>
            <a:pPr>
              <a:buNone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AU" b="1" dirty="0" smtClean="0">
                <a:latin typeface="Arial" pitchFamily="34" charset="0"/>
                <a:cs typeface="Arial" pitchFamily="34" charset="0"/>
              </a:rPr>
              <a:t>Shell script that automates the backup process:</a:t>
            </a:r>
          </a:p>
          <a:p>
            <a:pPr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http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://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www.circlingcycle.com.au/Unix-sources/HP-UX-ignite-via-NFSv4-and-SSH-tunnel.sh.txt</a:t>
            </a: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Shell Script (Embedded PDF)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393700" y="1138238"/>
            <a:ext cx="8348663" cy="4914832"/>
          </a:xfrm>
        </p:spPr>
        <p:txBody>
          <a:bodyPr/>
          <a:lstStyle/>
          <a:p>
            <a:pPr>
              <a:buNone/>
            </a:pP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055347"/>
              </p:ext>
            </p:extLst>
          </p:nvPr>
        </p:nvGraphicFramePr>
        <p:xfrm>
          <a:off x="2756213" y="1867012"/>
          <a:ext cx="31400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Acrobat Document" r:id="rId3" imgW="5829300" imgH="7543800" progId="AcroExch.Document.7">
                  <p:embed/>
                </p:oleObj>
              </mc:Choice>
              <mc:Fallback>
                <p:oleObj name="Acrobat Document" r:id="rId3" imgW="5829300" imgH="754380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56213" y="1867012"/>
                        <a:ext cx="31400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847137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09650" y="2744788"/>
            <a:ext cx="7124700" cy="1685544"/>
          </a:xfrm>
        </p:spPr>
        <p:txBody>
          <a:bodyPr/>
          <a:lstStyle/>
          <a:p>
            <a:r>
              <a:rPr lang="en-US" dirty="0" smtClean="0"/>
              <a:t>Thank you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QP_Light_4x3_Purple_Short">
  <a:themeElements>
    <a:clrScheme name="HP- EB - Palette">
      <a:dk1>
        <a:srgbClr val="000000"/>
      </a:dk1>
      <a:lt1>
        <a:sysClr val="window" lastClr="FFFFFF"/>
      </a:lt1>
      <a:dk2>
        <a:srgbClr val="898B8F"/>
      </a:dk2>
      <a:lt2>
        <a:srgbClr val="3D393B"/>
      </a:lt2>
      <a:accent1>
        <a:srgbClr val="5191CD"/>
      </a:accent1>
      <a:accent2>
        <a:srgbClr val="29568F"/>
      </a:accent2>
      <a:accent3>
        <a:srgbClr val="4FAF00"/>
      </a:accent3>
      <a:accent4>
        <a:srgbClr val="EB5F01"/>
      </a:accent4>
      <a:accent5>
        <a:srgbClr val="990000"/>
      </a:accent5>
      <a:accent6>
        <a:srgbClr val="000000"/>
      </a:accent6>
      <a:hlink>
        <a:srgbClr val="0098F6"/>
      </a:hlink>
      <a:folHlink>
        <a:srgbClr val="EB5F01"/>
      </a:folHlink>
    </a:clrScheme>
    <a:fontScheme name="Custom 1">
      <a:majorFont>
        <a:latin typeface="Futura Bk"/>
        <a:ea typeface=""/>
        <a:cs typeface=""/>
      </a:majorFont>
      <a:minorFont>
        <a:latin typeface="Futura B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85000">
              <a:srgbClr val="00104D"/>
            </a:gs>
            <a:gs pos="15000">
              <a:srgbClr val="1E89C5"/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/>
      </a:spPr>
      <a:bodyPr lIns="91440" tIns="45720" rtlCol="0" anchor="ctr"/>
      <a:lstStyle>
        <a:defPPr algn="ctr">
          <a:lnSpc>
            <a:spcPct val="85000"/>
          </a:lnSpc>
          <a:defRPr sz="2000" dirty="0" smtClean="0">
            <a:solidFill>
              <a:prstClr val="white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rgbClr val="FFFFFF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dirty="0" err="1" smtClean="0">
            <a:latin typeface="+mj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!Light_4x3_Blue_short_hqp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Custom 1">
      <a:majorFont>
        <a:latin typeface="Futura Bk"/>
        <a:ea typeface=""/>
        <a:cs typeface=""/>
      </a:majorFont>
      <a:minorFont>
        <a:latin typeface="Futura Bk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00000">
              <a:srgbClr val="5693C9"/>
            </a:gs>
            <a:gs pos="0">
              <a:srgbClr val="005390"/>
            </a:gs>
          </a:gsLst>
          <a:lin ang="780000" scaled="0"/>
          <a:tileRect/>
        </a:gradFill>
        <a:ln>
          <a:noFill/>
        </a:ln>
        <a:effectLst/>
      </a:spPr>
      <a:bodyPr lIns="91440" tIns="45720" rtlCol="0" anchor="ctr"/>
      <a:lstStyle>
        <a:defPPr algn="ctr">
          <a:lnSpc>
            <a:spcPct val="85000"/>
          </a:lnSpc>
          <a:defRPr sz="2000" dirty="0" smtClean="0">
            <a:solidFill>
              <a:prstClr val="white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rgbClr val="FFFFFF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buClr>
            <a:schemeClr val="tx2"/>
          </a:buClr>
          <a:buSzPct val="80000"/>
          <a:defRPr sz="2000" dirty="0" err="1" smtClean="0">
            <a:latin typeface="+mj-lt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A0C4B6C480B24F97692D34E63C7C63" ma:contentTypeVersion="0" ma:contentTypeDescription="Create a new document." ma:contentTypeScope="" ma:versionID="a89eb520ceed9b196d697dcd982e5c53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908F10-8E5B-4D92-98AE-82C9D92E9A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B5087276-62CF-4E48-9B2F-319D759DAEB5}">
  <ds:schemaRefs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2006/metadata/properties"/>
    <ds:schemaRef ds:uri="http://purl.org/dc/dcmitype/"/>
    <ds:schemaRef ds:uri="http://purl.org/dc/elements/1.1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F8BB075D-D910-473F-B0AE-BD402A5C27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HQP_Light_4x3_Purple_Short</Template>
  <TotalTime>0</TotalTime>
  <Words>1676</Words>
  <Application>Microsoft Office PowerPoint</Application>
  <PresentationFormat>On-screen Show (4:3)</PresentationFormat>
  <Paragraphs>276</Paragraphs>
  <Slides>28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HQP_Light_4x3_Purple_Short</vt:lpstr>
      <vt:lpstr>!Light_4x3_Blue_short_hqp</vt:lpstr>
      <vt:lpstr>Adobe Acrobat Document</vt:lpstr>
      <vt:lpstr>HP-UX 11iv3 Ignite-UX with NFSV4 and SSH Tunnel </vt:lpstr>
      <vt:lpstr>Overview</vt:lpstr>
      <vt:lpstr>Secure Shell 5.9p1 Still a Problem</vt:lpstr>
      <vt:lpstr>Why This Presentation?</vt:lpstr>
      <vt:lpstr>Why NFSv4 with SSH Tunnel</vt:lpstr>
      <vt:lpstr>Setting NFSv4 on Ignite-UX Server</vt:lpstr>
      <vt:lpstr>NFSv4 Delegation *</vt:lpstr>
      <vt:lpstr>Setting NFSv4 on Ignite-UX Server – cont.</vt:lpstr>
      <vt:lpstr>Setting SSH on Ignite-UX Server </vt:lpstr>
      <vt:lpstr>Setting SSH on Ignite-UX Server cont. </vt:lpstr>
      <vt:lpstr>Setting NFSV4 on Ignite-UX Client</vt:lpstr>
      <vt:lpstr>SSH Tunnel On Ignite-UX Client</vt:lpstr>
      <vt:lpstr>Create Directory on Ignite-UX Client</vt:lpstr>
      <vt:lpstr>Change Commands on Ignite-UX Client</vt:lpstr>
      <vt:lpstr>QXCR1001169724  Ignite-UX with pre-mounted NFS</vt:lpstr>
      <vt:lpstr>NFSv4 Mounts on Ignite-UX Client</vt:lpstr>
      <vt:lpstr>Ignite-UX Backups on Client</vt:lpstr>
      <vt:lpstr>Ignite-UX Client NFS Mounts </vt:lpstr>
      <vt:lpstr>Ignite-UX Backups on Client</vt:lpstr>
      <vt:lpstr>Test 1 with TCP and Kernel Tuning</vt:lpstr>
      <vt:lpstr>Test 2 with TCP and Kernel Tuning</vt:lpstr>
      <vt:lpstr>Test 3 with TCP and Kernel Tuning</vt:lpstr>
      <vt:lpstr>Change Commands on Ignite-UX Client</vt:lpstr>
      <vt:lpstr>Ignite-UX Recovery</vt:lpstr>
      <vt:lpstr>Ignite-UX Recovery cont.</vt:lpstr>
      <vt:lpstr>For More Information</vt:lpstr>
      <vt:lpstr>Shell Script (Embedded PDF)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2011-05-11T22:15:17Z</dcterms:created>
  <dcterms:modified xsi:type="dcterms:W3CDTF">2013-05-24T01:05:49Z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0x010100ACA0C4B6C480B24F97692D34E63C7C63</vt:lpwstr>
  </property>
  <property fmtid="{D5CDD505-2E9C-101B-9397-08002B2CF9AE}" pid="3" name="Description0">
    <vt:lpwstr>**Recommended for internal slidesets** "4:3" ratio format best used for all presentations other than wide screen.  "Light" used for presenting from a laptop online, in a small venue, in a lit room, or when slides are very text heavy. New Jan 2011.</vt:lpwstr>
  </property>
</Properties>
</file>